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9" r:id="rId2"/>
    <p:sldId id="273" r:id="rId3"/>
    <p:sldId id="274" r:id="rId4"/>
    <p:sldId id="275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2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07EE02-DD3E-40EA-8C36-8838EC203A09}" type="datetimeFigureOut">
              <a:rPr lang="sv-SE" smtClean="0"/>
              <a:t>2022-06-20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C8D818-1957-4546-860F-CD9CCE9BBD4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2187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vardgivarguiden.se/kunskapsstod/smittskydd/sjukdomar/kikhosta/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Varningssignaler kan vara om infektionen förvärras istället för förbättras med tiden, att han upplever andningsbesvär eller om man märker av </a:t>
            </a:r>
            <a:r>
              <a:rPr lang="sv-S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dyspné</a:t>
            </a: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eller ökad andningsfrekvens i telefonsamtalet.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C8D818-1957-4546-860F-CD9CCE9BBD46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9039226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Misstänk pneumoni om allmäntillståndet är påverkat och patienten har symtom/fynd som</a:t>
            </a:r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vid pneumoni. Det är mycket värdefullt att mäta andningsfrekvensen, &gt;20 andetag per minut talar</a:t>
            </a:r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för pneumoni (även andra allvarliga infektioner och sjukdomstillstånd kan ge en förhöjd andningsfrekvens).</a:t>
            </a:r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Vanliga symtom vid pneumoni: Feber, hosta,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dyspné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nytillkommen uttalad trötthet och</a:t>
            </a:r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andningskorrelerad bröstsmärta.</a:t>
            </a:r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Vanliga statusfynd vid pneumoni: Fokalt nedsatta andningsljud, fokala biljud (rassel/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ronki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eller dämpning vid perkussion. Vid pneumoni har patienten ofta en andningsfrekvens &gt;20</a:t>
            </a:r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andetag per minut och/eller takykardi &gt;120 hjärtslag per minut.</a:t>
            </a:r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Vid mindre tydlig klinisk bild med till exempel hosta, feber, subjektiva andningsbesvär och viss</a:t>
            </a:r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allmänpåverkan kan CRP ge vägledning, men måste bedömas i relation till sjukdomsduration.</a:t>
            </a:r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 kan ta ett dygn innan CRP stiger.</a:t>
            </a:r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CRP &lt;20 mg/L efter minst 24 timmars sjukdomsduration utesluter med hög sannolikhet</a:t>
            </a:r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pneumoni, avstå från antibiotika.</a:t>
            </a:r>
          </a:p>
          <a:p>
            <a:endParaRPr lang="sv-S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C8D818-1957-4546-860F-CD9CCE9BBD46}" type="slidenum">
              <a:rPr lang="sv-SE" smtClean="0"/>
              <a:t>14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366620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Överväg antibiotika om CRP är &gt;100 och patienten samtidigt har en klinisk bild som</a:t>
            </a:r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talar för pneumoni.</a:t>
            </a:r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Symtom enligt ovan &gt;1 vecka och samtidigt CRP &gt;50 talar för pneumoni, överväg antibiotika.</a:t>
            </a:r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Vid kvarstående osäkerhet: I första hand aktiv exspektans (lungröntgen kan övervägas).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C8D818-1957-4546-860F-CD9CCE9BBD46}" type="slidenum">
              <a:rPr lang="sv-SE" smtClean="0"/>
              <a:t>15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8932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Johan är i övrigt frisk, icke-rökare och medicinfri. Han har tagit två </a:t>
            </a:r>
            <a:r>
              <a:rPr lang="sv-SE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hemtest</a:t>
            </a: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för covid-19, ett två dagar efter att han insjuknade och ett i morse, båda var negativa. Han har inte försämrats under infektionens förlopp. Han har inte hört några pipande eller väsande ljud när han andas ut och har inte några andningsbesvär.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C8D818-1957-4546-860F-CD9CCE9BBD46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22131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Patienter med akut bronkit har en infektionsrelaterad hosta, med eller utan slembildning.</a:t>
            </a:r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Bedöm allmäntillståndet: Hur sjuk är patienten?</a:t>
            </a:r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Auskultera lungorna: Vid akut bronkit är det vanligt med spridda biljud bilateralt.</a:t>
            </a:r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Lätt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obstruktivitet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är inte ovanligt.</a:t>
            </a:r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Räkna andningsfrekvensen: Vid luftvägsinfektion, i synnerhet vid allmänpåverkan, är</a:t>
            </a:r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 viktigt att räkna andningsfrekvensen (kanske den viktigaste undersökningen av</a:t>
            </a:r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alla). Avled gärna uppmärksamheten genom att räkna pulsen eller auskultera hjärtat.</a:t>
            </a:r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Vid akut bronkit ska andningsfrekvensen vara normal (&lt;20 andetag/minut).</a:t>
            </a:r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Ett enkelt sätt att snabbt få en uppfattning om andningsfrekvensen är att själv andas</a:t>
            </a:r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samma takt som patienten. Känns det bra är andningsfrekvensen sannolikt normal.</a:t>
            </a:r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Mät temperaturen: Viktigt vid all infektionsbedömning.</a:t>
            </a:r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Hjärtauskultation: Takykardi?</a:t>
            </a:r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• Vid tecken på allmänpåverkan: Blodtrycksmätning +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pulsoximetri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C8D818-1957-4546-860F-CD9CCE9BBD46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6085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normalfallet har man inte nytta av CRP vid akut bronkit. I tveksamma fall kan CRP vara</a:t>
            </a:r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användbart, var god se avsnittet ”Oklar nedre luftvägsinfektion” under punkt 9.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C8D818-1957-4546-860F-CD9CCE9BBD46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63474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Färgen på upphostningarna saknar betydelse.</a:t>
            </a:r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Undantag: Vid akut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exacerbation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av kronisk bronkit/KOL kan patienten ha nytta av ett</a:t>
            </a:r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antibiotikum om man har minst två av följande symtom: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purulent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sputum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ökad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sputumproduktion</a:t>
            </a:r>
            <a:endParaRPr lang="sv-S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eller ökad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dyspné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C8D818-1957-4546-860F-CD9CCE9BBD46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17469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flesta som smittas av Mycoplasma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pneumoniae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eller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Chlamydophila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pneumoniae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(tidigare</a:t>
            </a:r>
          </a:p>
          <a:p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Chlamydia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pneumoniae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TWAR) får förkylningssymtom och/eller en akut bronkit (det är bara</a:t>
            </a:r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liten andel som får pneumoni). Därför kan Johan mycket väl ha en sådan infektion.</a:t>
            </a:r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OBS! Luftvägsinfektioner orsakade av Mycoplasma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pneumoniae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eller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Chlamydophila</a:t>
            </a:r>
            <a:endParaRPr lang="sv-S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pneumoniae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utan pneumoni läker spontant och ska inte behandlas med antibiotika. Därför</a:t>
            </a:r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finns det inte någon anledning att ta prov för mycoplasma eller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Chlamydophila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pneumoniae</a:t>
            </a:r>
            <a:endParaRPr lang="sv-S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vid akut bronkit.</a:t>
            </a:r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Om vårdcentralen har en hög förskrivning av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doxycyklinpreparat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beror detta ofta på att man</a:t>
            </a:r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felaktigt förskriver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doxycyklin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vid misstanke om mycoplasmaorsakad akut bronkit. Hur ser</a:t>
            </a:r>
          </a:p>
          <a:p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doxycyklinförskrivningen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ut på er vårdcentral? Finns det en förbättringspotential?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C8D818-1957-4546-860F-CD9CCE9BBD46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5069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Antibiotika har ingen effekt vid akut bronkit oavsett genes (bakterier, virus eller</a:t>
            </a:r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mycoplasma). Avstå från att förskriva antibiotika vid akut bronkit. Informera istället om att</a:t>
            </a:r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akut luftrörskatarr är en självläkande infektion som blir bra lika fort utan antibiotika.</a:t>
            </a:r>
            <a:b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b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 ens vid kikhosta har antibiotika någon effekt på symtomen, utom möjligen vid mycket tidigt insatt behandling. Behandling kan vid kikhosta övervägas för att minska smitta i händelse av att det finns spädbarn i hemmet. Om det kan finnas exponerade spädbarn, rådgör med barn- eller infektionsläkare. Frikostig provtagning även vid lindrig hosta hos äldre barn och vuxna med spädbarnskontakt. Smittskyddsanmälan ska göras vid konstaterad kikhosta. </a:t>
            </a:r>
            <a:r>
              <a:rPr lang="sv-SE" sz="12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Smittskydd Stockholms information om kikhosta</a:t>
            </a:r>
            <a:endParaRPr lang="sv-S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C8D818-1957-4546-860F-CD9CCE9BBD46}" type="slidenum">
              <a:rPr lang="sv-SE" smtClean="0"/>
              <a:t>9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959835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Informera om normalförlopp och eventuella komplikationer att uppmärksamma. Är</a:t>
            </a:r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patienten rökare, ge råd om rökstopp. Dela gärna ut Folkhälsomyndighetens</a:t>
            </a:r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patientinformation: ”Råd och fakta om antibiotikaanvändning - Antibiotika och</a:t>
            </a:r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luftrörskatarr”, länk finns i referenslistan.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C8D818-1957-4546-860F-CD9CCE9BBD46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46871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Misstänk pneumoni om allmäntillståndet är påverkat och patienten har symtom/fynd som</a:t>
            </a:r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vid pneumoni. Det är mycket värdefullt att mäta andningsfrekvensen, &gt;20 andetag per minut talar</a:t>
            </a:r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för pneumoni (även andra allvarliga infektioner och sjukdomstillstånd kan ge en förhöjd andningsfrekvens).</a:t>
            </a:r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Vanliga symtom vid pneumoni: Feber, hosta, 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dyspné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nytillkommen uttalad trötthet och</a:t>
            </a:r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andningskorrelerad bröstsmärta.</a:t>
            </a:r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Vanliga statusfynd vid pneumoni: Fokalt nedsatta andningsljud, fokala biljud (rassel/</a:t>
            </a:r>
            <a:r>
              <a:rPr lang="sv-SE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ronki</a:t>
            </a:r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eller dämpning vid perkussion. Vid pneumoni har patienten ofta en andningsfrekvens &gt;20</a:t>
            </a:r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andetag per minut och/eller takykardi &gt;120 hjärtslag per minut.</a:t>
            </a:r>
          </a:p>
          <a:p>
            <a:r>
              <a:rPr lang="sv-S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C8D818-1957-4546-860F-CD9CCE9BBD46}" type="slidenum">
              <a:rPr lang="sv-SE" smtClean="0"/>
              <a:t>13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8170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0000" y="1080000"/>
            <a:ext cx="7700963" cy="83661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0">
                <a:solidFill>
                  <a:schemeClr val="accent4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GB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idx="1"/>
          </p:nvPr>
        </p:nvSpPr>
        <p:spPr>
          <a:xfrm>
            <a:off x="720000" y="2159999"/>
            <a:ext cx="7700963" cy="39384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130000"/>
              </a:lnSpc>
              <a:spcBef>
                <a:spcPts val="500"/>
              </a:spcBef>
              <a:spcAft>
                <a:spcPts val="200"/>
              </a:spcAft>
              <a:buFont typeface="Wingdings" pitchFamily="2" charset="2"/>
              <a:buChar char="§"/>
              <a:defRPr lang="sv-SE" sz="2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buChar char="–"/>
              <a:defRPr lang="sv-SE" sz="2000" baseline="0" dirty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09550" algn="l" rtl="0" eaLnBrk="1" fontAlgn="base" hangingPunct="1"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buFont typeface="Wingdings" pitchFamily="2" charset="2"/>
              <a:buChar char="§"/>
              <a:defRPr lang="sv-SE" sz="1600" baseline="0" dirty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buChar char="–"/>
              <a:defRPr lang="sv-SE" sz="1800" baseline="0" dirty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buChar char="»"/>
              <a:defRPr lang="sv-SE" sz="1800" baseline="0" dirty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342900" lvl="0" indent="-342900" algn="l" rtl="0" eaLnBrk="1" fontAlgn="base" hangingPunct="1">
              <a:lnSpc>
                <a:spcPct val="130000"/>
              </a:lnSpc>
              <a:spcBef>
                <a:spcPts val="500"/>
              </a:spcBef>
              <a:spcAft>
                <a:spcPts val="200"/>
              </a:spcAft>
              <a:buFont typeface="Wingdings" pitchFamily="2" charset="2"/>
              <a:buChar char="§"/>
            </a:pPr>
            <a:r>
              <a:rPr lang="sv-SE"/>
              <a:t>Redigera format för bakgrundstext</a:t>
            </a:r>
          </a:p>
          <a:p>
            <a:pPr marL="342900" lvl="1" indent="-342900" algn="l" rtl="0" eaLnBrk="1" fontAlgn="base" hangingPunct="1">
              <a:lnSpc>
                <a:spcPct val="130000"/>
              </a:lnSpc>
              <a:spcBef>
                <a:spcPts val="500"/>
              </a:spcBef>
              <a:spcAft>
                <a:spcPts val="200"/>
              </a:spcAft>
              <a:buFont typeface="Wingdings" pitchFamily="2" charset="2"/>
              <a:buChar char="§"/>
            </a:pPr>
            <a:r>
              <a:rPr lang="sv-SE"/>
              <a:t>Nivå två</a:t>
            </a:r>
          </a:p>
          <a:p>
            <a:pPr marL="342900" lvl="2" indent="-342900" algn="l" rtl="0" eaLnBrk="1" fontAlgn="base" hangingPunct="1">
              <a:lnSpc>
                <a:spcPct val="130000"/>
              </a:lnSpc>
              <a:spcBef>
                <a:spcPts val="500"/>
              </a:spcBef>
              <a:spcAft>
                <a:spcPts val="200"/>
              </a:spcAft>
              <a:buFont typeface="Wingdings" pitchFamily="2" charset="2"/>
              <a:buChar char="§"/>
            </a:pPr>
            <a:r>
              <a:rPr lang="sv-SE"/>
              <a:t>Nivå tre</a:t>
            </a:r>
          </a:p>
          <a:p>
            <a:pPr marL="342900" lvl="3" indent="-342900" algn="l" rtl="0" eaLnBrk="1" fontAlgn="base" hangingPunct="1">
              <a:lnSpc>
                <a:spcPct val="130000"/>
              </a:lnSpc>
              <a:spcBef>
                <a:spcPts val="500"/>
              </a:spcBef>
              <a:spcAft>
                <a:spcPts val="200"/>
              </a:spcAft>
              <a:buFont typeface="Wingdings" pitchFamily="2" charset="2"/>
              <a:buChar char="§"/>
            </a:pPr>
            <a:r>
              <a:rPr lang="sv-SE"/>
              <a:t>Nivå fyra</a:t>
            </a:r>
          </a:p>
          <a:p>
            <a:pPr marL="342900" lvl="4" indent="-342900" algn="l" rtl="0" eaLnBrk="1" fontAlgn="base" hangingPunct="1">
              <a:lnSpc>
                <a:spcPct val="130000"/>
              </a:lnSpc>
              <a:spcBef>
                <a:spcPts val="500"/>
              </a:spcBef>
              <a:spcAft>
                <a:spcPts val="200"/>
              </a:spcAft>
              <a:buFont typeface="Wingdings" pitchFamily="2" charset="2"/>
              <a:buChar char="§"/>
            </a:pPr>
            <a:r>
              <a:rPr lang="sv-SE"/>
              <a:t>Nivå fem</a:t>
            </a:r>
            <a:endParaRPr lang="sv-SE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2356E6F-63B9-4900-B702-AF38629379E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00800" y="222250"/>
            <a:ext cx="2519363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9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CB0015B6-1A42-4BCC-B214-DD09B43E63C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00800" y="657225"/>
            <a:ext cx="2519363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9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8972479F-031D-4A7C-B099-209E6D42820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00800" y="439738"/>
            <a:ext cx="2519363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900">
                <a:solidFill>
                  <a:schemeClr val="tx1"/>
                </a:solidFill>
              </a:defRPr>
            </a:lvl1pPr>
          </a:lstStyle>
          <a:p>
            <a:fld id="{1F692563-4797-4F42-B9C9-958D7B6B661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2640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0000" y="1080000"/>
            <a:ext cx="7700963" cy="836613"/>
          </a:xfrm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b="0">
                <a:solidFill>
                  <a:schemeClr val="accent4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GB" dirty="0"/>
          </a:p>
        </p:txBody>
      </p:sp>
      <p:sp>
        <p:nvSpPr>
          <p:cNvPr id="6" name="Platshållare för innehåll 2"/>
          <p:cNvSpPr>
            <a:spLocks noGrp="1"/>
          </p:cNvSpPr>
          <p:nvPr>
            <p:ph idx="1"/>
          </p:nvPr>
        </p:nvSpPr>
        <p:spPr>
          <a:xfrm>
            <a:off x="720000" y="2159999"/>
            <a:ext cx="3780000" cy="39384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130000"/>
              </a:lnSpc>
              <a:spcBef>
                <a:spcPts val="500"/>
              </a:spcBef>
              <a:spcAft>
                <a:spcPts val="200"/>
              </a:spcAft>
              <a:buFont typeface="Wingdings" pitchFamily="2" charset="2"/>
              <a:buChar char="§"/>
              <a:defRPr lang="sv-SE" sz="2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buChar char="–"/>
              <a:defRPr lang="sv-SE" sz="2000" baseline="0" dirty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09550" algn="l" rtl="0" eaLnBrk="1" fontAlgn="base" hangingPunct="1"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buFont typeface="Wingdings" pitchFamily="2" charset="2"/>
              <a:buChar char="§"/>
              <a:defRPr lang="sv-SE" sz="1600" baseline="0" dirty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buChar char="–"/>
              <a:defRPr lang="sv-SE" sz="1800" baseline="0" dirty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buChar char="»"/>
              <a:defRPr lang="sv-SE" sz="1800" baseline="0" dirty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342900" lvl="0" indent="-342900" algn="l" rtl="0" eaLnBrk="1" fontAlgn="base" hangingPunct="1">
              <a:lnSpc>
                <a:spcPct val="130000"/>
              </a:lnSpc>
              <a:spcBef>
                <a:spcPts val="500"/>
              </a:spcBef>
              <a:spcAft>
                <a:spcPts val="200"/>
              </a:spcAft>
              <a:buFont typeface="Wingdings" pitchFamily="2" charset="2"/>
              <a:buChar char="§"/>
            </a:pPr>
            <a:r>
              <a:rPr lang="sv-SE"/>
              <a:t>Redigera format för bakgrundstext</a:t>
            </a:r>
          </a:p>
          <a:p>
            <a:pPr marL="342900" lvl="1" indent="-342900" algn="l" rtl="0" eaLnBrk="1" fontAlgn="base" hangingPunct="1">
              <a:lnSpc>
                <a:spcPct val="130000"/>
              </a:lnSpc>
              <a:spcBef>
                <a:spcPts val="500"/>
              </a:spcBef>
              <a:spcAft>
                <a:spcPts val="200"/>
              </a:spcAft>
              <a:buFont typeface="Wingdings" pitchFamily="2" charset="2"/>
              <a:buChar char="§"/>
            </a:pPr>
            <a:r>
              <a:rPr lang="sv-SE"/>
              <a:t>Nivå två</a:t>
            </a:r>
          </a:p>
          <a:p>
            <a:pPr marL="342900" lvl="2" indent="-342900" algn="l" rtl="0" eaLnBrk="1" fontAlgn="base" hangingPunct="1">
              <a:lnSpc>
                <a:spcPct val="130000"/>
              </a:lnSpc>
              <a:spcBef>
                <a:spcPts val="500"/>
              </a:spcBef>
              <a:spcAft>
                <a:spcPts val="200"/>
              </a:spcAft>
              <a:buFont typeface="Wingdings" pitchFamily="2" charset="2"/>
              <a:buChar char="§"/>
            </a:pPr>
            <a:r>
              <a:rPr lang="sv-SE"/>
              <a:t>Nivå tre</a:t>
            </a:r>
          </a:p>
          <a:p>
            <a:pPr marL="342900" lvl="3" indent="-342900" algn="l" rtl="0" eaLnBrk="1" fontAlgn="base" hangingPunct="1">
              <a:lnSpc>
                <a:spcPct val="130000"/>
              </a:lnSpc>
              <a:spcBef>
                <a:spcPts val="500"/>
              </a:spcBef>
              <a:spcAft>
                <a:spcPts val="200"/>
              </a:spcAft>
              <a:buFont typeface="Wingdings" pitchFamily="2" charset="2"/>
              <a:buChar char="§"/>
            </a:pPr>
            <a:r>
              <a:rPr lang="sv-SE"/>
              <a:t>Nivå fyra</a:t>
            </a:r>
          </a:p>
          <a:p>
            <a:pPr marL="342900" lvl="4" indent="-342900" algn="l" rtl="0" eaLnBrk="1" fontAlgn="base" hangingPunct="1">
              <a:lnSpc>
                <a:spcPct val="130000"/>
              </a:lnSpc>
              <a:spcBef>
                <a:spcPts val="500"/>
              </a:spcBef>
              <a:spcAft>
                <a:spcPts val="200"/>
              </a:spcAft>
              <a:buFont typeface="Wingdings" pitchFamily="2" charset="2"/>
              <a:buChar char="§"/>
            </a:pPr>
            <a:r>
              <a:rPr lang="sv-SE"/>
              <a:t>Nivå fem</a:t>
            </a:r>
            <a:endParaRPr lang="sv-SE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2356E6F-63B9-4900-B702-AF38629379E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00800" y="222250"/>
            <a:ext cx="2519363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9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CB0015B6-1A42-4BCC-B214-DD09B43E63C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00800" y="657225"/>
            <a:ext cx="2519363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9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8972479F-031D-4A7C-B099-209E6D42820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00800" y="439738"/>
            <a:ext cx="2519363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900">
                <a:solidFill>
                  <a:schemeClr val="tx1"/>
                </a:solidFill>
              </a:defRPr>
            </a:lvl1pPr>
          </a:lstStyle>
          <a:p>
            <a:fld id="{1F692563-4797-4F42-B9C9-958D7B6B661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24229687-9537-45E1-8825-DC692AD2B80E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639725" y="2160000"/>
            <a:ext cx="3780000" cy="39384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lnSpc>
                <a:spcPct val="130000"/>
              </a:lnSpc>
              <a:spcBef>
                <a:spcPts val="500"/>
              </a:spcBef>
              <a:spcAft>
                <a:spcPts val="200"/>
              </a:spcAft>
              <a:buFont typeface="Wingdings" pitchFamily="2" charset="2"/>
              <a:buChar char="§"/>
              <a:defRPr lang="sv-SE" sz="2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buChar char="–"/>
              <a:defRPr lang="sv-SE" sz="2000" baseline="0" dirty="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09550" algn="l" rtl="0" eaLnBrk="1" fontAlgn="base" hangingPunct="1"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buFont typeface="Wingdings" pitchFamily="2" charset="2"/>
              <a:buChar char="§"/>
              <a:defRPr lang="sv-SE" sz="1600" baseline="0" dirty="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buChar char="–"/>
              <a:defRPr lang="sv-SE" sz="1800" baseline="0" dirty="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buChar char="»"/>
              <a:defRPr lang="sv-SE" sz="1800" baseline="0" dirty="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342900" lvl="0" indent="-342900" algn="l" rtl="0" eaLnBrk="1" fontAlgn="base" hangingPunct="1">
              <a:lnSpc>
                <a:spcPct val="130000"/>
              </a:lnSpc>
              <a:spcBef>
                <a:spcPts val="500"/>
              </a:spcBef>
              <a:spcAft>
                <a:spcPts val="200"/>
              </a:spcAft>
              <a:buFont typeface="Wingdings" pitchFamily="2" charset="2"/>
              <a:buChar char="§"/>
            </a:pPr>
            <a:r>
              <a:rPr lang="sv-SE"/>
              <a:t>Redigera format för bakgrundstext</a:t>
            </a:r>
          </a:p>
          <a:p>
            <a:pPr marL="342900" lvl="1" indent="-342900" algn="l" rtl="0" eaLnBrk="1" fontAlgn="base" hangingPunct="1">
              <a:lnSpc>
                <a:spcPct val="130000"/>
              </a:lnSpc>
              <a:spcBef>
                <a:spcPts val="500"/>
              </a:spcBef>
              <a:spcAft>
                <a:spcPts val="200"/>
              </a:spcAft>
              <a:buFont typeface="Wingdings" pitchFamily="2" charset="2"/>
              <a:buChar char="§"/>
            </a:pPr>
            <a:r>
              <a:rPr lang="sv-SE"/>
              <a:t>Nivå två</a:t>
            </a:r>
          </a:p>
          <a:p>
            <a:pPr marL="342900" lvl="2" indent="-342900" algn="l" rtl="0" eaLnBrk="1" fontAlgn="base" hangingPunct="1">
              <a:lnSpc>
                <a:spcPct val="130000"/>
              </a:lnSpc>
              <a:spcBef>
                <a:spcPts val="500"/>
              </a:spcBef>
              <a:spcAft>
                <a:spcPts val="200"/>
              </a:spcAft>
              <a:buFont typeface="Wingdings" pitchFamily="2" charset="2"/>
              <a:buChar char="§"/>
            </a:pPr>
            <a:r>
              <a:rPr lang="sv-SE"/>
              <a:t>Nivå tre</a:t>
            </a:r>
          </a:p>
          <a:p>
            <a:pPr marL="342900" lvl="3" indent="-342900" algn="l" rtl="0" eaLnBrk="1" fontAlgn="base" hangingPunct="1">
              <a:lnSpc>
                <a:spcPct val="130000"/>
              </a:lnSpc>
              <a:spcBef>
                <a:spcPts val="500"/>
              </a:spcBef>
              <a:spcAft>
                <a:spcPts val="200"/>
              </a:spcAft>
              <a:buFont typeface="Wingdings" pitchFamily="2" charset="2"/>
              <a:buChar char="§"/>
            </a:pPr>
            <a:r>
              <a:rPr lang="sv-SE"/>
              <a:t>Nivå fyra</a:t>
            </a:r>
          </a:p>
          <a:p>
            <a:pPr marL="342900" lvl="4" indent="-342900" algn="l" rtl="0" eaLnBrk="1" fontAlgn="base" hangingPunct="1">
              <a:lnSpc>
                <a:spcPct val="130000"/>
              </a:lnSpc>
              <a:spcBef>
                <a:spcPts val="500"/>
              </a:spcBef>
              <a:spcAft>
                <a:spcPts val="200"/>
              </a:spcAft>
              <a:buFont typeface="Wingdings" pitchFamily="2" charset="2"/>
              <a:buChar char="§"/>
            </a:pPr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237802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307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720000" y="1080000"/>
            <a:ext cx="7700963" cy="836613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GB" dirty="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80CD3AFE-22EF-4B44-9E4D-C6241CD6723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00800" y="222250"/>
            <a:ext cx="2519363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9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7B51F11-BD18-4396-B003-835FA3DC347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00800" y="657225"/>
            <a:ext cx="2519363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9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51A85739-9C20-49BC-A0C1-0E31C71B2C3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00800" y="439738"/>
            <a:ext cx="2519363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900">
                <a:solidFill>
                  <a:schemeClr val="tx1"/>
                </a:solidFill>
              </a:defRPr>
            </a:lvl1pPr>
          </a:lstStyle>
          <a:p>
            <a:fld id="{1F692563-4797-4F42-B9C9-958D7B6B661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5799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>
            <a:extLst>
              <a:ext uri="{FF2B5EF4-FFF2-40B4-BE49-F238E27FC236}">
                <a16:creationId xmlns:a16="http://schemas.microsoft.com/office/drawing/2014/main" id="{35A52380-26A4-409C-AEB6-B05329E5D54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00800" y="222250"/>
            <a:ext cx="2519363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9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946C93F-4F62-42F8-8475-3ADF3E6914C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00800" y="657225"/>
            <a:ext cx="2519363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9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E16703E-B783-45FF-AB3A-961FFFD7362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00800" y="439738"/>
            <a:ext cx="2519363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900">
                <a:solidFill>
                  <a:schemeClr val="tx1"/>
                </a:solidFill>
              </a:defRPr>
            </a:lvl1pPr>
          </a:lstStyle>
          <a:p>
            <a:fld id="{1F692563-4797-4F42-B9C9-958D7B6B661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49412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27">
            <a:extLst>
              <a:ext uri="{FF2B5EF4-FFF2-40B4-BE49-F238E27FC236}">
                <a16:creationId xmlns:a16="http://schemas.microsoft.com/office/drawing/2014/main" id="{C1AC64F7-A033-4B34-B379-CE9403A20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971550"/>
          </a:xfrm>
          <a:prstGeom prst="rect">
            <a:avLst/>
          </a:prstGeom>
          <a:solidFill>
            <a:srgbClr val="E9E3D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>
                <a:solidFill>
                  <a:srgbClr val="E9E3DC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sv-SE"/>
          </a:p>
        </p:txBody>
      </p:sp>
      <p:sp>
        <p:nvSpPr>
          <p:cNvPr id="39" name="Rectangle 30">
            <a:extLst>
              <a:ext uri="{FF2B5EF4-FFF2-40B4-BE49-F238E27FC236}">
                <a16:creationId xmlns:a16="http://schemas.microsoft.com/office/drawing/2014/main" id="{EE146585-A5D4-4826-B3CA-CF758423F753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999538" y="3175"/>
            <a:ext cx="144463" cy="144463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40" name="Rectangle 31">
            <a:extLst>
              <a:ext uri="{FF2B5EF4-FFF2-40B4-BE49-F238E27FC236}">
                <a16:creationId xmlns:a16="http://schemas.microsoft.com/office/drawing/2014/main" id="{BF389CC9-A0B4-4599-A69D-72EDD0C49E7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999538" y="222250"/>
            <a:ext cx="144463" cy="144463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41" name="Rectangle 32">
            <a:extLst>
              <a:ext uri="{FF2B5EF4-FFF2-40B4-BE49-F238E27FC236}">
                <a16:creationId xmlns:a16="http://schemas.microsoft.com/office/drawing/2014/main" id="{4441B04B-BC48-43F3-BE91-22158ABCCD4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999538" y="434975"/>
            <a:ext cx="144463" cy="144463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42" name="Rectangle 33">
            <a:extLst>
              <a:ext uri="{FF2B5EF4-FFF2-40B4-BE49-F238E27FC236}">
                <a16:creationId xmlns:a16="http://schemas.microsoft.com/office/drawing/2014/main" id="{1A989712-6387-4E27-9ED8-DC0AE7122DE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8999538" y="647700"/>
            <a:ext cx="144463" cy="1444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47" name="Rectangle 3">
            <a:extLst>
              <a:ext uri="{FF2B5EF4-FFF2-40B4-BE49-F238E27FC236}">
                <a16:creationId xmlns:a16="http://schemas.microsoft.com/office/drawing/2014/main" id="{28B34E47-8EDE-42B4-9CC4-1CB6159B8A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19138" y="1079500"/>
            <a:ext cx="7700962" cy="83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</a:t>
            </a:r>
          </a:p>
        </p:txBody>
      </p:sp>
      <p:sp>
        <p:nvSpPr>
          <p:cNvPr id="49" name="Rectangle 4">
            <a:extLst>
              <a:ext uri="{FF2B5EF4-FFF2-40B4-BE49-F238E27FC236}">
                <a16:creationId xmlns:a16="http://schemas.microsoft.com/office/drawing/2014/main" id="{740B4499-8A77-4154-AF89-08F781DA3D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19138" y="2159000"/>
            <a:ext cx="7700962" cy="393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42900" lvl="0" indent="-342900" algn="l" rtl="0" eaLnBrk="1" fontAlgn="base" hangingPunct="1">
              <a:lnSpc>
                <a:spcPct val="130000"/>
              </a:lnSpc>
              <a:spcBef>
                <a:spcPts val="500"/>
              </a:spcBef>
              <a:spcAft>
                <a:spcPts val="200"/>
              </a:spcAft>
              <a:buFont typeface="Wingdings" pitchFamily="2" charset="2"/>
              <a:buChar char="§"/>
            </a:pPr>
            <a:r>
              <a:rPr lang="sv-SE" dirty="0"/>
              <a:t>Klicka här för att ändra format på bakgrundstexten</a:t>
            </a:r>
          </a:p>
          <a:p>
            <a:pPr marL="742950" lvl="1" indent="-285750" algn="l" rtl="0" eaLnBrk="1" fontAlgn="base" hangingPunct="1"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buChar char="–"/>
            </a:pPr>
            <a:r>
              <a:rPr lang="sv-SE" dirty="0"/>
              <a:t>Nivå två</a:t>
            </a:r>
          </a:p>
          <a:p>
            <a:pPr marL="1143000" lvl="2" indent="-209550" algn="l" rtl="0" eaLnBrk="1" fontAlgn="base" hangingPunct="1"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buFont typeface="Wingdings" pitchFamily="2" charset="2"/>
              <a:buChar char="§"/>
            </a:pPr>
            <a:r>
              <a:rPr lang="sv-SE" dirty="0"/>
              <a:t>Nivå tre</a:t>
            </a:r>
          </a:p>
          <a:p>
            <a:pPr marL="1600200" lvl="3" indent="-228600" algn="l" rtl="0" eaLnBrk="1" fontAlgn="base" hangingPunct="1"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buChar char="–"/>
            </a:pPr>
            <a:r>
              <a:rPr lang="sv-SE" dirty="0"/>
              <a:t>Nivå fyra</a:t>
            </a:r>
          </a:p>
          <a:p>
            <a:pPr marL="2057400" lvl="4" indent="-228600" algn="l" rtl="0" eaLnBrk="1" fontAlgn="base" hangingPunct="1">
              <a:lnSpc>
                <a:spcPct val="120000"/>
              </a:lnSpc>
              <a:spcBef>
                <a:spcPts val="400"/>
              </a:spcBef>
              <a:spcAft>
                <a:spcPts val="100"/>
              </a:spcAft>
              <a:buChar char="»"/>
            </a:pPr>
            <a:r>
              <a:rPr lang="sv-SE" dirty="0"/>
              <a:t>Nivå fem</a:t>
            </a:r>
          </a:p>
        </p:txBody>
      </p:sp>
      <p:sp>
        <p:nvSpPr>
          <p:cNvPr id="16" name="Rectangle 5">
            <a:extLst>
              <a:ext uri="{FF2B5EF4-FFF2-40B4-BE49-F238E27FC236}">
                <a16:creationId xmlns:a16="http://schemas.microsoft.com/office/drawing/2014/main" id="{9EB7F093-273E-4686-8E25-F75784805A9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00800" y="222250"/>
            <a:ext cx="2519363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9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209FB3F8-E2CE-4691-87F2-B7DBB6E5AD3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00800" y="657225"/>
            <a:ext cx="2519363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900">
                <a:solidFill>
                  <a:schemeClr val="tx1"/>
                </a:solidFill>
              </a:defRPr>
            </a:lvl1pPr>
          </a:lstStyle>
          <a:p>
            <a:endParaRPr lang="sv-SE"/>
          </a:p>
        </p:txBody>
      </p:sp>
      <p:sp>
        <p:nvSpPr>
          <p:cNvPr id="18" name="Rectangle 7">
            <a:extLst>
              <a:ext uri="{FF2B5EF4-FFF2-40B4-BE49-F238E27FC236}">
                <a16:creationId xmlns:a16="http://schemas.microsoft.com/office/drawing/2014/main" id="{761C4F3E-6A93-470B-81FA-28516647D27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00800" y="439738"/>
            <a:ext cx="2519363" cy="13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900">
                <a:solidFill>
                  <a:schemeClr val="tx1"/>
                </a:solidFill>
              </a:defRPr>
            </a:lvl1pPr>
          </a:lstStyle>
          <a:p>
            <a:fld id="{1F692563-4797-4F42-B9C9-958D7B6B6611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14" name="Rectangle 30">
            <a:extLst>
              <a:ext uri="{FF2B5EF4-FFF2-40B4-BE49-F238E27FC236}">
                <a16:creationId xmlns:a16="http://schemas.microsoft.com/office/drawing/2014/main" id="{92161DEF-80C7-4393-888F-FBD7356FBD62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8999538" y="3175"/>
            <a:ext cx="144463" cy="144463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15" name="Rectangle 31">
            <a:extLst>
              <a:ext uri="{FF2B5EF4-FFF2-40B4-BE49-F238E27FC236}">
                <a16:creationId xmlns:a16="http://schemas.microsoft.com/office/drawing/2014/main" id="{CB1AD2F0-A047-4EFC-9C0E-40EBA79549FA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8999538" y="222250"/>
            <a:ext cx="144463" cy="144463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19" name="Rectangle 32">
            <a:extLst>
              <a:ext uri="{FF2B5EF4-FFF2-40B4-BE49-F238E27FC236}">
                <a16:creationId xmlns:a16="http://schemas.microsoft.com/office/drawing/2014/main" id="{3CCE11CF-9CC9-422F-B81B-3FFD516D03C1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8999538" y="434975"/>
            <a:ext cx="144463" cy="144463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txBody>
          <a:bodyPr anchor="ctr">
            <a:spAutoFit/>
          </a:bodyPr>
          <a:lstStyle/>
          <a:p>
            <a:endParaRPr lang="sv-SE"/>
          </a:p>
        </p:txBody>
      </p:sp>
      <p:sp>
        <p:nvSpPr>
          <p:cNvPr id="20" name="Rectangle 33">
            <a:extLst>
              <a:ext uri="{FF2B5EF4-FFF2-40B4-BE49-F238E27FC236}">
                <a16:creationId xmlns:a16="http://schemas.microsoft.com/office/drawing/2014/main" id="{EEC04E89-0210-40D8-902E-EE2F1166BCB6}"/>
              </a:ext>
            </a:extLst>
          </p:cNvPr>
          <p:cNvSpPr>
            <a:spLocks noChangeAspect="1" noChangeArrowheads="1"/>
          </p:cNvSpPr>
          <p:nvPr userDrawn="1"/>
        </p:nvSpPr>
        <p:spPr bwMode="auto">
          <a:xfrm>
            <a:off x="8999538" y="647700"/>
            <a:ext cx="144463" cy="144463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txBody>
          <a:bodyPr anchor="ctr">
            <a:spAutoFit/>
          </a:bodyPr>
          <a:lstStyle/>
          <a:p>
            <a:endParaRPr lang="sv-SE"/>
          </a:p>
        </p:txBody>
      </p:sp>
      <p:pic>
        <p:nvPicPr>
          <p:cNvPr id="22" name="Bildobjekt 21">
            <a:extLst>
              <a:ext uri="{FF2B5EF4-FFF2-40B4-BE49-F238E27FC236}">
                <a16:creationId xmlns:a16="http://schemas.microsoft.com/office/drawing/2014/main" id="{B5EC8BE4-2E84-4CC1-837F-6ACAA5F6F22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322445" y="288990"/>
            <a:ext cx="2020828" cy="359665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7E99E312-F3D5-45AA-B833-6AF99D39F8C6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111945" y="6099348"/>
            <a:ext cx="1670601" cy="623215"/>
          </a:xfrm>
          <a:prstGeom prst="rect">
            <a:avLst/>
          </a:prstGeom>
        </p:spPr>
      </p:pic>
      <p:cxnSp>
        <p:nvCxnSpPr>
          <p:cNvPr id="3" name="Rak koppling 2">
            <a:extLst>
              <a:ext uri="{FF2B5EF4-FFF2-40B4-BE49-F238E27FC236}">
                <a16:creationId xmlns:a16="http://schemas.microsoft.com/office/drawing/2014/main" id="{53941592-402F-4B04-921D-382B3F455222}"/>
              </a:ext>
            </a:extLst>
          </p:cNvPr>
          <p:cNvCxnSpPr/>
          <p:nvPr userDrawn="1"/>
        </p:nvCxnSpPr>
        <p:spPr bwMode="auto">
          <a:xfrm>
            <a:off x="325925" y="6382695"/>
            <a:ext cx="6536602" cy="0"/>
          </a:xfrm>
          <a:prstGeom prst="lin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AEE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341741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</p:sldLayoutIdLst>
  <p:hf sldNum="0"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0">
          <a:solidFill>
            <a:schemeClr val="accent4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5pPr>
      <a:lvl6pPr marL="457178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6pPr>
      <a:lvl7pPr marL="914354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7pPr>
      <a:lvl8pPr marL="1371532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8pPr>
      <a:lvl9pPr marL="1828709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Verdana" pitchFamily="34" charset="0"/>
          <a:ea typeface="Geneva" pitchFamily="1" charset="-128"/>
        </a:defRPr>
      </a:lvl9pPr>
    </p:titleStyle>
    <p:bodyStyle>
      <a:lvl1pPr marL="182554" indent="-182554" algn="l" rtl="0" eaLnBrk="1" fontAlgn="base" hangingPunct="1">
        <a:lnSpc>
          <a:spcPts val="2400"/>
        </a:lnSpc>
        <a:spcBef>
          <a:spcPts val="500"/>
        </a:spcBef>
        <a:spcAft>
          <a:spcPts val="0"/>
        </a:spcAft>
        <a:buSzPct val="124000"/>
        <a:buFont typeface="Arial" panose="020B0604020202020204" pitchFamily="34" charset="0"/>
        <a:buChar char="•"/>
        <a:defRPr lang="sv-SE" sz="2200" baseline="0" dirty="0">
          <a:solidFill>
            <a:schemeClr val="tx1"/>
          </a:solidFill>
          <a:latin typeface="+mn-lt"/>
          <a:ea typeface="+mn-ea"/>
          <a:cs typeface="+mn-cs"/>
        </a:defRPr>
      </a:lvl1pPr>
      <a:lvl2pPr marL="357170" indent="-174617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Font typeface="Verdana" panose="020B0604030504040204" pitchFamily="34" charset="0"/>
        <a:buChar char="–"/>
        <a:defRPr lang="sv-SE" sz="2000" baseline="0" dirty="0">
          <a:solidFill>
            <a:schemeClr val="tx1"/>
          </a:solidFill>
          <a:latin typeface="+mn-lt"/>
          <a:ea typeface="+mn-ea"/>
        </a:defRPr>
      </a:lvl2pPr>
      <a:lvl3pPr marL="1219200" indent="-285750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Font typeface="Verdana" panose="020B0604030504040204" pitchFamily="34" charset="0"/>
        <a:buChar char="–"/>
        <a:defRPr lang="sv-SE" sz="1600" baseline="0" dirty="0">
          <a:solidFill>
            <a:schemeClr val="tx1"/>
          </a:solidFill>
          <a:latin typeface="+mn-lt"/>
          <a:ea typeface="+mn-ea"/>
        </a:defRPr>
      </a:lvl3pPr>
      <a:lvl4pPr marL="1657350" indent="-285750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Font typeface="Verdana" panose="020B0604030504040204" pitchFamily="34" charset="0"/>
        <a:buChar char="–"/>
        <a:defRPr lang="sv-SE" sz="1800" baseline="0" dirty="0">
          <a:solidFill>
            <a:schemeClr val="tx1"/>
          </a:solidFill>
          <a:latin typeface="+mn-lt"/>
          <a:ea typeface="+mn-ea"/>
        </a:defRPr>
      </a:lvl4pPr>
      <a:lvl5pPr marL="2114550" indent="-285750" algn="l" rtl="0" eaLnBrk="1" fontAlgn="base" hangingPunct="1">
        <a:lnSpc>
          <a:spcPct val="100000"/>
        </a:lnSpc>
        <a:spcBef>
          <a:spcPts val="0"/>
        </a:spcBef>
        <a:spcAft>
          <a:spcPts val="0"/>
        </a:spcAft>
        <a:buFont typeface="Verdana" panose="020B0604030504040204" pitchFamily="34" charset="0"/>
        <a:buChar char="–"/>
        <a:defRPr lang="sv-SE" sz="1800" baseline="0" dirty="0">
          <a:solidFill>
            <a:schemeClr val="tx1"/>
          </a:solidFill>
          <a:latin typeface="+mn-lt"/>
          <a:ea typeface="+mn-ea"/>
        </a:defRPr>
      </a:lvl5pPr>
      <a:lvl6pPr marL="2514474" indent="-228589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652" indent="-228589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8829" indent="-228589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006" indent="-228589" algn="l" rtl="0" eaLnBrk="1" fontAlgn="base" hangingPunct="1">
        <a:lnSpc>
          <a:spcPct val="120000"/>
        </a:lnSpc>
        <a:spcBef>
          <a:spcPts val="400"/>
        </a:spcBef>
        <a:spcAft>
          <a:spcPts val="10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sv-SE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D66ED0-DD08-4409-B3DE-0417C0034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1080000"/>
            <a:ext cx="7700963" cy="469831"/>
          </a:xfrm>
        </p:spPr>
        <p:txBody>
          <a:bodyPr/>
          <a:lstStyle/>
          <a:p>
            <a:pPr algn="ctr"/>
            <a:r>
              <a:rPr lang="sv-SE" sz="2800" dirty="0"/>
              <a:t>Akut bronkit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3C7BA14-994F-4127-AE75-E2BCE87DA2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65" y="1549831"/>
            <a:ext cx="8522597" cy="4650944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Johan, 38 år, söker vårdcentralen då han fick hosta och feber för en vecka sedan. </a:t>
            </a:r>
          </a:p>
          <a:p>
            <a:pPr marL="0" indent="0">
              <a:buNone/>
            </a:pPr>
            <a:r>
              <a:rPr lang="sv-SE" dirty="0"/>
              <a:t>Hostan är fortsatt besvärlig, särskilt på natten varför han har svårt att sova. De slemmiga upphostningarna har nu fått en gulgrön färg. </a:t>
            </a:r>
          </a:p>
          <a:p>
            <a:pPr marL="0" indent="0">
              <a:buNone/>
            </a:pPr>
            <a:r>
              <a:rPr lang="sv-SE" dirty="0"/>
              <a:t>Johan har inte någon febertermometer, men han är säker på att han hade feber de första dagarna. Nu tror han att han är feberfri. </a:t>
            </a:r>
          </a:p>
          <a:p>
            <a:pPr marL="0" indent="0">
              <a:buNone/>
            </a:pPr>
            <a:r>
              <a:rPr lang="sv-SE" dirty="0"/>
              <a:t>Han har läst på nätet om mycoplasma och nu vill han att man tar ett prov för detta.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sz="1800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EFB6E39-A616-401F-9DF6-40030E922F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8768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28149960-29A5-4D60-BCE5-359C258CF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dirty="0"/>
              <a:t>7. Vilka råd kan vi ge till patienter med akut bronkit?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6814A21-AEB7-4D7B-9408-59CF80F27D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400" dirty="0"/>
              <a:t>Informera om normalförlopp och eventuella komplikationer att uppmärksamma. </a:t>
            </a:r>
          </a:p>
          <a:p>
            <a:r>
              <a:rPr lang="sv-SE" sz="2400" dirty="0"/>
              <a:t>Rökstopp</a:t>
            </a:r>
          </a:p>
          <a:p>
            <a:r>
              <a:rPr lang="sv-SE" sz="2400" dirty="0"/>
              <a:t>Dela gärna ut Folkhälsomyndighetens patientinformation: ”Råd och fakta om antibiotikaanvändning - Antibiotika och luftrörskatarr”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55FAA7D-6D74-485A-9D3F-B5D74DE91A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36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6277EAAE-1544-4F40-9EB3-7ECCDFF29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760" y="1622441"/>
            <a:ext cx="7700963" cy="836613"/>
          </a:xfrm>
        </p:spPr>
        <p:txBody>
          <a:bodyPr/>
          <a:lstStyle/>
          <a:p>
            <a:r>
              <a:rPr lang="sv-SE" sz="2800" dirty="0"/>
              <a:t>8. Hur länge hostar man vid en akut bronkit?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DC90048E-8D8A-4741-B53E-3389A63D62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975675"/>
            <a:ext cx="7700963" cy="3122724"/>
          </a:xfrm>
        </p:spPr>
        <p:txBody>
          <a:bodyPr/>
          <a:lstStyle/>
          <a:p>
            <a:pPr marL="0" indent="0">
              <a:buNone/>
            </a:pPr>
            <a:r>
              <a:rPr lang="sv-SE" sz="2400" dirty="0"/>
              <a:t>Hostan är ofta besvärlig och pågår i genomsnitt i 3 veckor. Man kan hosta upp till 6 veckor.</a:t>
            </a:r>
          </a:p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BBB126C-F2BA-427E-BEC6-8AB1E9C672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8263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A86DD2A1-AE92-4724-8F58-D93D48E502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1312474"/>
            <a:ext cx="7700963" cy="836613"/>
          </a:xfrm>
        </p:spPr>
        <p:txBody>
          <a:bodyPr/>
          <a:lstStyle/>
          <a:p>
            <a:r>
              <a:rPr lang="sv-SE" sz="2800" dirty="0"/>
              <a:t>9. Vad gör man om hostan fortsätter betydligt längre än så?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374F1C8D-0880-4281-A95E-B40D80519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541721"/>
            <a:ext cx="7700963" cy="3556677"/>
          </a:xfrm>
        </p:spPr>
        <p:txBody>
          <a:bodyPr/>
          <a:lstStyle/>
          <a:p>
            <a:r>
              <a:rPr lang="sv-SE" sz="2400" dirty="0"/>
              <a:t>Vid hosta &gt;6 veckor, överväg spirometri och lungröntgen. </a:t>
            </a:r>
          </a:p>
          <a:p>
            <a:r>
              <a:rPr lang="sv-SE" sz="2400" dirty="0"/>
              <a:t>Tuberkulos är en viktig differentialdiagnos vid långvarig hosta, i synnerhet om patienten tillhör en riskgrupp.</a:t>
            </a:r>
          </a:p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B4DCC8A-9B79-4382-AA61-98525ED6DC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0626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F4EB688E-E35D-4EC9-8473-D223B6D4B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956213"/>
            <a:ext cx="7700963" cy="1275544"/>
          </a:xfrm>
        </p:spPr>
        <p:txBody>
          <a:bodyPr/>
          <a:lstStyle/>
          <a:p>
            <a:r>
              <a:rPr lang="sv-SE" sz="2800" dirty="0"/>
              <a:t>10. När ska man misstänka pneumoni? Hur kan man skilja akut bronkit från pneumoni?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E38BD6E6-1402-4156-916A-6421D653B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231757"/>
            <a:ext cx="7700963" cy="3969018"/>
          </a:xfrm>
        </p:spPr>
        <p:txBody>
          <a:bodyPr/>
          <a:lstStyle/>
          <a:p>
            <a:r>
              <a:rPr lang="sv-SE" sz="2400" dirty="0"/>
              <a:t>Påverkat allmäntillstånd och symtom/fynd som vid pneumoni</a:t>
            </a:r>
          </a:p>
          <a:p>
            <a:r>
              <a:rPr lang="sv-SE" sz="2400" dirty="0"/>
              <a:t>Andningsfrekvens &gt;20, feber, hosta, </a:t>
            </a:r>
            <a:r>
              <a:rPr lang="sv-SE" sz="2400" dirty="0" err="1"/>
              <a:t>dyspné</a:t>
            </a:r>
            <a:r>
              <a:rPr lang="sv-SE" sz="2400" dirty="0"/>
              <a:t>, nytillkommen uttalad trötthet och andningskorrelerad bröstsmärta</a:t>
            </a:r>
          </a:p>
          <a:p>
            <a:r>
              <a:rPr lang="sv-SE" sz="2400" dirty="0"/>
              <a:t>Fokalt nedsatta andningsljud, fokala biljud (rassel/</a:t>
            </a:r>
            <a:r>
              <a:rPr lang="sv-SE" sz="2400" dirty="0" err="1"/>
              <a:t>ronki</a:t>
            </a:r>
            <a:r>
              <a:rPr lang="sv-SE" sz="2400" dirty="0"/>
              <a:t>) eller dämpning vid perkussion, takykardi</a:t>
            </a:r>
          </a:p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DEA0188-1BE3-486A-A18B-AD4406F7E1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7231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16901AED-6567-4B50-85CC-AE53DDD95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dirty="0"/>
              <a:t>Forts.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5A8F50D0-ED49-4BBA-93AB-D0FB7A86E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400" dirty="0"/>
              <a:t>Vid osäkerhet kan CRP ge en vägledning, bedöm i relation till sjukdomsdurationen. Det kan ta ett dygn innan CRP stiger</a:t>
            </a:r>
          </a:p>
          <a:p>
            <a:r>
              <a:rPr lang="sv-SE" sz="2400" dirty="0"/>
              <a:t>CRP &lt;20 mg/L efter minst ett dygn talar emot pneumoni, avstå från antibiotika</a:t>
            </a:r>
          </a:p>
          <a:p>
            <a:r>
              <a:rPr lang="sv-SE" sz="2400" dirty="0"/>
              <a:t>Överväg antibiotika om CRP&gt;100 och patienten har en klinisk bild som talar för pneumoni</a:t>
            </a:r>
          </a:p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005251DE-5626-4B53-8389-3871ADE3AC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1487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2744AA30-A926-49AD-8DD6-349E9C3E8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dirty="0"/>
              <a:t>Forts.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E8A3DF2C-DBA6-4B66-968C-21F2CFE05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400" kern="1200" dirty="0"/>
              <a:t>Symtom enligt ovan &gt;1 vecka och samtidigt CRP &gt;50 talar för pneumoni, överväg antibiotika.</a:t>
            </a:r>
          </a:p>
          <a:p>
            <a:r>
              <a:rPr lang="sv-SE" sz="2400" kern="1200" dirty="0"/>
              <a:t>Vid kvarstående osäkerhet: I första hand aktiv exspektans. Lungröntgen kan övervägas.</a:t>
            </a:r>
          </a:p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C332C2B-A700-489A-B46B-652576FEAF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36426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E5D32104-7E8E-464D-B094-09A5D0997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1031874"/>
            <a:ext cx="7700963" cy="1246105"/>
          </a:xfrm>
        </p:spPr>
        <p:txBody>
          <a:bodyPr/>
          <a:lstStyle/>
          <a:p>
            <a:r>
              <a:rPr lang="sv-SE" sz="2800" dirty="0"/>
              <a:t>1. Vad behöver vi veta mer i telefonen, vad kan vara varningssignaler som vi behöver uppmärksamma?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C8754BB5-9B67-418D-B984-387054D00B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380355"/>
            <a:ext cx="7700963" cy="3820420"/>
          </a:xfrm>
        </p:spPr>
        <p:txBody>
          <a:bodyPr/>
          <a:lstStyle/>
          <a:p>
            <a:r>
              <a:rPr lang="sv-SE" dirty="0"/>
              <a:t>Är han rökare?</a:t>
            </a:r>
          </a:p>
          <a:p>
            <a:r>
              <a:rPr lang="sv-SE" dirty="0"/>
              <a:t>Har han astma, </a:t>
            </a:r>
            <a:r>
              <a:rPr lang="sv-SE" dirty="0" err="1"/>
              <a:t>refluxbesvär</a:t>
            </a:r>
            <a:r>
              <a:rPr lang="sv-SE" dirty="0"/>
              <a:t> eller annan sjukdom?</a:t>
            </a:r>
          </a:p>
          <a:p>
            <a:r>
              <a:rPr lang="sv-SE" dirty="0"/>
              <a:t>Tar han några mediciner?</a:t>
            </a:r>
          </a:p>
          <a:p>
            <a:r>
              <a:rPr lang="sv-SE" dirty="0"/>
              <a:t>Har han tagit </a:t>
            </a:r>
            <a:r>
              <a:rPr lang="sv-SE" dirty="0" err="1"/>
              <a:t>hemtest</a:t>
            </a:r>
            <a:r>
              <a:rPr lang="sv-SE" dirty="0"/>
              <a:t> för covid-19?</a:t>
            </a:r>
          </a:p>
          <a:p>
            <a:r>
              <a:rPr lang="sv-SE" dirty="0"/>
              <a:t>Är det någon annan i omgivningen som är sjuk?</a:t>
            </a:r>
          </a:p>
          <a:p>
            <a:r>
              <a:rPr lang="sv-SE" dirty="0"/>
              <a:t>Har han haft svullna underben, åkt någon längre flyg- eller bilresa?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3FD4D13-231B-41C4-8CE6-E184567635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0953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4C4FE778-F0B4-4F58-8671-94885BA1B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dirty="0"/>
              <a:t>1. forts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76B991EF-F801-4A1B-9C66-E85C159118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400" dirty="0"/>
              <a:t>Varningssignaler:</a:t>
            </a:r>
          </a:p>
          <a:p>
            <a:r>
              <a:rPr lang="sv-SE" sz="2400" dirty="0"/>
              <a:t>Infektionen har förvärrats med tiden istället för förbättrats</a:t>
            </a:r>
          </a:p>
          <a:p>
            <a:r>
              <a:rPr lang="sv-SE" sz="2400" dirty="0"/>
              <a:t>Andningsbesvär</a:t>
            </a:r>
          </a:p>
          <a:p>
            <a:r>
              <a:rPr lang="sv-SE" sz="2400" dirty="0" err="1"/>
              <a:t>Dyspné</a:t>
            </a:r>
            <a:endParaRPr lang="sv-SE" sz="2400" dirty="0"/>
          </a:p>
          <a:p>
            <a:r>
              <a:rPr lang="sv-SE" sz="2400" dirty="0"/>
              <a:t>Ökad andningsfrekvens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BA8D762-71A8-4DAB-BD92-04C4910226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2350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110E3953-8BB4-4575-92E9-C15D52127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0800000" flipV="1">
            <a:off x="719999" y="463158"/>
            <a:ext cx="7700963" cy="1080000"/>
          </a:xfrm>
        </p:spPr>
        <p:txBody>
          <a:bodyPr/>
          <a:lstStyle/>
          <a:p>
            <a:r>
              <a:rPr lang="sv-SE" dirty="0"/>
              <a:t>Detta får du veta: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D039892C-AA87-4A69-9D35-77368DE7FE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637921"/>
            <a:ext cx="7700963" cy="4972680"/>
          </a:xfrm>
        </p:spPr>
        <p:txBody>
          <a:bodyPr/>
          <a:lstStyle/>
          <a:p>
            <a:r>
              <a:rPr lang="sv-SE" sz="2400" dirty="0"/>
              <a:t>I övrigt frisk, inga mediciner</a:t>
            </a:r>
          </a:p>
          <a:p>
            <a:r>
              <a:rPr lang="sv-SE" sz="2400" dirty="0"/>
              <a:t>Icke-rökare</a:t>
            </a:r>
          </a:p>
          <a:p>
            <a:r>
              <a:rPr lang="sv-SE" sz="2400" dirty="0"/>
              <a:t>Har tagit två covid-19-test hemma, ett två dagar efter insjuknandet och ett i morse, båda var negativa. </a:t>
            </a:r>
          </a:p>
          <a:p>
            <a:r>
              <a:rPr lang="sv-SE" sz="2400" dirty="0"/>
              <a:t>Ingen försämring</a:t>
            </a:r>
          </a:p>
          <a:p>
            <a:r>
              <a:rPr lang="sv-SE" sz="2400" dirty="0"/>
              <a:t>Har inte hört några pipande eller väsande ljud vid utandning</a:t>
            </a:r>
          </a:p>
          <a:p>
            <a:r>
              <a:rPr lang="sv-SE" sz="2400" dirty="0"/>
              <a:t>Inga andningsbesvär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2EE8174-7359-4103-830C-C37F0E7B77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62898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E7CCF8EB-C417-4BA0-BAA4-803330BAE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dirty="0"/>
              <a:t>2. Vilka undersökningar inklusive status bör göras?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0CC8FAEC-A6EC-486F-B04F-1665437D4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400" dirty="0"/>
              <a:t>Allmäntillstånd</a:t>
            </a:r>
          </a:p>
          <a:p>
            <a:r>
              <a:rPr lang="sv-SE" sz="2400" dirty="0"/>
              <a:t>Lungauskultation</a:t>
            </a:r>
          </a:p>
          <a:p>
            <a:r>
              <a:rPr lang="sv-SE" sz="2400" dirty="0"/>
              <a:t>Andningsfrekvens</a:t>
            </a:r>
          </a:p>
          <a:p>
            <a:r>
              <a:rPr lang="sv-SE" sz="2400" dirty="0"/>
              <a:t>Temperatur</a:t>
            </a:r>
          </a:p>
          <a:p>
            <a:r>
              <a:rPr lang="sv-SE" sz="2400" dirty="0"/>
              <a:t>Hjärtauskultation</a:t>
            </a:r>
          </a:p>
          <a:p>
            <a:r>
              <a:rPr lang="sv-SE" sz="2400" dirty="0"/>
              <a:t>Vid tecken på allmänpåverkan: Blodtryck och </a:t>
            </a:r>
            <a:r>
              <a:rPr lang="sv-SE" sz="2400" dirty="0" err="1"/>
              <a:t>pulsoximetri</a:t>
            </a:r>
            <a:endParaRPr lang="sv-SE" sz="2400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9C2F896-48DD-4A6E-A19D-F4BDE094A4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4275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FE2B9647-F6DA-4FA1-96B3-0BED8C480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dirty="0"/>
              <a:t>3. Är CRP till hjälp i diagnostiken?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7EC1C981-86C8-4A68-97E1-1F49B39522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400" dirty="0"/>
              <a:t>I normalfallet har man inte nytta av CRP vid akut bronkit. </a:t>
            </a:r>
          </a:p>
          <a:p>
            <a:pPr marL="0" indent="0">
              <a:buNone/>
            </a:pPr>
            <a:r>
              <a:rPr lang="sv-SE" sz="2400" dirty="0"/>
              <a:t>I tveksamma fall kan CRP vara användbart.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3E8C882-41FC-4F8C-825F-8902B87F15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510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374768AC-673C-466E-B434-31A94353F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1368131"/>
            <a:ext cx="7700963" cy="836613"/>
          </a:xfrm>
        </p:spPr>
        <p:txBody>
          <a:bodyPr/>
          <a:lstStyle/>
          <a:p>
            <a:r>
              <a:rPr lang="sv-SE" sz="2800" dirty="0"/>
              <a:t>4. Har färgen på upphostningarna någon betydelse?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B7E67D7F-A94A-43BA-8D5C-45C04A687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502975"/>
            <a:ext cx="7700963" cy="3595423"/>
          </a:xfrm>
        </p:spPr>
        <p:txBody>
          <a:bodyPr/>
          <a:lstStyle/>
          <a:p>
            <a:r>
              <a:rPr lang="sv-SE" sz="2400" dirty="0"/>
              <a:t>Färgen på upphostningarna saknar betydelse.</a:t>
            </a:r>
          </a:p>
          <a:p>
            <a:r>
              <a:rPr lang="sv-SE" sz="2400" dirty="0"/>
              <a:t>Undantag: </a:t>
            </a:r>
          </a:p>
          <a:p>
            <a:pPr marL="0" indent="0">
              <a:buNone/>
            </a:pPr>
            <a:r>
              <a:rPr lang="sv-SE" sz="2400" dirty="0"/>
              <a:t>Vid akut exacerbation av kronisk bronkit/KOL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2FC433E-2294-4ED6-B2E3-F1235273A6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19257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3969588A-C863-42F7-88DC-20454662F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1332617"/>
            <a:ext cx="7700963" cy="970670"/>
          </a:xfrm>
        </p:spPr>
        <p:txBody>
          <a:bodyPr/>
          <a:lstStyle/>
          <a:p>
            <a:r>
              <a:rPr lang="sv-SE" sz="2800" dirty="0"/>
              <a:t>5. Kan det vara en mycoplasma- eller </a:t>
            </a:r>
            <a:r>
              <a:rPr lang="sv-SE" sz="2800" dirty="0" err="1"/>
              <a:t>Chlamydophila</a:t>
            </a:r>
            <a:r>
              <a:rPr lang="sv-SE" sz="2800" dirty="0"/>
              <a:t> </a:t>
            </a:r>
            <a:r>
              <a:rPr lang="sv-SE" sz="2800" dirty="0" err="1"/>
              <a:t>pneumoniaeinfektion</a:t>
            </a:r>
            <a:r>
              <a:rPr lang="sv-SE" sz="2800" dirty="0"/>
              <a:t>?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BAB48512-31D6-4892-8C84-40F7E4FC04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688956"/>
            <a:ext cx="7700963" cy="3549458"/>
          </a:xfrm>
        </p:spPr>
        <p:txBody>
          <a:bodyPr/>
          <a:lstStyle/>
          <a:p>
            <a:r>
              <a:rPr lang="sv-SE" sz="2400" dirty="0"/>
              <a:t>De flesta med dessa infektioner får förkylningssymtom och/eller en akut bronkit. </a:t>
            </a:r>
          </a:p>
          <a:p>
            <a:r>
              <a:rPr lang="sv-SE" sz="2400" dirty="0"/>
              <a:t>Läker spontant</a:t>
            </a:r>
          </a:p>
          <a:p>
            <a:r>
              <a:rPr lang="sv-SE" sz="2400" dirty="0"/>
              <a:t>Hur ser </a:t>
            </a:r>
            <a:r>
              <a:rPr lang="sv-SE" sz="2400" dirty="0" err="1"/>
              <a:t>doxycyklinförskrivningen</a:t>
            </a:r>
            <a:r>
              <a:rPr lang="sv-SE" sz="2400" dirty="0"/>
              <a:t> ut på er vårdcentral? Finns det en förbättringspotential?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F56AB45-9FA0-451B-9F8F-BD416A0AA2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14112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BED9C74D-13C0-43C7-9F02-9CA77BF35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dirty="0"/>
              <a:t>6. Skulle Johan bli frisk fortare om han fick antibiotika?</a:t>
            </a:r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E2D428A3-DDBC-4B7B-87A9-F53916E42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2573838"/>
            <a:ext cx="7700963" cy="4284162"/>
          </a:xfrm>
        </p:spPr>
        <p:txBody>
          <a:bodyPr/>
          <a:lstStyle/>
          <a:p>
            <a:r>
              <a:rPr lang="sv-SE" sz="2400" dirty="0"/>
              <a:t>Antibiotika har ingen effekt vid akut bronkit oavsett genes. </a:t>
            </a:r>
          </a:p>
          <a:p>
            <a:r>
              <a:rPr lang="sv-SE" sz="2400" dirty="0"/>
              <a:t>Inte ens vid kikhosta har antibiotika någon effekt på symtomen, utom möjligen vid mycket tidigt insatt behandling. 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061FF62-2D60-4157-BE18-4AE5F6D97F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9013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allAtOnce"/>
    </p:bldLst>
  </p:timing>
</p:sld>
</file>

<file path=ppt/theme/theme1.xml><?xml version="1.0" encoding="utf-8"?>
<a:theme xmlns:a="http://schemas.openxmlformats.org/drawingml/2006/main" name="Standardformgivning">
  <a:themeElements>
    <a:clrScheme name="SLL">
      <a:dk1>
        <a:srgbClr val="000000"/>
      </a:dk1>
      <a:lt1>
        <a:srgbClr val="FFFFFF"/>
      </a:lt1>
      <a:dk2>
        <a:srgbClr val="A79D96"/>
      </a:dk2>
      <a:lt2>
        <a:srgbClr val="E0DED9"/>
      </a:lt2>
      <a:accent1>
        <a:srgbClr val="002D5A"/>
      </a:accent1>
      <a:accent2>
        <a:srgbClr val="00AEEF"/>
      </a:accent2>
      <a:accent3>
        <a:srgbClr val="9A0932"/>
      </a:accent3>
      <a:accent4>
        <a:srgbClr val="FF056D"/>
      </a:accent4>
      <a:accent5>
        <a:srgbClr val="406618"/>
      </a:accent5>
      <a:accent6>
        <a:srgbClr val="78BE00"/>
      </a:accent6>
      <a:hlink>
        <a:srgbClr val="00AEEF"/>
      </a:hlink>
      <a:folHlink>
        <a:srgbClr val="EB9100"/>
      </a:folHlink>
    </a:clrScheme>
    <a:fontScheme name="Standardformgivning">
      <a:majorFont>
        <a:latin typeface="Verdana"/>
        <a:ea typeface="Geneva"/>
        <a:cs typeface=""/>
      </a:majorFont>
      <a:minorFont>
        <a:latin typeface="Verdana"/>
        <a:ea typeface="Genev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3468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AEE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sv-SE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Geneva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003468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AEE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sv-SE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Geneva" pitchFamily="1" charset="-128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BAB0B9"/>
        </a:lt2>
        <a:accent1>
          <a:srgbClr val="003468"/>
        </a:accent1>
        <a:accent2>
          <a:srgbClr val="00AEEF"/>
        </a:accent2>
        <a:accent3>
          <a:srgbClr val="FFFFFF"/>
        </a:accent3>
        <a:accent4>
          <a:srgbClr val="000000"/>
        </a:accent4>
        <a:accent5>
          <a:srgbClr val="AAAEB9"/>
        </a:accent5>
        <a:accent6>
          <a:srgbClr val="009DD9"/>
        </a:accent6>
        <a:hlink>
          <a:srgbClr val="B30538"/>
        </a:hlink>
        <a:folHlink>
          <a:srgbClr val="E2001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trama ppt mall_20190514.potx  -  Skrivskyddad" id="{729F4028-DEA7-43B0-9404-09B958EAF8C9}" vid="{ABF32C0A-CDBB-47D7-B47A-F66035BB090D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</TotalTime>
  <Words>1570</Words>
  <Application>Microsoft Office PowerPoint</Application>
  <PresentationFormat>Bildspel på skärmen (4:3)</PresentationFormat>
  <Paragraphs>144</Paragraphs>
  <Slides>15</Slides>
  <Notes>11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20" baseType="lpstr">
      <vt:lpstr>Arial</vt:lpstr>
      <vt:lpstr>Calibri</vt:lpstr>
      <vt:lpstr>Verdana</vt:lpstr>
      <vt:lpstr>Wingdings</vt:lpstr>
      <vt:lpstr>Standardformgivning</vt:lpstr>
      <vt:lpstr>Akut bronkit</vt:lpstr>
      <vt:lpstr>1. Vad behöver vi veta mer i telefonen, vad kan vara varningssignaler som vi behöver uppmärksamma?</vt:lpstr>
      <vt:lpstr>1. forts</vt:lpstr>
      <vt:lpstr>Detta får du veta:</vt:lpstr>
      <vt:lpstr>2. Vilka undersökningar inklusive status bör göras?</vt:lpstr>
      <vt:lpstr>3. Är CRP till hjälp i diagnostiken?</vt:lpstr>
      <vt:lpstr>4. Har färgen på upphostningarna någon betydelse?</vt:lpstr>
      <vt:lpstr>5. Kan det vara en mycoplasma- eller Chlamydophila pneumoniaeinfektion?</vt:lpstr>
      <vt:lpstr>6. Skulle Johan bli frisk fortare om han fick antibiotika?</vt:lpstr>
      <vt:lpstr>7. Vilka råd kan vi ge till patienter med akut bronkit?</vt:lpstr>
      <vt:lpstr>8. Hur länge hostar man vid en akut bronkit?</vt:lpstr>
      <vt:lpstr>9. Vad gör man om hostan fortsätter betydligt längre än så?</vt:lpstr>
      <vt:lpstr>10. När ska man misstänka pneumoni? Hur kan man skilja akut bronkit från pneumoni?</vt:lpstr>
      <vt:lpstr>Forts.</vt:lpstr>
      <vt:lpstr>Forts.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Akut Bronkit</dc:title>
  <dc:subject>Patientfall akut bronkit juni 2022</dc:subject>
  <dc:creator>Strama Stockholm</dc:creator>
  <cp:lastModifiedBy>Ann-Sofie Mangs(345v)</cp:lastModifiedBy>
  <cp:revision>27</cp:revision>
  <dcterms:created xsi:type="dcterms:W3CDTF">2020-06-03T13:25:40Z</dcterms:created>
  <dcterms:modified xsi:type="dcterms:W3CDTF">2022-06-20T13:09:51Z</dcterms:modified>
</cp:coreProperties>
</file>