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0" r:id="rId2"/>
    <p:sldId id="261" r:id="rId3"/>
    <p:sldId id="262" r:id="rId4"/>
    <p:sldId id="280" r:id="rId5"/>
    <p:sldId id="263" r:id="rId6"/>
    <p:sldId id="279" r:id="rId7"/>
    <p:sldId id="264" r:id="rId8"/>
    <p:sldId id="265" r:id="rId9"/>
    <p:sldId id="267" r:id="rId10"/>
    <p:sldId id="269" r:id="rId11"/>
    <p:sldId id="270" r:id="rId12"/>
    <p:sldId id="272" r:id="rId13"/>
    <p:sldId id="271" r:id="rId14"/>
    <p:sldId id="281" r:id="rId15"/>
    <p:sldId id="282"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94660"/>
  </p:normalViewPr>
  <p:slideViewPr>
    <p:cSldViewPr snapToGrid="0">
      <p:cViewPr varScale="1">
        <p:scale>
          <a:sx n="53" d="100"/>
          <a:sy n="53" d="100"/>
        </p:scale>
        <p:origin x="13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846D-32F9-4192-BCD0-98599611F4CD}" type="datetimeFigureOut">
              <a:rPr lang="sv-SE" smtClean="0"/>
              <a:t>2023-06-21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3940D-3EAA-4F5F-8E04-0C08D851600E}" type="slidenum">
              <a:rPr lang="sv-SE" smtClean="0"/>
              <a:t>‹#›</a:t>
            </a:fld>
            <a:endParaRPr lang="sv-SE"/>
          </a:p>
        </p:txBody>
      </p:sp>
    </p:spTree>
    <p:extLst>
      <p:ext uri="{BB962C8B-B14F-4D97-AF65-F5344CB8AC3E}">
        <p14:creationId xmlns:p14="http://schemas.microsoft.com/office/powerpoint/2010/main" val="282548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klokalistan.s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 Följande bör bedömas: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Allmäntillståndet: </a:t>
            </a:r>
            <a:r>
              <a:rPr lang="sv-SE" sz="1800" dirty="0">
                <a:effectLst/>
                <a:latin typeface="Calibri" panose="020F0502020204030204" pitchFamily="34" charset="0"/>
                <a:ea typeface="Calibri" panose="020F0502020204030204" pitchFamily="34" charset="0"/>
                <a:cs typeface="Times New Roman" panose="02020603050405020304" pitchFamily="18" charset="0"/>
              </a:rPr>
              <a:t>Hur påverkad är patienten?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Dyspné</a:t>
            </a:r>
            <a:r>
              <a:rPr lang="sv-SE" sz="1800" dirty="0">
                <a:effectLst/>
                <a:latin typeface="Calibri" panose="020F0502020204030204" pitchFamily="34" charset="0"/>
                <a:ea typeface="Calibri" panose="020F0502020204030204" pitchFamily="34" charset="0"/>
                <a:cs typeface="Times New Roman" panose="02020603050405020304" pitchFamily="18" charset="0"/>
              </a:rPr>
              <a:t> mätt med VAS på 5 eller mer tyder på en svårare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exacerbation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Auskultera lungorna: </a:t>
            </a:r>
            <a:r>
              <a:rPr lang="sv-SE" sz="1800" dirty="0">
                <a:solidFill>
                  <a:srgbClr val="000000"/>
                </a:solidFill>
                <a:effectLst/>
                <a:latin typeface="Calibri" panose="020F0502020204030204" pitchFamily="34" charset="0"/>
                <a:ea typeface="Calibri" panose="020F0502020204030204" pitchFamily="34" charset="0"/>
              </a:rPr>
              <a:t>Förlängt </a:t>
            </a:r>
            <a:r>
              <a:rPr lang="sv-SE" sz="1800" dirty="0" err="1">
                <a:solidFill>
                  <a:srgbClr val="000000"/>
                </a:solidFill>
                <a:effectLst/>
                <a:latin typeface="Calibri" panose="020F0502020204030204" pitchFamily="34" charset="0"/>
                <a:ea typeface="Calibri" panose="020F0502020204030204" pitchFamily="34" charset="0"/>
              </a:rPr>
              <a:t>expirium</a:t>
            </a:r>
            <a:r>
              <a:rPr lang="sv-SE" sz="1800" dirty="0">
                <a:solidFill>
                  <a:srgbClr val="000000"/>
                </a:solidFill>
                <a:effectLst/>
                <a:latin typeface="Calibri" panose="020F0502020204030204" pitchFamily="34" charset="0"/>
                <a:ea typeface="Calibri" panose="020F0502020204030204" pitchFamily="34" charset="0"/>
              </a:rPr>
              <a:t> med </a:t>
            </a:r>
            <a:r>
              <a:rPr lang="sv-SE" sz="1800" dirty="0" err="1">
                <a:solidFill>
                  <a:srgbClr val="000000"/>
                </a:solidFill>
                <a:effectLst/>
                <a:latin typeface="Calibri" panose="020F0502020204030204" pitchFamily="34" charset="0"/>
                <a:ea typeface="Calibri" panose="020F0502020204030204" pitchFamily="34" charset="0"/>
              </a:rPr>
              <a:t>ronki</a:t>
            </a:r>
            <a:r>
              <a:rPr lang="sv-SE" sz="1800" dirty="0">
                <a:solidFill>
                  <a:srgbClr val="000000"/>
                </a:solidFill>
                <a:effectLst/>
                <a:latin typeface="Calibri" panose="020F0502020204030204" pitchFamily="34" charset="0"/>
                <a:ea typeface="Calibri" panose="020F0502020204030204" pitchFamily="34" charset="0"/>
              </a:rPr>
              <a:t> är vanligt vid KOL och accentueras vid en akut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(AE).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Andningsfrekvensen: </a:t>
            </a:r>
            <a:r>
              <a:rPr lang="sv-SE" sz="1800" dirty="0">
                <a:solidFill>
                  <a:srgbClr val="000000"/>
                </a:solidFill>
                <a:effectLst/>
                <a:latin typeface="Calibri" panose="020F0502020204030204" pitchFamily="34" charset="0"/>
                <a:ea typeface="Calibri" panose="020F0502020204030204" pitchFamily="34" charset="0"/>
              </a:rPr>
              <a:t>Vid luftvägsinfektion, i synnerhet vid allmänpåverkan, är det viktigt att räkna andningsfrekvensen (kanske den viktigaste undersökningen av alla). Avled gärna uppmärksamheten genom att räkna pulsen eller auskultera hjärtat. Vid AE av KOL utan andningssvikt är andningsfrekvensen oftast normal (&lt;20 andetag/minut). Se vidare punkt 8. Ett enkelt sätt att snabbt få en uppfattning om andningsfrekvensen är att själv andas i samma takt som patienten. Känns det bra är andningsfrekvensen sannolikt normal.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Temperaturen: </a:t>
            </a:r>
            <a:r>
              <a:rPr lang="sv-SE" sz="1800" dirty="0">
                <a:solidFill>
                  <a:srgbClr val="000000"/>
                </a:solidFill>
                <a:effectLst/>
                <a:latin typeface="Calibri" panose="020F0502020204030204" pitchFamily="34" charset="0"/>
                <a:ea typeface="Calibri" panose="020F0502020204030204" pitchFamily="34" charset="0"/>
              </a:rPr>
              <a:t>Viktigt vid all infektionsbedömning.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Hjärtauskultation: </a:t>
            </a:r>
            <a:r>
              <a:rPr lang="sv-SE" sz="1800" dirty="0">
                <a:solidFill>
                  <a:srgbClr val="000000"/>
                </a:solidFill>
                <a:effectLst/>
                <a:latin typeface="Calibri" panose="020F0502020204030204" pitchFamily="34" charset="0"/>
                <a:ea typeface="Calibri" panose="020F0502020204030204" pitchFamily="34" charset="0"/>
              </a:rPr>
              <a:t>Takykardi?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Blodtrycksmätning</a:t>
            </a:r>
            <a:r>
              <a:rPr lang="sv-SE" sz="1800" dirty="0">
                <a:solidFill>
                  <a:srgbClr val="000000"/>
                </a:solidFill>
                <a:effectLst/>
                <a:latin typeface="Calibri" panose="020F0502020204030204" pitchFamily="34" charset="0"/>
                <a:ea typeface="Calibri" panose="020F0502020204030204" pitchFamily="34" charset="0"/>
              </a:rPr>
              <a:t>: Vid tecken på allmänpåverkan </a:t>
            </a:r>
          </a:p>
          <a:p>
            <a:pPr marL="828040"/>
            <a:r>
              <a:rPr lang="sv-SE" sz="1800" b="1" dirty="0">
                <a:solidFill>
                  <a:srgbClr val="000000"/>
                </a:solidFill>
                <a:effectLst/>
                <a:latin typeface="Calibri" panose="020F0502020204030204" pitchFamily="34" charset="0"/>
                <a:ea typeface="Calibri" panose="020F0502020204030204" pitchFamily="34" charset="0"/>
              </a:rPr>
              <a:t>Kapillär syremättnad med </a:t>
            </a:r>
            <a:r>
              <a:rPr lang="sv-SE" sz="1800" b="1" dirty="0" err="1">
                <a:solidFill>
                  <a:srgbClr val="000000"/>
                </a:solidFill>
                <a:effectLst/>
                <a:latin typeface="Calibri" panose="020F0502020204030204" pitchFamily="34" charset="0"/>
                <a:ea typeface="Calibri" panose="020F0502020204030204" pitchFamily="34" charset="0"/>
              </a:rPr>
              <a:t>pulsoximetri</a:t>
            </a:r>
            <a:r>
              <a:rPr lang="sv-SE" sz="1800" b="1" dirty="0">
                <a:solidFill>
                  <a:srgbClr val="000000"/>
                </a:solidFill>
                <a:effectLst/>
                <a:latin typeface="Calibri" panose="020F0502020204030204" pitchFamily="34" charset="0"/>
                <a:ea typeface="Calibri" panose="020F0502020204030204" pitchFamily="34" charset="0"/>
              </a:rPr>
              <a:t>: </a:t>
            </a:r>
            <a:r>
              <a:rPr lang="sv-SE" sz="1800" dirty="0">
                <a:solidFill>
                  <a:srgbClr val="000000"/>
                </a:solidFill>
                <a:effectLst/>
                <a:latin typeface="Calibri" panose="020F0502020204030204" pitchFamily="34" charset="0"/>
                <a:ea typeface="Calibri" panose="020F0502020204030204" pitchFamily="34" charset="0"/>
              </a:rPr>
              <a:t>Vid måttlig KOL kan syremättnaden normalt vara något sänkt (93–96 %), mer så vid en AE, men värden ≤92 % närmar sig </a:t>
            </a:r>
            <a:r>
              <a:rPr lang="sv-SE" sz="1800" dirty="0" err="1">
                <a:solidFill>
                  <a:srgbClr val="000000"/>
                </a:solidFill>
                <a:effectLst/>
                <a:latin typeface="Calibri" panose="020F0502020204030204" pitchFamily="34" charset="0"/>
                <a:ea typeface="Calibri" panose="020F0502020204030204" pitchFamily="34" charset="0"/>
              </a:rPr>
              <a:t>hypoxi</a:t>
            </a:r>
            <a:r>
              <a:rPr lang="sv-SE" sz="1800" dirty="0">
                <a:solidFill>
                  <a:srgbClr val="000000"/>
                </a:solidFill>
                <a:effectLst/>
                <a:latin typeface="Calibri" panose="020F0502020204030204" pitchFamily="34" charset="0"/>
                <a:ea typeface="Calibri" panose="020F0502020204030204" pitchFamily="34" charset="0"/>
              </a:rPr>
              <a:t> och antyder att patienten är rejält sjuk.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0501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Remiss till vårdcentralen för att sluta röka. Där kan man göra en symtomskattning och ta ställning till vilken GOLD-klass patienten tillhör. De kan också optimera läkemedelsbehandlingen med stöd av Kloka listan </a:t>
            </a:r>
            <a:r>
              <a:rPr lang="sv-SE" sz="1800" u="sng" dirty="0">
                <a:solidFill>
                  <a:srgbClr val="000000"/>
                </a:solidFill>
                <a:effectLst/>
                <a:latin typeface="Calibri" panose="020F0502020204030204" pitchFamily="34" charset="0"/>
                <a:ea typeface="Calibri" panose="020F0502020204030204" pitchFamily="34" charset="0"/>
                <a:hlinkClick r:id="rId3"/>
              </a:rPr>
              <a:t>Kloka listan - Kloka listan</a:t>
            </a:r>
            <a:r>
              <a:rPr lang="sv-SE" sz="1800" dirty="0">
                <a:solidFill>
                  <a:srgbClr val="000000"/>
                </a:solidFill>
                <a:effectLst/>
                <a:latin typeface="Calibri" panose="020F0502020204030204" pitchFamily="34" charset="0"/>
                <a:ea typeface="Calibri" panose="020F0502020204030204" pitchFamily="34" charset="0"/>
              </a:rPr>
              <a:t> och lära patienten att inhalera rätt.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724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 god se punkt 10 för bedömning vid sannolikhet för samtidig pneumoni</a:t>
            </a:r>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065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I motsats till hur det är vid en akut bronkit hos en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person visar flera studier en tydlig koppling mellan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och både förekomst och mängd patogena bakterier i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är det viktigaste kriteriet för att avgöra om en patient med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kan ha nytta av antibiotikabehandling. Gulgrön eller grönbrun missfärgning ger stöd för bakteriell genes.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358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Ju svårare grundsjukdom och ju allvarligare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desto större är det vetenskapliga stödet för att antibiotikabehandling har effekt. Antibiotikabehandling rekommenderas till patienter med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samtidigt med ökad </a:t>
            </a:r>
            <a:r>
              <a:rPr lang="sv-SE" sz="1800" dirty="0" err="1">
                <a:solidFill>
                  <a:srgbClr val="000000"/>
                </a:solidFill>
                <a:effectLst/>
                <a:latin typeface="Calibri" panose="020F0502020204030204" pitchFamily="34" charset="0"/>
                <a:ea typeface="Calibri" panose="020F0502020204030204" pitchFamily="34" charset="0"/>
              </a:rPr>
              <a:t>sputumvolym</a:t>
            </a:r>
            <a:r>
              <a:rPr lang="sv-SE" sz="1800" dirty="0">
                <a:solidFill>
                  <a:srgbClr val="000000"/>
                </a:solidFill>
                <a:effectLst/>
                <a:latin typeface="Calibri" panose="020F0502020204030204" pitchFamily="34" charset="0"/>
                <a:ea typeface="Calibri" panose="020F0502020204030204" pitchFamily="34" charset="0"/>
              </a:rPr>
              <a:t> och/eller ökad </a:t>
            </a:r>
            <a:r>
              <a:rPr lang="sv-SE" sz="1800" dirty="0" err="1">
                <a:solidFill>
                  <a:srgbClr val="000000"/>
                </a:solidFill>
                <a:effectLst/>
                <a:latin typeface="Calibri" panose="020F0502020204030204" pitchFamily="34" charset="0"/>
                <a:ea typeface="Calibri" panose="020F0502020204030204" pitchFamily="34" charset="0"/>
              </a:rPr>
              <a:t>dyspné</a:t>
            </a:r>
            <a:r>
              <a:rPr lang="sv-SE" sz="1800" dirty="0">
                <a:solidFill>
                  <a:srgbClr val="000000"/>
                </a:solidFill>
                <a:effectLst/>
                <a:latin typeface="Calibri" panose="020F0502020204030204" pitchFamily="34" charset="0"/>
                <a:ea typeface="Calibri" panose="020F0502020204030204" pitchFamily="34" charset="0"/>
              </a:rPr>
              <a:t>. Eva uppfyller alla tre symtomkriterierna. Hon har dessutom säkerställd KOL. Därför är antibiotikabehandling indicerad. Det finns inget stöd för antibiotikabehandling i öppenvård vid KOL-</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om missfärgade upphostningar saknas.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74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För Evas del innebär det att vi erbjuder behandling med </a:t>
            </a:r>
            <a:r>
              <a:rPr lang="sv-SE" sz="1800" dirty="0" err="1">
                <a:solidFill>
                  <a:srgbClr val="000000"/>
                </a:solidFill>
                <a:effectLst/>
                <a:latin typeface="Calibri" panose="020F0502020204030204" pitchFamily="34" charset="0"/>
                <a:ea typeface="Calibri" panose="020F0502020204030204" pitchFamily="34" charset="0"/>
              </a:rPr>
              <a:t>amoxicillin</a:t>
            </a:r>
            <a:r>
              <a:rPr lang="sv-SE" sz="1800" dirty="0">
                <a:solidFill>
                  <a:srgbClr val="000000"/>
                </a:solidFill>
                <a:effectLst/>
                <a:latin typeface="Calibri" panose="020F0502020204030204" pitchFamily="34" charset="0"/>
                <a:ea typeface="Calibri" panose="020F0502020204030204" pitchFamily="34" charset="0"/>
              </a:rPr>
              <a:t> 750 mg x 3 i 5–7 dagar eller </a:t>
            </a:r>
            <a:r>
              <a:rPr lang="sv-SE" sz="1800" dirty="0" err="1">
                <a:solidFill>
                  <a:srgbClr val="000000"/>
                </a:solidFill>
                <a:effectLst/>
                <a:latin typeface="Calibri" panose="020F0502020204030204" pitchFamily="34" charset="0"/>
                <a:ea typeface="Calibri" panose="020F0502020204030204" pitchFamily="34" charset="0"/>
              </a:rPr>
              <a:t>doxycyklin</a:t>
            </a:r>
            <a:r>
              <a:rPr lang="sv-SE" sz="1800" dirty="0">
                <a:solidFill>
                  <a:srgbClr val="000000"/>
                </a:solidFill>
                <a:effectLst/>
                <a:latin typeface="Calibri" panose="020F0502020204030204" pitchFamily="34" charset="0"/>
                <a:ea typeface="Calibri" panose="020F0502020204030204" pitchFamily="34" charset="0"/>
              </a:rPr>
              <a:t> 200 mg x 1 i 3 dagar följt av 100 mg x 1 i 2–4 dagar.</a:t>
            </a:r>
          </a:p>
          <a:p>
            <a:pPr>
              <a:lnSpc>
                <a:spcPct val="115000"/>
              </a:lnSpc>
              <a:spcAft>
                <a:spcPts val="10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förstahandsalternativ inte kan användas, till exempel vid allergi eller tidigare fynd av resistenta bakterier, ges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amoxicillin</a:t>
            </a:r>
            <a:r>
              <a:rPr lang="sv-SE" sz="1800" dirty="0">
                <a:effectLst/>
                <a:latin typeface="Calibri" panose="020F0502020204030204" pitchFamily="34" charset="0"/>
                <a:ea typeface="Calibri" panose="020F0502020204030204" pitchFamily="34" charset="0"/>
                <a:cs typeface="Times New Roman" panose="02020603050405020304" pitchFamily="18" charset="0"/>
              </a:rPr>
              <a:t>/klavulansyra 875/125 mg x 3 i 5–7 dagar alternativt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160/800 mg x 2 i 5–7 dagar.</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385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Viktigast av allt är att ta tillfället att förmå rökande patienter att sluta; med individanpassade råd, med läkemedel och erbjuda kontakt med rökavvänjningssköterska, om sådan finns. Rökning, kronisk bronkit och KOL är alla, var för sig, riskfaktorer för insjuknande i pneumoni och nya </a:t>
            </a:r>
            <a:r>
              <a:rPr lang="sv-SE" sz="1800" dirty="0" err="1">
                <a:solidFill>
                  <a:srgbClr val="000000"/>
                </a:solidFill>
                <a:effectLst/>
                <a:latin typeface="Calibri" panose="020F0502020204030204" pitchFamily="34" charset="0"/>
                <a:ea typeface="Calibri" panose="020F0502020204030204" pitchFamily="34" charset="0"/>
              </a:rPr>
              <a:t>exacerbationer</a:t>
            </a:r>
            <a:r>
              <a:rPr lang="sv-SE" sz="1800" dirty="0">
                <a:solidFill>
                  <a:srgbClr val="000000"/>
                </a:solidFill>
                <a:effectLst/>
                <a:latin typeface="Calibri" panose="020F0502020204030204" pitchFamily="34" charset="0"/>
                <a:ea typeface="Calibri" panose="020F0502020204030204" pitchFamily="34" charset="0"/>
              </a:rPr>
              <a:t>. Täta </a:t>
            </a:r>
            <a:r>
              <a:rPr lang="sv-SE" sz="1800" dirty="0" err="1">
                <a:solidFill>
                  <a:srgbClr val="000000"/>
                </a:solidFill>
                <a:effectLst/>
                <a:latin typeface="Calibri" panose="020F0502020204030204" pitchFamily="34" charset="0"/>
                <a:ea typeface="Calibri" panose="020F0502020204030204" pitchFamily="34" charset="0"/>
              </a:rPr>
              <a:t>exacerbationer</a:t>
            </a:r>
            <a:r>
              <a:rPr lang="sv-SE" sz="1800" dirty="0">
                <a:solidFill>
                  <a:srgbClr val="000000"/>
                </a:solidFill>
                <a:effectLst/>
                <a:latin typeface="Calibri" panose="020F0502020204030204" pitchFamily="34" charset="0"/>
                <a:ea typeface="Calibri" panose="020F0502020204030204" pitchFamily="34" charset="0"/>
              </a:rPr>
              <a:t> är förenade med snabbare förlust av lungfunktion, högre mortalitet, sämre fysisk prestationsförmåga och försämrad livskvalitet. Rökstopp är centralt! Erbjud vaccination mot pneumokocker, influensa och covid-19 enligt gällande rekommendationer.  </a:t>
            </a:r>
          </a:p>
          <a:p>
            <a:endParaRPr lang="sv-SE" dirty="0"/>
          </a:p>
        </p:txBody>
      </p:sp>
      <p:sp>
        <p:nvSpPr>
          <p:cNvPr id="4" name="Platshållare för bildnummer 3"/>
          <p:cNvSpPr>
            <a:spLocks noGrp="1"/>
          </p:cNvSpPr>
          <p:nvPr>
            <p:ph type="sldNum" sz="quarter" idx="5"/>
          </p:nvPr>
        </p:nvSpPr>
        <p:spPr/>
        <p:txBody>
          <a:bodyPr/>
          <a:lstStyle/>
          <a:p>
            <a:fld id="{AC03940D-3EAA-4F5F-8E04-0C08D851600E}" type="slidenum">
              <a:rPr lang="sv-SE" smtClean="0"/>
              <a:t>14</a:t>
            </a:fld>
            <a:endParaRPr lang="sv-SE"/>
          </a:p>
        </p:txBody>
      </p:sp>
    </p:spTree>
    <p:extLst>
      <p:ext uri="{BB962C8B-B14F-4D97-AF65-F5344CB8AC3E}">
        <p14:creationId xmlns:p14="http://schemas.microsoft.com/office/powerpoint/2010/main" val="245174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Misstänk pneumoni om patienten har symtom/fynd som vid pneumoni. Påverkat allmäntillstånd förekommer även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hos patienter med måttlig KOL, och graden av allmänpåverkan beror på kombinationen av hur svår KOL patienten har och den adderade effekten av </a:t>
            </a:r>
            <a:r>
              <a:rPr lang="sv-SE" sz="1800" dirty="0" err="1">
                <a:solidFill>
                  <a:srgbClr val="000000"/>
                </a:solidFill>
                <a:effectLst/>
                <a:latin typeface="Calibri" panose="020F0502020204030204" pitchFamily="34" charset="0"/>
                <a:ea typeface="Calibri" panose="020F0502020204030204" pitchFamily="34" charset="0"/>
              </a:rPr>
              <a:t>exacerbationen</a:t>
            </a:r>
            <a:r>
              <a:rPr lang="sv-SE" sz="1800" dirty="0">
                <a:solidFill>
                  <a:srgbClr val="000000"/>
                </a:solidFill>
                <a:effectLst/>
                <a:latin typeface="Calibri" panose="020F0502020204030204" pitchFamily="34" charset="0"/>
                <a:ea typeface="Calibri" panose="020F0502020204030204" pitchFamily="34" charset="0"/>
              </a:rPr>
              <a:t>. Allmänpåverkan ger alltså i dessa fall mindre ledning än hos en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Andningsfrekvensmätning är värdefull, men även här gäller att </a:t>
            </a:r>
            <a:r>
              <a:rPr lang="sv-SE" sz="1800" dirty="0" err="1">
                <a:solidFill>
                  <a:srgbClr val="000000"/>
                </a:solidFill>
                <a:effectLst/>
                <a:latin typeface="Calibri" panose="020F0502020204030204" pitchFamily="34" charset="0"/>
                <a:ea typeface="Calibri" panose="020F0502020204030204" pitchFamily="34" charset="0"/>
              </a:rPr>
              <a:t>takypné</a:t>
            </a:r>
            <a:r>
              <a:rPr lang="sv-SE" sz="1800" dirty="0">
                <a:solidFill>
                  <a:srgbClr val="000000"/>
                </a:solidFill>
                <a:effectLst/>
                <a:latin typeface="Calibri" panose="020F0502020204030204" pitchFamily="34" charset="0"/>
                <a:ea typeface="Calibri" panose="020F0502020204030204" pitchFamily="34" charset="0"/>
              </a:rPr>
              <a:t> inte är ovanligt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av KOL utan samtidig pneumoni.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24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dirty="0">
                <a:solidFill>
                  <a:srgbClr val="000000"/>
                </a:solidFill>
                <a:effectLst/>
                <a:latin typeface="Calibri" panose="020F0502020204030204" pitchFamily="34" charset="0"/>
                <a:ea typeface="Calibri" panose="020F0502020204030204" pitchFamily="34" charset="0"/>
              </a:rPr>
              <a:t>Vanliga symtom vid pneumoni: </a:t>
            </a:r>
            <a:r>
              <a:rPr lang="sv-SE" sz="1200" dirty="0">
                <a:solidFill>
                  <a:srgbClr val="000000"/>
                </a:solidFill>
                <a:effectLst/>
                <a:latin typeface="Calibri" panose="020F0502020204030204" pitchFamily="34" charset="0"/>
                <a:ea typeface="Calibri" panose="020F0502020204030204" pitchFamily="34" charset="0"/>
              </a:rPr>
              <a:t>Feber, hosta, </a:t>
            </a:r>
            <a:r>
              <a:rPr lang="sv-SE" sz="1200" dirty="0" err="1">
                <a:solidFill>
                  <a:srgbClr val="000000"/>
                </a:solidFill>
                <a:effectLst/>
                <a:latin typeface="Calibri" panose="020F0502020204030204" pitchFamily="34" charset="0"/>
                <a:ea typeface="Calibri" panose="020F0502020204030204" pitchFamily="34" charset="0"/>
              </a:rPr>
              <a:t>dyspné</a:t>
            </a:r>
            <a:r>
              <a:rPr lang="sv-SE" sz="1200" dirty="0">
                <a:solidFill>
                  <a:srgbClr val="000000"/>
                </a:solidFill>
                <a:effectLst/>
                <a:latin typeface="Calibri" panose="020F0502020204030204" pitchFamily="34" charset="0"/>
                <a:ea typeface="Calibri" panose="020F0502020204030204" pitchFamily="34" charset="0"/>
              </a:rPr>
              <a:t>, nytillkommen uttalad trötthet och andningskorrelerad bröstsmärta.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378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rgbClr val="000000"/>
                </a:solidFill>
                <a:effectLst/>
                <a:latin typeface="Calibri" panose="020F0502020204030204" pitchFamily="34" charset="0"/>
                <a:ea typeface="Calibri" panose="020F0502020204030204" pitchFamily="34" charset="0"/>
              </a:rPr>
              <a:t>Vanliga statusfynd vid pneumoni: </a:t>
            </a:r>
            <a:r>
              <a:rPr lang="sv-SE" sz="1200" dirty="0">
                <a:solidFill>
                  <a:srgbClr val="000000"/>
                </a:solidFill>
                <a:effectLst/>
                <a:latin typeface="Calibri" panose="020F0502020204030204" pitchFamily="34" charset="0"/>
                <a:ea typeface="Calibri" panose="020F0502020204030204" pitchFamily="34" charset="0"/>
              </a:rPr>
              <a:t>Fokalt nedsatta andningsljud, fokala biljud (rassel/</a:t>
            </a:r>
            <a:r>
              <a:rPr lang="sv-SE" sz="1200" dirty="0" err="1">
                <a:solidFill>
                  <a:srgbClr val="000000"/>
                </a:solidFill>
                <a:effectLst/>
                <a:latin typeface="Calibri" panose="020F0502020204030204" pitchFamily="34" charset="0"/>
                <a:ea typeface="Calibri" panose="020F0502020204030204" pitchFamily="34" charset="0"/>
              </a:rPr>
              <a:t>ronki</a:t>
            </a:r>
            <a:r>
              <a:rPr lang="sv-SE" sz="1200" dirty="0">
                <a:solidFill>
                  <a:srgbClr val="000000"/>
                </a:solidFill>
                <a:effectLst/>
                <a:latin typeface="Calibri" panose="020F0502020204030204" pitchFamily="34" charset="0"/>
                <a:ea typeface="Calibri" panose="020F0502020204030204" pitchFamily="34" charset="0"/>
              </a:rPr>
              <a:t>) eller dämpning vid perkussion. Vid pneumoni har patienten ofta en andningsfrekvens &gt;20 andetag per minut och/eller takykardi &gt;120 hjärtslag per minut.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7ED943-901E-4A8D-A474-DB56A9891AF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2839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6646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4247193238"/>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72418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751752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939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C4787D-ADE3-A01D-3A58-75A84EEE56F0}"/>
              </a:ext>
            </a:extLst>
          </p:cNvPr>
          <p:cNvSpPr>
            <a:spLocks noGrp="1"/>
          </p:cNvSpPr>
          <p:nvPr>
            <p:ph type="title"/>
          </p:nvPr>
        </p:nvSpPr>
        <p:spPr>
          <a:xfrm>
            <a:off x="720000" y="1080001"/>
            <a:ext cx="7700963" cy="718320"/>
          </a:xfrm>
        </p:spPr>
        <p:txBody>
          <a:bodyPr/>
          <a:lstStyle/>
          <a:p>
            <a:pPr algn="ctr"/>
            <a:r>
              <a:rPr lang="sv-SE" sz="2800" dirty="0"/>
              <a:t>Akut </a:t>
            </a:r>
            <a:r>
              <a:rPr lang="sv-SE" sz="2800" dirty="0" err="1"/>
              <a:t>exacerbation</a:t>
            </a:r>
            <a:r>
              <a:rPr lang="sv-SE" sz="2800" dirty="0"/>
              <a:t> av KOL</a:t>
            </a:r>
          </a:p>
        </p:txBody>
      </p:sp>
      <p:sp>
        <p:nvSpPr>
          <p:cNvPr id="7" name="Platshållare för innehåll 6">
            <a:extLst>
              <a:ext uri="{FF2B5EF4-FFF2-40B4-BE49-F238E27FC236}">
                <a16:creationId xmlns:a16="http://schemas.microsoft.com/office/drawing/2014/main" id="{2E2468AE-E90B-A0E4-2C48-2B8DD4381CBD}"/>
              </a:ext>
            </a:extLst>
          </p:cNvPr>
          <p:cNvSpPr>
            <a:spLocks noGrp="1"/>
          </p:cNvSpPr>
          <p:nvPr>
            <p:ph idx="1"/>
          </p:nvPr>
        </p:nvSpPr>
        <p:spPr>
          <a:xfrm>
            <a:off x="720000" y="1798321"/>
            <a:ext cx="7700963" cy="4300078"/>
          </a:xfrm>
        </p:spPr>
        <p:txBody>
          <a:bodyPr/>
          <a:lstStyle/>
          <a:p>
            <a:pPr marL="0" indent="0">
              <a:buNone/>
            </a:pPr>
            <a:r>
              <a:rPr lang="sv-SE" dirty="0"/>
              <a:t>Eva, 51 år, hör av sig till vårdcentralen då hon för en vecka sedan insjuknade i förkylning för fjärde gången senaste året. Hon tror inte att hon har haft feber, men som vanligt vid förkylning har hennes kroniska slemhosta blivit sämre. Hon hostar upp gulgrön-färgat slem och har mer slem än vanligt. Hostan är besvärlig och hon känner sig mer andfådd än vanligt, även vid lätt ansträngning. Eva är rökare sedan tonåren och hon har de senaste 7–8 åren haft tilltagande besvär med kronisk slemhosta särskilt på morgnarna. </a:t>
            </a:r>
          </a:p>
        </p:txBody>
      </p:sp>
      <p:sp>
        <p:nvSpPr>
          <p:cNvPr id="4" name="Platshållare för sidfot 3">
            <a:extLst>
              <a:ext uri="{FF2B5EF4-FFF2-40B4-BE49-F238E27FC236}">
                <a16:creationId xmlns:a16="http://schemas.microsoft.com/office/drawing/2014/main" id="{DBFBA1C5-0691-9E38-A3D0-EBDD4C2E6D9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80186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21CC8C8-3B59-6BDA-0718-119161E55B59}"/>
              </a:ext>
            </a:extLst>
          </p:cNvPr>
          <p:cNvSpPr>
            <a:spLocks noGrp="1"/>
          </p:cNvSpPr>
          <p:nvPr>
            <p:ph type="title"/>
          </p:nvPr>
        </p:nvSpPr>
        <p:spPr/>
        <p:txBody>
          <a:bodyPr/>
          <a:lstStyle/>
          <a:p>
            <a:r>
              <a:rPr lang="sv-SE" sz="2800" dirty="0"/>
              <a:t>6. Behöver man röntga lungorna?</a:t>
            </a:r>
          </a:p>
        </p:txBody>
      </p:sp>
      <p:sp>
        <p:nvSpPr>
          <p:cNvPr id="7" name="Platshållare för innehåll 6">
            <a:extLst>
              <a:ext uri="{FF2B5EF4-FFF2-40B4-BE49-F238E27FC236}">
                <a16:creationId xmlns:a16="http://schemas.microsoft.com/office/drawing/2014/main" id="{14DF1DF5-5B2E-2BEE-6E7A-66408DB591F4}"/>
              </a:ext>
            </a:extLst>
          </p:cNvPr>
          <p:cNvSpPr>
            <a:spLocks noGrp="1"/>
          </p:cNvSpPr>
          <p:nvPr>
            <p:ph idx="1"/>
          </p:nvPr>
        </p:nvSpPr>
        <p:spPr/>
        <p:txBody>
          <a:bodyPr/>
          <a:lstStyle/>
          <a:p>
            <a:pPr marL="0" indent="0">
              <a:buNone/>
            </a:pPr>
            <a:r>
              <a:rPr lang="sv-SE" dirty="0"/>
              <a:t>Endast vid misstanke om pneumoni, och då främst som kontroll av utläkning 8 veckor efter insatt behandling</a:t>
            </a:r>
          </a:p>
        </p:txBody>
      </p:sp>
      <p:sp>
        <p:nvSpPr>
          <p:cNvPr id="4" name="Platshållare för sidfot 3">
            <a:extLst>
              <a:ext uri="{FF2B5EF4-FFF2-40B4-BE49-F238E27FC236}">
                <a16:creationId xmlns:a16="http://schemas.microsoft.com/office/drawing/2014/main" id="{015E8503-AA4F-3B73-40A6-6C7403A2B5AD}"/>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22533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F62C63D-6CBA-E86B-E896-E74D0AE241BE}"/>
              </a:ext>
            </a:extLst>
          </p:cNvPr>
          <p:cNvSpPr>
            <a:spLocks noGrp="1"/>
          </p:cNvSpPr>
          <p:nvPr>
            <p:ph type="title"/>
          </p:nvPr>
        </p:nvSpPr>
        <p:spPr/>
        <p:txBody>
          <a:bodyPr/>
          <a:lstStyle/>
          <a:p>
            <a:r>
              <a:rPr lang="sv-SE" sz="2800" dirty="0"/>
              <a:t>7. Bör Eva få antibiotika?</a:t>
            </a:r>
          </a:p>
        </p:txBody>
      </p:sp>
      <p:sp>
        <p:nvSpPr>
          <p:cNvPr id="7" name="Platshållare för innehåll 6">
            <a:extLst>
              <a:ext uri="{FF2B5EF4-FFF2-40B4-BE49-F238E27FC236}">
                <a16:creationId xmlns:a16="http://schemas.microsoft.com/office/drawing/2014/main" id="{8A93367E-787E-E7B2-011F-DB1033F514EF}"/>
              </a:ext>
            </a:extLst>
          </p:cNvPr>
          <p:cNvSpPr>
            <a:spLocks noGrp="1"/>
          </p:cNvSpPr>
          <p:nvPr>
            <p:ph idx="1"/>
          </p:nvPr>
        </p:nvSpPr>
        <p:spPr/>
        <p:txBody>
          <a:bodyPr/>
          <a:lstStyle/>
          <a:p>
            <a:r>
              <a:rPr lang="sv-SE" dirty="0"/>
              <a:t>Antibiotikabehandling rekommenderas till patienter med </a:t>
            </a:r>
            <a:r>
              <a:rPr lang="sv-SE" dirty="0" err="1"/>
              <a:t>sputumpurulens</a:t>
            </a:r>
            <a:r>
              <a:rPr lang="sv-SE" dirty="0"/>
              <a:t> och samtidigt ökad </a:t>
            </a:r>
            <a:r>
              <a:rPr lang="sv-SE" dirty="0" err="1"/>
              <a:t>sputumvolym</a:t>
            </a:r>
            <a:r>
              <a:rPr lang="sv-SE" dirty="0"/>
              <a:t> och/eller ökad </a:t>
            </a:r>
            <a:r>
              <a:rPr lang="sv-SE" dirty="0" err="1"/>
              <a:t>dyspné</a:t>
            </a:r>
            <a:endParaRPr lang="sv-SE" dirty="0"/>
          </a:p>
          <a:p>
            <a:r>
              <a:rPr lang="sv-SE" dirty="0"/>
              <a:t>Eva uppfyller alla 3 symtomkriterierna och har en säkerställd KOL </a:t>
            </a:r>
          </a:p>
          <a:p>
            <a:pPr marL="0" indent="0">
              <a:buNone/>
            </a:pPr>
            <a:r>
              <a:rPr lang="sv-SE" dirty="0"/>
              <a:t>Antibiotikabehandling är indicerad</a:t>
            </a:r>
          </a:p>
        </p:txBody>
      </p:sp>
      <p:sp>
        <p:nvSpPr>
          <p:cNvPr id="4" name="Platshållare för sidfot 3">
            <a:extLst>
              <a:ext uri="{FF2B5EF4-FFF2-40B4-BE49-F238E27FC236}">
                <a16:creationId xmlns:a16="http://schemas.microsoft.com/office/drawing/2014/main" id="{CE16293F-DB3B-CF04-CBB7-7FC14B8FBB5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
        <p:nvSpPr>
          <p:cNvPr id="8" name="Pil: höger 7">
            <a:extLst>
              <a:ext uri="{FF2B5EF4-FFF2-40B4-BE49-F238E27FC236}">
                <a16:creationId xmlns:a16="http://schemas.microsoft.com/office/drawing/2014/main" id="{1B3829F9-0A75-2D30-4971-4A38E1C6D97C}"/>
              </a:ext>
            </a:extLst>
          </p:cNvPr>
          <p:cNvSpPr/>
          <p:nvPr/>
        </p:nvSpPr>
        <p:spPr bwMode="auto">
          <a:xfrm>
            <a:off x="3495660" y="4038601"/>
            <a:ext cx="737777" cy="328863"/>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sv-SE" sz="2200" b="0" i="0" u="none" strike="noStrike" kern="1200" cap="none" spc="0" normalizeH="0" baseline="0" noProof="0">
              <a:ln>
                <a:noFill/>
              </a:ln>
              <a:solidFill>
                <a:srgbClr val="000000"/>
              </a:solidFill>
              <a:effectLst/>
              <a:uLnTx/>
              <a:uFillTx/>
              <a:latin typeface="Verdana" pitchFamily="34" charset="0"/>
              <a:ea typeface="Geneva" pitchFamily="1" charset="-128"/>
              <a:cs typeface="+mn-cs"/>
            </a:endParaRPr>
          </a:p>
        </p:txBody>
      </p:sp>
    </p:spTree>
    <p:extLst>
      <p:ext uri="{BB962C8B-B14F-4D97-AF65-F5344CB8AC3E}">
        <p14:creationId xmlns:p14="http://schemas.microsoft.com/office/powerpoint/2010/main" val="25502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E7B8C4-8708-DE22-91E7-B1F8942978B4}"/>
              </a:ext>
            </a:extLst>
          </p:cNvPr>
          <p:cNvSpPr>
            <a:spLocks noGrp="1"/>
          </p:cNvSpPr>
          <p:nvPr>
            <p:ph type="title"/>
          </p:nvPr>
        </p:nvSpPr>
        <p:spPr>
          <a:xfrm>
            <a:off x="720000" y="975726"/>
            <a:ext cx="7621895" cy="588379"/>
          </a:xfrm>
        </p:spPr>
        <p:txBody>
          <a:bodyPr/>
          <a:lstStyle/>
          <a:p>
            <a:r>
              <a:rPr lang="sv-SE" sz="2800" dirty="0"/>
              <a:t>7. forts</a:t>
            </a:r>
          </a:p>
        </p:txBody>
      </p:sp>
      <p:sp>
        <p:nvSpPr>
          <p:cNvPr id="7" name="Platshållare för innehåll 6">
            <a:extLst>
              <a:ext uri="{FF2B5EF4-FFF2-40B4-BE49-F238E27FC236}">
                <a16:creationId xmlns:a16="http://schemas.microsoft.com/office/drawing/2014/main" id="{04CADE0E-17B8-837E-2511-2BA9325EA96F}"/>
              </a:ext>
            </a:extLst>
          </p:cNvPr>
          <p:cNvSpPr>
            <a:spLocks noGrp="1"/>
          </p:cNvSpPr>
          <p:nvPr>
            <p:ph idx="1"/>
          </p:nvPr>
        </p:nvSpPr>
        <p:spPr>
          <a:xfrm>
            <a:off x="720000" y="1564104"/>
            <a:ext cx="7621895" cy="4836695"/>
          </a:xfrm>
        </p:spPr>
        <p:txBody>
          <a:bodyPr/>
          <a:lstStyle/>
          <a:p>
            <a:pPr marL="0" indent="0">
              <a:buNone/>
            </a:pPr>
            <a:r>
              <a:rPr lang="sv-SE" b="1" dirty="0"/>
              <a:t>Behandling:</a:t>
            </a:r>
          </a:p>
          <a:p>
            <a:r>
              <a:rPr lang="sv-SE" dirty="0" err="1"/>
              <a:t>Amoxicillin</a:t>
            </a:r>
            <a:r>
              <a:rPr lang="sv-SE" dirty="0"/>
              <a:t> 750 mg x 3 i 5-7 dagar </a:t>
            </a:r>
          </a:p>
          <a:p>
            <a:r>
              <a:rPr lang="sv-SE" dirty="0"/>
              <a:t>Alternativt </a:t>
            </a:r>
            <a:r>
              <a:rPr lang="sv-SE" dirty="0" err="1"/>
              <a:t>doxycyklin</a:t>
            </a:r>
            <a:r>
              <a:rPr lang="sv-SE" dirty="0"/>
              <a:t> 200 mg x 1 i 3 dagar följt av 100 mg x 1 i 2-4 dagar</a:t>
            </a:r>
          </a:p>
          <a:p>
            <a:pPr marL="0" indent="0">
              <a:buNone/>
            </a:pPr>
            <a:r>
              <a:rPr lang="sv-SE" u="sng" dirty="0"/>
              <a:t>När förstahandsalternativen inte kan användas:</a:t>
            </a:r>
          </a:p>
          <a:p>
            <a:r>
              <a:rPr lang="sv-SE" dirty="0" err="1"/>
              <a:t>Amoxicillin</a:t>
            </a:r>
            <a:r>
              <a:rPr lang="sv-SE" dirty="0"/>
              <a:t>/klavulansyra 875/125 mg x 3 i 5-7 dagar alternativt</a:t>
            </a:r>
          </a:p>
          <a:p>
            <a:r>
              <a:rPr lang="sv-SE" dirty="0"/>
              <a:t>Alternativt </a:t>
            </a:r>
            <a:r>
              <a:rPr lang="sv-SE" dirty="0" err="1"/>
              <a:t>trimetoprim</a:t>
            </a:r>
            <a:r>
              <a:rPr lang="sv-SE" dirty="0"/>
              <a:t>/</a:t>
            </a:r>
            <a:r>
              <a:rPr lang="sv-SE" dirty="0" err="1"/>
              <a:t>sulfametoxazol</a:t>
            </a:r>
            <a:r>
              <a:rPr lang="sv-SE" dirty="0"/>
              <a:t> 160/800 mg x 2 i 5-7 dagar</a:t>
            </a:r>
          </a:p>
        </p:txBody>
      </p:sp>
      <p:sp>
        <p:nvSpPr>
          <p:cNvPr id="4" name="Platshållare för sidfot 3">
            <a:extLst>
              <a:ext uri="{FF2B5EF4-FFF2-40B4-BE49-F238E27FC236}">
                <a16:creationId xmlns:a16="http://schemas.microsoft.com/office/drawing/2014/main" id="{3B469BCB-4BF0-CB49-9A02-6B41106786B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309586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CCCF5E3-7F62-DD9E-2421-27A008EAD862}"/>
              </a:ext>
            </a:extLst>
          </p:cNvPr>
          <p:cNvSpPr>
            <a:spLocks noGrp="1"/>
          </p:cNvSpPr>
          <p:nvPr>
            <p:ph type="title"/>
          </p:nvPr>
        </p:nvSpPr>
        <p:spPr/>
        <p:txBody>
          <a:bodyPr/>
          <a:lstStyle/>
          <a:p>
            <a:r>
              <a:rPr lang="sv-SE" sz="2800" dirty="0"/>
              <a:t>7. forts</a:t>
            </a:r>
          </a:p>
        </p:txBody>
      </p:sp>
      <p:sp>
        <p:nvSpPr>
          <p:cNvPr id="7" name="Platshållare för innehåll 6">
            <a:extLst>
              <a:ext uri="{FF2B5EF4-FFF2-40B4-BE49-F238E27FC236}">
                <a16:creationId xmlns:a16="http://schemas.microsoft.com/office/drawing/2014/main" id="{466F49DD-5C43-7ECA-1A93-EE3FE54B3075}"/>
              </a:ext>
            </a:extLst>
          </p:cNvPr>
          <p:cNvSpPr>
            <a:spLocks noGrp="1"/>
          </p:cNvSpPr>
          <p:nvPr>
            <p:ph idx="1"/>
          </p:nvPr>
        </p:nvSpPr>
        <p:spPr/>
        <p:txBody>
          <a:bodyPr/>
          <a:lstStyle/>
          <a:p>
            <a:pPr marL="0" indent="0">
              <a:buNone/>
            </a:pPr>
            <a:r>
              <a:rPr lang="sv-SE" dirty="0"/>
              <a:t>Ta ställning till annan behandling:</a:t>
            </a:r>
          </a:p>
          <a:p>
            <a:r>
              <a:rPr lang="sv-SE" dirty="0"/>
              <a:t>Inhalationer</a:t>
            </a:r>
          </a:p>
          <a:p>
            <a:r>
              <a:rPr lang="sv-SE" dirty="0"/>
              <a:t>Syrgas</a:t>
            </a:r>
          </a:p>
          <a:p>
            <a:r>
              <a:rPr lang="sv-SE" dirty="0"/>
              <a:t>Kortison</a:t>
            </a:r>
          </a:p>
          <a:p>
            <a:pPr marL="0" indent="0">
              <a:buNone/>
            </a:pPr>
            <a:r>
              <a:rPr lang="sv-SE" dirty="0"/>
              <a:t>Behöver patienten inneliggande vård?</a:t>
            </a:r>
          </a:p>
          <a:p>
            <a:pPr marL="0" indent="0">
              <a:buNone/>
            </a:pPr>
            <a:endParaRPr lang="sv-SE" dirty="0"/>
          </a:p>
          <a:p>
            <a:pPr marL="0" indent="0">
              <a:buNone/>
            </a:pPr>
            <a:r>
              <a:rPr lang="sv-SE" dirty="0"/>
              <a:t>Evas </a:t>
            </a:r>
            <a:r>
              <a:rPr lang="sv-SE" dirty="0" err="1"/>
              <a:t>exacerbation</a:t>
            </a:r>
            <a:r>
              <a:rPr lang="sv-SE" dirty="0"/>
              <a:t> bedöms denna gång som lindrig så öppenvård bör vara tillräcklig.</a:t>
            </a:r>
          </a:p>
        </p:txBody>
      </p:sp>
      <p:sp>
        <p:nvSpPr>
          <p:cNvPr id="4" name="Platshållare för sidfot 3">
            <a:extLst>
              <a:ext uri="{FF2B5EF4-FFF2-40B4-BE49-F238E27FC236}">
                <a16:creationId xmlns:a16="http://schemas.microsoft.com/office/drawing/2014/main" id="{C75571C8-EE12-2FA7-6D4C-B7B019AE415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01986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1417E28-CC64-29E6-DB80-8B2EA6858F0E}"/>
              </a:ext>
            </a:extLst>
          </p:cNvPr>
          <p:cNvSpPr>
            <a:spLocks noGrp="1"/>
          </p:cNvSpPr>
          <p:nvPr>
            <p:ph type="title"/>
          </p:nvPr>
        </p:nvSpPr>
        <p:spPr/>
        <p:txBody>
          <a:bodyPr/>
          <a:lstStyle/>
          <a:p>
            <a:r>
              <a:rPr lang="sv-SE" sz="2800" dirty="0"/>
              <a:t>8. Vilka råd kan vi ge till patienter med akut </a:t>
            </a:r>
            <a:r>
              <a:rPr lang="sv-SE" sz="2800" dirty="0" err="1"/>
              <a:t>exacerbation</a:t>
            </a:r>
            <a:r>
              <a:rPr lang="sv-SE" sz="2800" dirty="0"/>
              <a:t> av KOL?</a:t>
            </a:r>
          </a:p>
        </p:txBody>
      </p:sp>
      <p:sp>
        <p:nvSpPr>
          <p:cNvPr id="7" name="Platshållare för innehåll 6">
            <a:extLst>
              <a:ext uri="{FF2B5EF4-FFF2-40B4-BE49-F238E27FC236}">
                <a16:creationId xmlns:a16="http://schemas.microsoft.com/office/drawing/2014/main" id="{2D69F388-43B5-A359-B473-F4C61BE3D4F0}"/>
              </a:ext>
            </a:extLst>
          </p:cNvPr>
          <p:cNvSpPr>
            <a:spLocks noGrp="1"/>
          </p:cNvSpPr>
          <p:nvPr>
            <p:ph idx="1"/>
          </p:nvPr>
        </p:nvSpPr>
        <p:spPr/>
        <p:txBody>
          <a:bodyPr/>
          <a:lstStyle/>
          <a:p>
            <a:r>
              <a:rPr lang="sv-SE" dirty="0"/>
              <a:t>Rökstopp är centralt!</a:t>
            </a:r>
          </a:p>
          <a:p>
            <a:pPr lvl="1">
              <a:buFont typeface="Arial" panose="020B0604020202020204" pitchFamily="34" charset="0"/>
              <a:buChar char="•"/>
            </a:pPr>
            <a:r>
              <a:rPr lang="sv-SE" dirty="0"/>
              <a:t>Individanpassade råd</a:t>
            </a:r>
          </a:p>
          <a:p>
            <a:pPr lvl="1">
              <a:buFont typeface="Arial" panose="020B0604020202020204" pitchFamily="34" charset="0"/>
              <a:buChar char="•"/>
            </a:pPr>
            <a:r>
              <a:rPr lang="sv-SE" dirty="0"/>
              <a:t>Läkemedel</a:t>
            </a:r>
          </a:p>
          <a:p>
            <a:pPr lvl="1">
              <a:buFont typeface="Arial" panose="020B0604020202020204" pitchFamily="34" charset="0"/>
              <a:buChar char="•"/>
            </a:pPr>
            <a:r>
              <a:rPr lang="sv-SE" dirty="0"/>
              <a:t>Rökavvänjningssköterska</a:t>
            </a:r>
          </a:p>
          <a:p>
            <a:pPr lvl="1">
              <a:buFont typeface="Arial" panose="020B0604020202020204" pitchFamily="34" charset="0"/>
              <a:buChar char="•"/>
            </a:pPr>
            <a:endParaRPr lang="sv-SE" dirty="0"/>
          </a:p>
          <a:p>
            <a:r>
              <a:rPr lang="sv-SE" dirty="0"/>
              <a:t>Erbjud vaccination mot pneumokocker, influensa och covid-19 enligt gällande rekommendationer</a:t>
            </a:r>
          </a:p>
        </p:txBody>
      </p:sp>
      <p:sp>
        <p:nvSpPr>
          <p:cNvPr id="4" name="Platshållare för sidfot 3">
            <a:extLst>
              <a:ext uri="{FF2B5EF4-FFF2-40B4-BE49-F238E27FC236}">
                <a16:creationId xmlns:a16="http://schemas.microsoft.com/office/drawing/2014/main" id="{4ABA41BF-9F36-70BC-7A18-D2C6D6E0EB6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5542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884175-7D89-6BEC-AEB9-578DFA3FE898}"/>
              </a:ext>
            </a:extLst>
          </p:cNvPr>
          <p:cNvSpPr>
            <a:spLocks noGrp="1"/>
          </p:cNvSpPr>
          <p:nvPr>
            <p:ph type="title"/>
          </p:nvPr>
        </p:nvSpPr>
        <p:spPr/>
        <p:txBody>
          <a:bodyPr/>
          <a:lstStyle/>
          <a:p>
            <a:r>
              <a:rPr lang="sv-SE" sz="2800" dirty="0"/>
              <a:t>9. Vilka differentialdiagnoser finns till akut </a:t>
            </a:r>
            <a:r>
              <a:rPr lang="sv-SE" sz="2800" dirty="0" err="1"/>
              <a:t>exacerbation</a:t>
            </a:r>
            <a:r>
              <a:rPr lang="sv-SE" sz="2800" dirty="0"/>
              <a:t> av KOL?</a:t>
            </a:r>
          </a:p>
        </p:txBody>
      </p:sp>
      <p:sp>
        <p:nvSpPr>
          <p:cNvPr id="7" name="Platshållare för innehåll 6">
            <a:extLst>
              <a:ext uri="{FF2B5EF4-FFF2-40B4-BE49-F238E27FC236}">
                <a16:creationId xmlns:a16="http://schemas.microsoft.com/office/drawing/2014/main" id="{EEA77E4E-FB57-7B0C-AAC6-18F3DAA6A666}"/>
              </a:ext>
            </a:extLst>
          </p:cNvPr>
          <p:cNvSpPr>
            <a:spLocks noGrp="1"/>
          </p:cNvSpPr>
          <p:nvPr>
            <p:ph idx="1"/>
          </p:nvPr>
        </p:nvSpPr>
        <p:spPr/>
        <p:txBody>
          <a:bodyPr/>
          <a:lstStyle/>
          <a:p>
            <a:r>
              <a:rPr lang="sv-SE" dirty="0"/>
              <a:t>Pneumoni</a:t>
            </a:r>
          </a:p>
          <a:p>
            <a:r>
              <a:rPr lang="sv-SE" dirty="0"/>
              <a:t>Försämrad hjärtsvikt</a:t>
            </a:r>
          </a:p>
          <a:p>
            <a:r>
              <a:rPr lang="sv-SE" dirty="0" err="1"/>
              <a:t>Lungembolisering</a:t>
            </a:r>
            <a:endParaRPr lang="sv-SE" dirty="0"/>
          </a:p>
          <a:p>
            <a:r>
              <a:rPr lang="sv-SE" dirty="0"/>
              <a:t>Pneumothorax</a:t>
            </a:r>
          </a:p>
          <a:p>
            <a:r>
              <a:rPr lang="sv-SE" dirty="0"/>
              <a:t>Arytmi</a:t>
            </a:r>
          </a:p>
          <a:p>
            <a:pPr marL="0" indent="0">
              <a:buNone/>
            </a:pPr>
            <a:r>
              <a:rPr lang="sv-SE" dirty="0"/>
              <a:t>Inte sällan kan dessa och andra sjukdomstillstånd utlösa och/eller förekomma parallellt med en </a:t>
            </a:r>
            <a:r>
              <a:rPr lang="sv-SE" dirty="0" err="1"/>
              <a:t>exacerbation</a:t>
            </a:r>
            <a:r>
              <a:rPr lang="sv-SE" dirty="0"/>
              <a:t>.</a:t>
            </a:r>
          </a:p>
        </p:txBody>
      </p:sp>
      <p:sp>
        <p:nvSpPr>
          <p:cNvPr id="4" name="Platshållare för sidfot 3">
            <a:extLst>
              <a:ext uri="{FF2B5EF4-FFF2-40B4-BE49-F238E27FC236}">
                <a16:creationId xmlns:a16="http://schemas.microsoft.com/office/drawing/2014/main" id="{9A2C2E88-BA22-51ED-4905-DEEAFFA57D7D}"/>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48422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C71D797-BEB2-ABEA-14EB-02346A4C737D}"/>
              </a:ext>
            </a:extLst>
          </p:cNvPr>
          <p:cNvSpPr>
            <a:spLocks noGrp="1"/>
          </p:cNvSpPr>
          <p:nvPr>
            <p:ph type="title"/>
          </p:nvPr>
        </p:nvSpPr>
        <p:spPr>
          <a:xfrm>
            <a:off x="719999" y="1392822"/>
            <a:ext cx="7700963" cy="836613"/>
          </a:xfrm>
        </p:spPr>
        <p:txBody>
          <a:bodyPr/>
          <a:lstStyle/>
          <a:p>
            <a:r>
              <a:rPr lang="sv-SE" sz="2800" dirty="0"/>
              <a:t>10. När ska man misstänka pneumoni? Hur kan man skilja akut </a:t>
            </a:r>
            <a:r>
              <a:rPr lang="sv-SE" sz="2800" dirty="0" err="1"/>
              <a:t>exacerbation</a:t>
            </a:r>
            <a:r>
              <a:rPr lang="sv-SE" sz="2800" dirty="0"/>
              <a:t> från pneumoni?</a:t>
            </a:r>
          </a:p>
        </p:txBody>
      </p:sp>
      <p:sp>
        <p:nvSpPr>
          <p:cNvPr id="7" name="Platshållare för innehåll 6">
            <a:extLst>
              <a:ext uri="{FF2B5EF4-FFF2-40B4-BE49-F238E27FC236}">
                <a16:creationId xmlns:a16="http://schemas.microsoft.com/office/drawing/2014/main" id="{82715B03-2715-7DFD-D4EB-742B3F054C92}"/>
              </a:ext>
            </a:extLst>
          </p:cNvPr>
          <p:cNvSpPr>
            <a:spLocks noGrp="1"/>
          </p:cNvSpPr>
          <p:nvPr>
            <p:ph idx="1"/>
          </p:nvPr>
        </p:nvSpPr>
        <p:spPr>
          <a:xfrm>
            <a:off x="720000" y="2229435"/>
            <a:ext cx="7700964" cy="3868964"/>
          </a:xfrm>
        </p:spPr>
        <p:txBody>
          <a:bodyPr/>
          <a:lstStyle/>
          <a:p>
            <a:r>
              <a:rPr lang="sv-SE" dirty="0"/>
              <a:t>Misstänk pneumoni om patienten har symtom/fynd som vid pneumoni</a:t>
            </a:r>
          </a:p>
          <a:p>
            <a:r>
              <a:rPr lang="sv-SE" dirty="0"/>
              <a:t>Allmänpåverkan ger mindre ledning än hos en </a:t>
            </a:r>
            <a:r>
              <a:rPr lang="sv-SE" dirty="0" err="1"/>
              <a:t>lungfrisk</a:t>
            </a:r>
            <a:endParaRPr lang="sv-SE" dirty="0"/>
          </a:p>
          <a:p>
            <a:r>
              <a:rPr lang="sv-SE" dirty="0"/>
              <a:t>Andningsfrekvensmätning är värdefull men </a:t>
            </a:r>
            <a:r>
              <a:rPr lang="sv-SE" dirty="0" err="1"/>
              <a:t>takypné</a:t>
            </a:r>
            <a:r>
              <a:rPr lang="sv-SE" dirty="0"/>
              <a:t> är inte ovanligt vid </a:t>
            </a:r>
            <a:r>
              <a:rPr lang="sv-SE" dirty="0" err="1"/>
              <a:t>exacerbation</a:t>
            </a:r>
            <a:r>
              <a:rPr lang="sv-SE" dirty="0"/>
              <a:t> av KOL utan samtidig pneumoni</a:t>
            </a:r>
          </a:p>
        </p:txBody>
      </p:sp>
      <p:sp>
        <p:nvSpPr>
          <p:cNvPr id="4" name="Platshållare för sidfot 3">
            <a:extLst>
              <a:ext uri="{FF2B5EF4-FFF2-40B4-BE49-F238E27FC236}">
                <a16:creationId xmlns:a16="http://schemas.microsoft.com/office/drawing/2014/main" id="{2DA59638-3E3D-52CA-D4C1-8A83DE7FEC2B}"/>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81926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E70EB3-A06E-A45D-8A8F-2F390A079E3A}"/>
              </a:ext>
            </a:extLst>
          </p:cNvPr>
          <p:cNvSpPr>
            <a:spLocks noGrp="1"/>
          </p:cNvSpPr>
          <p:nvPr>
            <p:ph type="title"/>
          </p:nvPr>
        </p:nvSpPr>
        <p:spPr/>
        <p:txBody>
          <a:bodyPr/>
          <a:lstStyle/>
          <a:p>
            <a:r>
              <a:rPr lang="sv-SE" sz="2800" dirty="0"/>
              <a:t>10. forts</a:t>
            </a:r>
          </a:p>
        </p:txBody>
      </p:sp>
      <p:sp>
        <p:nvSpPr>
          <p:cNvPr id="3" name="Platshållare för innehåll 2">
            <a:extLst>
              <a:ext uri="{FF2B5EF4-FFF2-40B4-BE49-F238E27FC236}">
                <a16:creationId xmlns:a16="http://schemas.microsoft.com/office/drawing/2014/main" id="{7C2F5958-49D7-1B8F-B6FE-58100B062BEF}"/>
              </a:ext>
            </a:extLst>
          </p:cNvPr>
          <p:cNvSpPr>
            <a:spLocks noGrp="1"/>
          </p:cNvSpPr>
          <p:nvPr>
            <p:ph idx="1"/>
          </p:nvPr>
        </p:nvSpPr>
        <p:spPr/>
        <p:txBody>
          <a:bodyPr/>
          <a:lstStyle/>
          <a:p>
            <a:pPr marL="0" indent="0">
              <a:buNone/>
            </a:pPr>
            <a:r>
              <a:rPr lang="sv-SE" b="1" dirty="0"/>
              <a:t>Vanliga symtom vid pneumoni:</a:t>
            </a:r>
            <a:endParaRPr lang="sv-SE" dirty="0"/>
          </a:p>
          <a:p>
            <a:r>
              <a:rPr lang="sv-SE" dirty="0"/>
              <a:t>Feber</a:t>
            </a:r>
          </a:p>
          <a:p>
            <a:r>
              <a:rPr lang="sv-SE" dirty="0"/>
              <a:t>Hosta</a:t>
            </a:r>
          </a:p>
          <a:p>
            <a:r>
              <a:rPr lang="sv-SE" dirty="0" err="1"/>
              <a:t>Dyspné</a:t>
            </a:r>
            <a:endParaRPr lang="sv-SE" dirty="0"/>
          </a:p>
          <a:p>
            <a:r>
              <a:rPr lang="sv-SE" dirty="0"/>
              <a:t>Nytillkommen uttalad trötthet och andningskorrelerad bröstsmärta</a:t>
            </a:r>
          </a:p>
          <a:p>
            <a:pPr marL="0" indent="0">
              <a:buNone/>
            </a:pPr>
            <a:endParaRPr lang="sv-SE" dirty="0"/>
          </a:p>
        </p:txBody>
      </p:sp>
      <p:sp>
        <p:nvSpPr>
          <p:cNvPr id="4" name="Platshållare för sidfot 3">
            <a:extLst>
              <a:ext uri="{FF2B5EF4-FFF2-40B4-BE49-F238E27FC236}">
                <a16:creationId xmlns:a16="http://schemas.microsoft.com/office/drawing/2014/main" id="{1D12B217-3192-F938-8946-E8277B3F264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468937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F11B83-EC43-431C-9FC0-856E4F681FEB}"/>
              </a:ext>
            </a:extLst>
          </p:cNvPr>
          <p:cNvSpPr>
            <a:spLocks noGrp="1"/>
          </p:cNvSpPr>
          <p:nvPr>
            <p:ph type="title"/>
          </p:nvPr>
        </p:nvSpPr>
        <p:spPr/>
        <p:txBody>
          <a:bodyPr/>
          <a:lstStyle/>
          <a:p>
            <a:r>
              <a:rPr lang="sv-SE" sz="2800" dirty="0"/>
              <a:t>10. forts</a:t>
            </a:r>
          </a:p>
        </p:txBody>
      </p:sp>
      <p:sp>
        <p:nvSpPr>
          <p:cNvPr id="7" name="Platshållare för innehåll 6">
            <a:extLst>
              <a:ext uri="{FF2B5EF4-FFF2-40B4-BE49-F238E27FC236}">
                <a16:creationId xmlns:a16="http://schemas.microsoft.com/office/drawing/2014/main" id="{00955C05-4AAA-FD43-B762-5E9F14F67145}"/>
              </a:ext>
            </a:extLst>
          </p:cNvPr>
          <p:cNvSpPr>
            <a:spLocks noGrp="1"/>
          </p:cNvSpPr>
          <p:nvPr>
            <p:ph idx="1"/>
          </p:nvPr>
        </p:nvSpPr>
        <p:spPr/>
        <p:txBody>
          <a:bodyPr/>
          <a:lstStyle/>
          <a:p>
            <a:pPr marL="0" indent="0">
              <a:buNone/>
            </a:pPr>
            <a:r>
              <a:rPr lang="sv-SE" b="1" dirty="0"/>
              <a:t>Vanliga statusfynd vid pneumoni:</a:t>
            </a:r>
          </a:p>
          <a:p>
            <a:r>
              <a:rPr lang="sv-SE" dirty="0"/>
              <a:t>Fokalt nedsatta andningsljud/biljud (rassel/</a:t>
            </a:r>
            <a:r>
              <a:rPr lang="sv-SE" dirty="0" err="1"/>
              <a:t>ronki</a:t>
            </a:r>
            <a:r>
              <a:rPr lang="sv-SE" dirty="0"/>
              <a:t>)</a:t>
            </a:r>
          </a:p>
          <a:p>
            <a:r>
              <a:rPr lang="sv-SE" dirty="0"/>
              <a:t>Fokal dämpning vid perkussion</a:t>
            </a:r>
          </a:p>
          <a:p>
            <a:r>
              <a:rPr lang="sv-SE" dirty="0"/>
              <a:t>AF &gt;20 andetag/minut, puls &gt;120 hjärtslag/minut</a:t>
            </a:r>
          </a:p>
          <a:p>
            <a:pPr marL="0" indent="0">
              <a:buNone/>
            </a:pPr>
            <a:r>
              <a:rPr lang="sv-SE" dirty="0"/>
              <a:t>CRP kan ge vägledning men måste bedömas i relation till sjukdomsduration och andra underliggande sjukdomar.</a:t>
            </a:r>
          </a:p>
          <a:p>
            <a:pPr marL="0" indent="0">
              <a:buNone/>
            </a:pPr>
            <a:r>
              <a:rPr lang="sv-SE" dirty="0"/>
              <a:t>Det kan ta ett dygn innan CRP stiger</a:t>
            </a:r>
          </a:p>
        </p:txBody>
      </p:sp>
      <p:sp>
        <p:nvSpPr>
          <p:cNvPr id="4" name="Platshållare för sidfot 3">
            <a:extLst>
              <a:ext uri="{FF2B5EF4-FFF2-40B4-BE49-F238E27FC236}">
                <a16:creationId xmlns:a16="http://schemas.microsoft.com/office/drawing/2014/main" id="{751B3760-61DE-42DB-4617-35C68332637C}"/>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3639876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A0E2EE7-096E-3528-2D5C-0BBD4F1DAD4F}"/>
              </a:ext>
            </a:extLst>
          </p:cNvPr>
          <p:cNvSpPr>
            <a:spLocks noGrp="1"/>
          </p:cNvSpPr>
          <p:nvPr>
            <p:ph type="title"/>
          </p:nvPr>
        </p:nvSpPr>
        <p:spPr/>
        <p:txBody>
          <a:bodyPr/>
          <a:lstStyle/>
          <a:p>
            <a:r>
              <a:rPr lang="sv-SE" sz="2800" dirty="0"/>
              <a:t>10. forts</a:t>
            </a:r>
          </a:p>
        </p:txBody>
      </p:sp>
      <p:sp>
        <p:nvSpPr>
          <p:cNvPr id="7" name="Platshållare för innehåll 6">
            <a:extLst>
              <a:ext uri="{FF2B5EF4-FFF2-40B4-BE49-F238E27FC236}">
                <a16:creationId xmlns:a16="http://schemas.microsoft.com/office/drawing/2014/main" id="{7CDE08EF-62D2-7784-6A51-B0C15018919E}"/>
              </a:ext>
            </a:extLst>
          </p:cNvPr>
          <p:cNvSpPr>
            <a:spLocks noGrp="1"/>
          </p:cNvSpPr>
          <p:nvPr>
            <p:ph idx="1"/>
          </p:nvPr>
        </p:nvSpPr>
        <p:spPr/>
        <p:txBody>
          <a:bodyPr/>
          <a:lstStyle/>
          <a:p>
            <a:r>
              <a:rPr lang="sv-SE" dirty="0"/>
              <a:t>CRP &lt;20mg/L efter minst 24 timmar sjukdomsduration utesluter med hög sannolikhet pneumoni</a:t>
            </a:r>
          </a:p>
          <a:p>
            <a:r>
              <a:rPr lang="sv-SE" dirty="0"/>
              <a:t>CRP &gt;100 mg/L stödjer diagnosen om klinisk bild är förenlig med pneumoni</a:t>
            </a:r>
          </a:p>
          <a:p>
            <a:r>
              <a:rPr lang="sv-SE" dirty="0"/>
              <a:t>Symtom enligt ovan &gt;1 vecka och samtidigt </a:t>
            </a:r>
            <a:br>
              <a:rPr lang="sv-SE" dirty="0"/>
            </a:br>
            <a:r>
              <a:rPr lang="sv-SE" dirty="0"/>
              <a:t>CRP &gt;50 mg/L talar för pneumoni</a:t>
            </a:r>
          </a:p>
          <a:p>
            <a:pPr marL="0" indent="0">
              <a:buNone/>
            </a:pPr>
            <a:endParaRPr lang="sv-SE" dirty="0"/>
          </a:p>
        </p:txBody>
      </p:sp>
      <p:sp>
        <p:nvSpPr>
          <p:cNvPr id="4" name="Platshållare för sidfot 3">
            <a:extLst>
              <a:ext uri="{FF2B5EF4-FFF2-40B4-BE49-F238E27FC236}">
                <a16:creationId xmlns:a16="http://schemas.microsoft.com/office/drawing/2014/main" id="{B9B566E3-BF2A-F248-C61C-233CD42C9E96}"/>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82180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18445FA-FB2E-AF9B-5CA8-7B6452DB419B}"/>
              </a:ext>
            </a:extLst>
          </p:cNvPr>
          <p:cNvSpPr>
            <a:spLocks noGrp="1"/>
          </p:cNvSpPr>
          <p:nvPr>
            <p:ph type="title"/>
          </p:nvPr>
        </p:nvSpPr>
        <p:spPr>
          <a:xfrm>
            <a:off x="720000" y="1080001"/>
            <a:ext cx="7700963" cy="703080"/>
          </a:xfrm>
        </p:spPr>
        <p:txBody>
          <a:bodyPr/>
          <a:lstStyle/>
          <a:p>
            <a:pPr algn="ctr"/>
            <a:r>
              <a:rPr lang="sv-SE" sz="2800" dirty="0"/>
              <a:t>Akut </a:t>
            </a:r>
            <a:r>
              <a:rPr lang="sv-SE" sz="2800" dirty="0" err="1"/>
              <a:t>exacerbation</a:t>
            </a:r>
            <a:r>
              <a:rPr lang="sv-SE" sz="2800" dirty="0"/>
              <a:t> av KOL forts.</a:t>
            </a:r>
          </a:p>
        </p:txBody>
      </p:sp>
      <p:sp>
        <p:nvSpPr>
          <p:cNvPr id="7" name="Platshållare för innehåll 6">
            <a:extLst>
              <a:ext uri="{FF2B5EF4-FFF2-40B4-BE49-F238E27FC236}">
                <a16:creationId xmlns:a16="http://schemas.microsoft.com/office/drawing/2014/main" id="{49B8656F-0D63-5038-81E9-57B9CF8B973D}"/>
              </a:ext>
            </a:extLst>
          </p:cNvPr>
          <p:cNvSpPr>
            <a:spLocks noGrp="1"/>
          </p:cNvSpPr>
          <p:nvPr>
            <p:ph idx="1"/>
          </p:nvPr>
        </p:nvSpPr>
        <p:spPr>
          <a:xfrm>
            <a:off x="720000" y="1916613"/>
            <a:ext cx="7700963" cy="4181786"/>
          </a:xfrm>
        </p:spPr>
        <p:txBody>
          <a:bodyPr/>
          <a:lstStyle/>
          <a:p>
            <a:pPr marL="0" indent="0">
              <a:buNone/>
            </a:pPr>
            <a:r>
              <a:rPr lang="sv-SE" dirty="0"/>
              <a:t>I samband med sjukhusvård för lunginflammation för ett par år sedan gjorde man spirometri och Eva fick diagnosen KOL. Hon hade en FEV% på 58 och ett FEV1 motsvarande 70 % av förväntat värde. Eva försökte sluta röka i samband med sjukhusvistelsen men lyckades bara hålla upp i någon månad. Förutom lindrig gräspollenallergi är Eva i övrigt frisk. Hon medicinerar med daglig inhalation av långverkande </a:t>
            </a:r>
            <a:r>
              <a:rPr lang="sv-SE" dirty="0" err="1"/>
              <a:t>antikolinergika</a:t>
            </a:r>
            <a:r>
              <a:rPr lang="sv-SE" dirty="0"/>
              <a:t>. Hon säger att hon brukar behöva penicillin för att bli bra när det blir så här. </a:t>
            </a:r>
          </a:p>
        </p:txBody>
      </p:sp>
      <p:sp>
        <p:nvSpPr>
          <p:cNvPr id="4" name="Platshållare för sidfot 3">
            <a:extLst>
              <a:ext uri="{FF2B5EF4-FFF2-40B4-BE49-F238E27FC236}">
                <a16:creationId xmlns:a16="http://schemas.microsoft.com/office/drawing/2014/main" id="{D946A3BE-91D7-F030-6F68-D9683EB83BF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77459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BB0CF0B-EBED-9621-736E-04736C1ADCBA}"/>
              </a:ext>
            </a:extLst>
          </p:cNvPr>
          <p:cNvSpPr>
            <a:spLocks noGrp="1"/>
          </p:cNvSpPr>
          <p:nvPr>
            <p:ph type="title"/>
          </p:nvPr>
        </p:nvSpPr>
        <p:spPr>
          <a:xfrm>
            <a:off x="720000" y="1416885"/>
            <a:ext cx="7700963" cy="836613"/>
          </a:xfrm>
        </p:spPr>
        <p:txBody>
          <a:bodyPr/>
          <a:lstStyle/>
          <a:p>
            <a:r>
              <a:rPr lang="sv-SE" sz="2800"/>
              <a:t>1</a:t>
            </a:r>
            <a:r>
              <a:rPr lang="sv-SE" sz="2800" dirty="0"/>
              <a:t>1</a:t>
            </a:r>
            <a:r>
              <a:rPr lang="sv-SE" sz="2800"/>
              <a:t>. </a:t>
            </a:r>
            <a:r>
              <a:rPr lang="sv-SE" sz="2800" dirty="0"/>
              <a:t>Kan vi påverka </a:t>
            </a:r>
            <a:r>
              <a:rPr lang="sv-SE" sz="2800" dirty="0" err="1"/>
              <a:t>exacerbationsbenägenheten</a:t>
            </a:r>
            <a:r>
              <a:rPr lang="sv-SE" sz="2800" dirty="0"/>
              <a:t> hos patienter med KOL och täta </a:t>
            </a:r>
            <a:r>
              <a:rPr lang="sv-SE" sz="2800" dirty="0" err="1"/>
              <a:t>exacerbationer</a:t>
            </a:r>
            <a:r>
              <a:rPr lang="sv-SE" sz="2800" dirty="0"/>
              <a:t>?</a:t>
            </a:r>
          </a:p>
        </p:txBody>
      </p:sp>
      <p:sp>
        <p:nvSpPr>
          <p:cNvPr id="7" name="Platshållare för innehåll 6">
            <a:extLst>
              <a:ext uri="{FF2B5EF4-FFF2-40B4-BE49-F238E27FC236}">
                <a16:creationId xmlns:a16="http://schemas.microsoft.com/office/drawing/2014/main" id="{388579A9-3CEB-FE02-9AD3-E07C690DFBF4}"/>
              </a:ext>
            </a:extLst>
          </p:cNvPr>
          <p:cNvSpPr>
            <a:spLocks noGrp="1"/>
          </p:cNvSpPr>
          <p:nvPr>
            <p:ph idx="1"/>
          </p:nvPr>
        </p:nvSpPr>
        <p:spPr>
          <a:xfrm>
            <a:off x="720000" y="2310063"/>
            <a:ext cx="7700963" cy="3788336"/>
          </a:xfrm>
        </p:spPr>
        <p:txBody>
          <a:bodyPr/>
          <a:lstStyle/>
          <a:p>
            <a:pPr marL="0" indent="0">
              <a:buNone/>
            </a:pPr>
            <a:r>
              <a:rPr lang="sv-SE" dirty="0"/>
              <a:t>Remiss till vårdcentralen för att sluta röka!</a:t>
            </a:r>
          </a:p>
          <a:p>
            <a:pPr marL="0" indent="0">
              <a:buNone/>
            </a:pPr>
            <a:r>
              <a:rPr lang="sv-SE" dirty="0"/>
              <a:t>Där kan man:</a:t>
            </a:r>
          </a:p>
          <a:p>
            <a:r>
              <a:rPr lang="sv-SE" dirty="0"/>
              <a:t>Symtomskatta: ta ställning till GOLD-klass</a:t>
            </a:r>
          </a:p>
          <a:p>
            <a:r>
              <a:rPr lang="sv-SE" dirty="0"/>
              <a:t>Optimera läkemedelsbehandlingen med stöd av Kloka Listan</a:t>
            </a:r>
          </a:p>
          <a:p>
            <a:r>
              <a:rPr lang="sv-SE" dirty="0"/>
              <a:t>Lära patienten att inhalera rätt</a:t>
            </a:r>
          </a:p>
        </p:txBody>
      </p:sp>
      <p:sp>
        <p:nvSpPr>
          <p:cNvPr id="4" name="Platshållare för sidfot 3">
            <a:extLst>
              <a:ext uri="{FF2B5EF4-FFF2-40B4-BE49-F238E27FC236}">
                <a16:creationId xmlns:a16="http://schemas.microsoft.com/office/drawing/2014/main" id="{6AC14345-4490-D9CA-89AC-AB56C58FC28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39434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256DA-B285-3343-8CC6-2EA203DA5657}"/>
              </a:ext>
            </a:extLst>
          </p:cNvPr>
          <p:cNvSpPr>
            <a:spLocks noGrp="1"/>
          </p:cNvSpPr>
          <p:nvPr>
            <p:ph type="title"/>
          </p:nvPr>
        </p:nvSpPr>
        <p:spPr>
          <a:xfrm>
            <a:off x="571500" y="1466249"/>
            <a:ext cx="7765643" cy="1668780"/>
          </a:xfrm>
        </p:spPr>
        <p:txBody>
          <a:bodyPr/>
          <a:lstStyle/>
          <a:p>
            <a:r>
              <a:rPr lang="sv-SE" sz="2800" dirty="0">
                <a:effectLst/>
                <a:ea typeface="Calibri" panose="020F0502020204030204" pitchFamily="34" charset="0"/>
                <a:cs typeface="Times New Roman" panose="02020603050405020304" pitchFamily="18" charset="0"/>
              </a:rPr>
              <a:t>1. Om Eva ringer till mottagningen – vad gör ni? Bokar in på en </a:t>
            </a:r>
            <a:r>
              <a:rPr lang="sv-SE" sz="2800" dirty="0" err="1">
                <a:effectLst/>
                <a:ea typeface="Calibri" panose="020F0502020204030204" pitchFamily="34" charset="0"/>
                <a:cs typeface="Times New Roman" panose="02020603050405020304" pitchFamily="18" charset="0"/>
              </a:rPr>
              <a:t>akuttid</a:t>
            </a:r>
            <a:r>
              <a:rPr lang="sv-SE" sz="2800" dirty="0">
                <a:effectLst/>
                <a:ea typeface="Calibri" panose="020F0502020204030204" pitchFamily="34" charset="0"/>
                <a:cs typeface="Times New Roman" panose="02020603050405020304" pitchFamily="18" charset="0"/>
              </a:rPr>
              <a:t>? Ger egenvårdsråd? Hänvisar till akutmottagningen?</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sz="2800" dirty="0"/>
          </a:p>
        </p:txBody>
      </p:sp>
      <p:sp>
        <p:nvSpPr>
          <p:cNvPr id="7" name="Platshållare för innehåll 6">
            <a:extLst>
              <a:ext uri="{FF2B5EF4-FFF2-40B4-BE49-F238E27FC236}">
                <a16:creationId xmlns:a16="http://schemas.microsoft.com/office/drawing/2014/main" id="{F8F0FC52-81B4-E3C1-A1C2-1BA5E9B48C03}"/>
              </a:ext>
            </a:extLst>
          </p:cNvPr>
          <p:cNvSpPr>
            <a:spLocks noGrp="1"/>
          </p:cNvSpPr>
          <p:nvPr>
            <p:ph idx="1"/>
          </p:nvPr>
        </p:nvSpPr>
        <p:spPr>
          <a:xfrm>
            <a:off x="571500" y="2943325"/>
            <a:ext cx="7849463" cy="3576178"/>
          </a:xfrm>
        </p:spPr>
        <p:txBody>
          <a:bodyPr/>
          <a:lstStyle/>
          <a:p>
            <a:pPr marL="0" indent="0">
              <a:buNone/>
            </a:pPr>
            <a:r>
              <a:rPr lang="sv-SE" b="1" dirty="0"/>
              <a:t>KOL-</a:t>
            </a:r>
            <a:r>
              <a:rPr lang="sv-SE" b="1" dirty="0" err="1"/>
              <a:t>exacerbation</a:t>
            </a:r>
            <a:endParaRPr lang="sv-SE" dirty="0"/>
          </a:p>
          <a:p>
            <a:r>
              <a:rPr lang="sv-SE" dirty="0"/>
              <a:t>En försämringsepisod med ökade luftvägssymtom:</a:t>
            </a:r>
          </a:p>
          <a:p>
            <a:pPr marL="0" indent="0">
              <a:buNone/>
            </a:pPr>
            <a:r>
              <a:rPr lang="sv-SE" dirty="0"/>
              <a:t>-</a:t>
            </a:r>
            <a:r>
              <a:rPr lang="sv-SE" dirty="0" err="1"/>
              <a:t>Dyspné</a:t>
            </a:r>
            <a:r>
              <a:rPr lang="sv-SE" dirty="0"/>
              <a:t>, hosta och slem</a:t>
            </a:r>
          </a:p>
          <a:p>
            <a:r>
              <a:rPr lang="sv-SE" dirty="0"/>
              <a:t>Föranleder ökad behandling</a:t>
            </a:r>
          </a:p>
          <a:p>
            <a:r>
              <a:rPr lang="sv-SE" dirty="0"/>
              <a:t>Infektioner är vanligaste orsaken</a:t>
            </a:r>
          </a:p>
          <a:p>
            <a:pPr marL="0" indent="0">
              <a:buNone/>
            </a:pPr>
            <a:endParaRPr lang="sv-SE" dirty="0"/>
          </a:p>
        </p:txBody>
      </p:sp>
      <p:sp>
        <p:nvSpPr>
          <p:cNvPr id="4" name="Platshållare för sidfot 3">
            <a:extLst>
              <a:ext uri="{FF2B5EF4-FFF2-40B4-BE49-F238E27FC236}">
                <a16:creationId xmlns:a16="http://schemas.microsoft.com/office/drawing/2014/main" id="{C9ED90CA-B96D-AC61-31AA-B8F1E700C85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0074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566ECB7-8D7A-51C1-E35E-178E31EBA99D}"/>
              </a:ext>
            </a:extLst>
          </p:cNvPr>
          <p:cNvSpPr>
            <a:spLocks noGrp="1"/>
          </p:cNvSpPr>
          <p:nvPr>
            <p:ph type="title"/>
          </p:nvPr>
        </p:nvSpPr>
        <p:spPr>
          <a:xfrm>
            <a:off x="720000" y="1080001"/>
            <a:ext cx="7700963" cy="520200"/>
          </a:xfrm>
        </p:spPr>
        <p:txBody>
          <a:bodyPr/>
          <a:lstStyle/>
          <a:p>
            <a:r>
              <a:rPr lang="sv-SE" sz="2800" dirty="0"/>
              <a:t>1. forts.</a:t>
            </a:r>
          </a:p>
        </p:txBody>
      </p:sp>
      <p:sp>
        <p:nvSpPr>
          <p:cNvPr id="7" name="Platshållare för innehåll 6">
            <a:extLst>
              <a:ext uri="{FF2B5EF4-FFF2-40B4-BE49-F238E27FC236}">
                <a16:creationId xmlns:a16="http://schemas.microsoft.com/office/drawing/2014/main" id="{B0BC76CE-BDF5-2DED-FB2B-25C92E06F4D2}"/>
              </a:ext>
            </a:extLst>
          </p:cNvPr>
          <p:cNvSpPr>
            <a:spLocks noGrp="1"/>
          </p:cNvSpPr>
          <p:nvPr>
            <p:ph idx="1"/>
          </p:nvPr>
        </p:nvSpPr>
        <p:spPr>
          <a:xfrm>
            <a:off x="720000" y="1600201"/>
            <a:ext cx="7700963" cy="4498198"/>
          </a:xfrm>
        </p:spPr>
        <p:txBody>
          <a:bodyPr/>
          <a:lstStyle/>
          <a:p>
            <a:pPr marL="0" indent="0">
              <a:buNone/>
            </a:pPr>
            <a:r>
              <a:rPr lang="sv-SE" dirty="0"/>
              <a:t>Eva har av allt att döma en infektionsutlöst KOL-</a:t>
            </a:r>
            <a:r>
              <a:rPr lang="sv-SE" dirty="0" err="1"/>
              <a:t>exacerbation</a:t>
            </a:r>
            <a:endParaRPr lang="sv-SE" dirty="0"/>
          </a:p>
          <a:p>
            <a:r>
              <a:rPr lang="sv-SE" dirty="0"/>
              <a:t>Behöver bedömas</a:t>
            </a:r>
          </a:p>
          <a:p>
            <a:r>
              <a:rPr lang="sv-SE" dirty="0"/>
              <a:t>Boka </a:t>
            </a:r>
            <a:r>
              <a:rPr lang="sv-SE" dirty="0" err="1"/>
              <a:t>akuttid</a:t>
            </a:r>
            <a:endParaRPr lang="sv-SE" dirty="0"/>
          </a:p>
          <a:p>
            <a:r>
              <a:rPr lang="sv-SE" dirty="0"/>
              <a:t>Inget alarmerande i den initiala anamnesen, ej behov av hänvisning till akutmottagning</a:t>
            </a:r>
          </a:p>
          <a:p>
            <a:r>
              <a:rPr lang="sv-SE" dirty="0"/>
              <a:t>En </a:t>
            </a:r>
            <a:r>
              <a:rPr lang="sv-SE" dirty="0" err="1"/>
              <a:t>exacerbation</a:t>
            </a:r>
            <a:r>
              <a:rPr lang="sv-SE" dirty="0"/>
              <a:t> är en allvarlig händelse med negativ inverkan på KOL-prognosen</a:t>
            </a:r>
          </a:p>
          <a:p>
            <a:r>
              <a:rPr lang="sv-SE" dirty="0"/>
              <a:t>Viktigt med akut omhändertagande och noggrann uppföljning</a:t>
            </a:r>
          </a:p>
        </p:txBody>
      </p:sp>
      <p:sp>
        <p:nvSpPr>
          <p:cNvPr id="4" name="Platshållare för sidfot 3">
            <a:extLst>
              <a:ext uri="{FF2B5EF4-FFF2-40B4-BE49-F238E27FC236}">
                <a16:creationId xmlns:a16="http://schemas.microsoft.com/office/drawing/2014/main" id="{3D09D6DF-8B00-86EB-D7FF-FC23B1B0825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81751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7B825E-E86A-9329-AF8B-E9F9FE675A51}"/>
              </a:ext>
            </a:extLst>
          </p:cNvPr>
          <p:cNvSpPr>
            <a:spLocks noGrp="1"/>
          </p:cNvSpPr>
          <p:nvPr>
            <p:ph type="title"/>
          </p:nvPr>
        </p:nvSpPr>
        <p:spPr>
          <a:xfrm>
            <a:off x="647700" y="1080000"/>
            <a:ext cx="7773263" cy="809760"/>
          </a:xfrm>
        </p:spPr>
        <p:txBody>
          <a:bodyPr/>
          <a:lstStyle/>
          <a:p>
            <a:r>
              <a:rPr lang="sv-SE" sz="2800" dirty="0"/>
              <a:t>2. Vilka undersökningar inklusive status bör göras?</a:t>
            </a:r>
          </a:p>
        </p:txBody>
      </p:sp>
      <p:sp>
        <p:nvSpPr>
          <p:cNvPr id="7" name="Platshållare för innehåll 6">
            <a:extLst>
              <a:ext uri="{FF2B5EF4-FFF2-40B4-BE49-F238E27FC236}">
                <a16:creationId xmlns:a16="http://schemas.microsoft.com/office/drawing/2014/main" id="{1B7E87D3-EF0A-A9AD-4F36-D50A1F80F615}"/>
              </a:ext>
            </a:extLst>
          </p:cNvPr>
          <p:cNvSpPr>
            <a:spLocks noGrp="1"/>
          </p:cNvSpPr>
          <p:nvPr>
            <p:ph idx="1"/>
          </p:nvPr>
        </p:nvSpPr>
        <p:spPr>
          <a:xfrm>
            <a:off x="647700" y="1960979"/>
            <a:ext cx="7773263" cy="4137420"/>
          </a:xfrm>
        </p:spPr>
        <p:txBody>
          <a:bodyPr/>
          <a:lstStyle/>
          <a:p>
            <a:pPr marL="0" indent="0">
              <a:buNone/>
            </a:pPr>
            <a:r>
              <a:rPr lang="sv-SE" dirty="0"/>
              <a:t>Följande bör bedömas:</a:t>
            </a:r>
          </a:p>
          <a:p>
            <a:r>
              <a:rPr lang="sv-SE" dirty="0"/>
              <a:t>Allmäntillstånd</a:t>
            </a:r>
          </a:p>
          <a:p>
            <a:r>
              <a:rPr lang="sv-SE" dirty="0"/>
              <a:t>Lungauskultation</a:t>
            </a:r>
          </a:p>
          <a:p>
            <a:r>
              <a:rPr lang="sv-SE" dirty="0"/>
              <a:t>Andningsfrekvens</a:t>
            </a:r>
          </a:p>
          <a:p>
            <a:r>
              <a:rPr lang="sv-SE" dirty="0"/>
              <a:t>Temperatur</a:t>
            </a:r>
          </a:p>
          <a:p>
            <a:r>
              <a:rPr lang="sv-SE" dirty="0"/>
              <a:t>Hjärtauskultation</a:t>
            </a:r>
          </a:p>
          <a:p>
            <a:r>
              <a:rPr lang="sv-SE" dirty="0"/>
              <a:t>Blodtrycksmätning</a:t>
            </a:r>
          </a:p>
          <a:p>
            <a:r>
              <a:rPr lang="sv-SE" dirty="0"/>
              <a:t>Kapillär syremättnad med </a:t>
            </a:r>
            <a:r>
              <a:rPr lang="sv-SE" dirty="0" err="1"/>
              <a:t>pulsoximetri</a:t>
            </a:r>
            <a:endParaRPr lang="sv-SE" dirty="0"/>
          </a:p>
        </p:txBody>
      </p:sp>
      <p:sp>
        <p:nvSpPr>
          <p:cNvPr id="4" name="Platshållare för sidfot 3">
            <a:extLst>
              <a:ext uri="{FF2B5EF4-FFF2-40B4-BE49-F238E27FC236}">
                <a16:creationId xmlns:a16="http://schemas.microsoft.com/office/drawing/2014/main" id="{D3038411-CF81-008C-F02B-26226B7EDD7C}"/>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31789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2DA1984-5084-2783-0D04-668F67BE9E42}"/>
              </a:ext>
            </a:extLst>
          </p:cNvPr>
          <p:cNvSpPr>
            <a:spLocks noGrp="1"/>
          </p:cNvSpPr>
          <p:nvPr>
            <p:ph type="title"/>
          </p:nvPr>
        </p:nvSpPr>
        <p:spPr>
          <a:xfrm>
            <a:off x="720000" y="959684"/>
            <a:ext cx="7700963" cy="556295"/>
          </a:xfrm>
        </p:spPr>
        <p:txBody>
          <a:bodyPr/>
          <a:lstStyle/>
          <a:p>
            <a:r>
              <a:rPr lang="sv-SE" sz="2800" dirty="0"/>
              <a:t>2. forts</a:t>
            </a:r>
          </a:p>
        </p:txBody>
      </p:sp>
      <p:sp>
        <p:nvSpPr>
          <p:cNvPr id="7" name="Platshållare för innehåll 6">
            <a:extLst>
              <a:ext uri="{FF2B5EF4-FFF2-40B4-BE49-F238E27FC236}">
                <a16:creationId xmlns:a16="http://schemas.microsoft.com/office/drawing/2014/main" id="{B5AEDE58-E1E4-DB8B-CBEF-6F034DB7A419}"/>
              </a:ext>
            </a:extLst>
          </p:cNvPr>
          <p:cNvSpPr>
            <a:spLocks noGrp="1"/>
          </p:cNvSpPr>
          <p:nvPr>
            <p:ph idx="1"/>
          </p:nvPr>
        </p:nvSpPr>
        <p:spPr>
          <a:xfrm>
            <a:off x="720000" y="1307432"/>
            <a:ext cx="7700963" cy="5037221"/>
          </a:xfrm>
        </p:spPr>
        <p:txBody>
          <a:bodyPr/>
          <a:lstStyle/>
          <a:p>
            <a:pPr marL="0" indent="0" algn="ctr">
              <a:buNone/>
            </a:pPr>
            <a:r>
              <a:rPr lang="sv-SE" b="1" dirty="0"/>
              <a:t>Evas status</a:t>
            </a:r>
          </a:p>
          <a:p>
            <a:pPr marL="0" indent="0">
              <a:buNone/>
            </a:pPr>
            <a:r>
              <a:rPr lang="sv-SE" u="sng" dirty="0"/>
              <a:t>AT: </a:t>
            </a:r>
            <a:r>
              <a:rPr lang="sv-SE" dirty="0"/>
              <a:t>Fullt vaken och klar, ingen cyanos eller märkbar </a:t>
            </a:r>
            <a:r>
              <a:rPr lang="sv-SE" dirty="0" err="1"/>
              <a:t>dyspné</a:t>
            </a:r>
            <a:r>
              <a:rPr lang="sv-SE" dirty="0"/>
              <a:t>, skattar sin </a:t>
            </a:r>
            <a:r>
              <a:rPr lang="sv-SE" dirty="0" err="1"/>
              <a:t>dyspné</a:t>
            </a:r>
            <a:r>
              <a:rPr lang="sv-SE" dirty="0"/>
              <a:t> till 3 på VAS-skalan. Temp 37,3°</a:t>
            </a:r>
          </a:p>
          <a:p>
            <a:pPr marL="0" indent="0">
              <a:buNone/>
            </a:pPr>
            <a:r>
              <a:rPr lang="sv-SE" u="sng" dirty="0"/>
              <a:t>Andningsfrekvens: </a:t>
            </a:r>
            <a:r>
              <a:rPr lang="sv-SE" dirty="0"/>
              <a:t>18/minut</a:t>
            </a:r>
          </a:p>
          <a:p>
            <a:pPr marL="0" indent="0">
              <a:buNone/>
            </a:pPr>
            <a:r>
              <a:rPr lang="sv-SE" u="sng" dirty="0"/>
              <a:t>Hjärta: </a:t>
            </a:r>
            <a:r>
              <a:rPr lang="sv-SE" dirty="0"/>
              <a:t>RR, 90 </a:t>
            </a:r>
            <a:r>
              <a:rPr lang="sv-SE" dirty="0" err="1"/>
              <a:t>spm</a:t>
            </a:r>
            <a:r>
              <a:rPr lang="sv-SE" dirty="0"/>
              <a:t>, inga hörbara blås-/biljud</a:t>
            </a:r>
          </a:p>
          <a:p>
            <a:pPr marL="0" indent="0">
              <a:buNone/>
            </a:pPr>
            <a:r>
              <a:rPr lang="sv-SE" u="sng" dirty="0"/>
              <a:t>Lungor: </a:t>
            </a:r>
            <a:r>
              <a:rPr lang="sv-SE" dirty="0"/>
              <a:t>Förlängt </a:t>
            </a:r>
            <a:r>
              <a:rPr lang="sv-SE" dirty="0" err="1"/>
              <a:t>expirium</a:t>
            </a:r>
            <a:r>
              <a:rPr lang="sv-SE" dirty="0"/>
              <a:t> med </a:t>
            </a:r>
            <a:r>
              <a:rPr lang="sv-SE" dirty="0" err="1"/>
              <a:t>ronki</a:t>
            </a:r>
            <a:endParaRPr lang="sv-SE" dirty="0"/>
          </a:p>
          <a:p>
            <a:pPr marL="0" indent="0">
              <a:buNone/>
            </a:pPr>
            <a:r>
              <a:rPr lang="sv-SE" u="sng" dirty="0"/>
              <a:t>Blodtryck: </a:t>
            </a:r>
            <a:r>
              <a:rPr lang="sv-SE" dirty="0"/>
              <a:t>150/95 </a:t>
            </a:r>
            <a:r>
              <a:rPr lang="sv-SE" dirty="0" err="1"/>
              <a:t>mmHg</a:t>
            </a:r>
            <a:endParaRPr lang="sv-SE" dirty="0"/>
          </a:p>
          <a:p>
            <a:pPr marL="0" indent="0">
              <a:buNone/>
            </a:pPr>
            <a:r>
              <a:rPr lang="sv-SE" u="sng" dirty="0"/>
              <a:t>Saturation: </a:t>
            </a:r>
            <a:r>
              <a:rPr lang="sv-SE" dirty="0"/>
              <a:t>94% på rumsluft</a:t>
            </a:r>
          </a:p>
          <a:p>
            <a:pPr marL="0" indent="0">
              <a:buNone/>
            </a:pPr>
            <a:r>
              <a:rPr lang="sv-SE" b="1" dirty="0"/>
              <a:t>Eva har en lindrig </a:t>
            </a:r>
            <a:r>
              <a:rPr lang="sv-SE" b="1" dirty="0" err="1"/>
              <a:t>exacerbation</a:t>
            </a:r>
            <a:endParaRPr lang="sv-SE" b="1" dirty="0"/>
          </a:p>
          <a:p>
            <a:pPr marL="0" indent="0">
              <a:buNone/>
            </a:pPr>
            <a:endParaRPr lang="sv-SE" u="sng" dirty="0"/>
          </a:p>
        </p:txBody>
      </p:sp>
      <p:sp>
        <p:nvSpPr>
          <p:cNvPr id="4" name="Platshållare för sidfot 3">
            <a:extLst>
              <a:ext uri="{FF2B5EF4-FFF2-40B4-BE49-F238E27FC236}">
                <a16:creationId xmlns:a16="http://schemas.microsoft.com/office/drawing/2014/main" id="{04773045-4784-0DEA-99B4-7AB18A1DFC2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2387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D30CF3-A0C0-6C16-5FA5-DE3B7BF3B677}"/>
              </a:ext>
            </a:extLst>
          </p:cNvPr>
          <p:cNvSpPr>
            <a:spLocks noGrp="1"/>
          </p:cNvSpPr>
          <p:nvPr>
            <p:ph type="title"/>
          </p:nvPr>
        </p:nvSpPr>
        <p:spPr/>
        <p:txBody>
          <a:bodyPr/>
          <a:lstStyle/>
          <a:p>
            <a:r>
              <a:rPr lang="sv-SE" sz="2800" dirty="0"/>
              <a:t>3. Är CRP till hjälp i diagnostiken?</a:t>
            </a:r>
          </a:p>
        </p:txBody>
      </p:sp>
      <p:sp>
        <p:nvSpPr>
          <p:cNvPr id="7" name="Platshållare för innehåll 6">
            <a:extLst>
              <a:ext uri="{FF2B5EF4-FFF2-40B4-BE49-F238E27FC236}">
                <a16:creationId xmlns:a16="http://schemas.microsoft.com/office/drawing/2014/main" id="{D51DBAEB-967B-8E41-CB3E-2789F6F5E53F}"/>
              </a:ext>
            </a:extLst>
          </p:cNvPr>
          <p:cNvSpPr>
            <a:spLocks noGrp="1"/>
          </p:cNvSpPr>
          <p:nvPr>
            <p:ph idx="1"/>
          </p:nvPr>
        </p:nvSpPr>
        <p:spPr/>
        <p:txBody>
          <a:bodyPr/>
          <a:lstStyle/>
          <a:p>
            <a:r>
              <a:rPr lang="sv-SE" dirty="0"/>
              <a:t>CRP är oftast normalt eller bara lätt förhöjt vid en </a:t>
            </a:r>
            <a:r>
              <a:rPr lang="sv-SE" dirty="0" err="1"/>
              <a:t>exacerbation</a:t>
            </a:r>
            <a:r>
              <a:rPr lang="sv-SE" dirty="0"/>
              <a:t> och alltså sällan till hjälp i diagnostiken</a:t>
            </a:r>
          </a:p>
          <a:p>
            <a:r>
              <a:rPr lang="sv-SE" dirty="0"/>
              <a:t>CRP kan vara av värde för att bedöma sannolikhet för samtidig pneumoni</a:t>
            </a:r>
          </a:p>
        </p:txBody>
      </p:sp>
      <p:sp>
        <p:nvSpPr>
          <p:cNvPr id="4" name="Platshållare för sidfot 3">
            <a:extLst>
              <a:ext uri="{FF2B5EF4-FFF2-40B4-BE49-F238E27FC236}">
                <a16:creationId xmlns:a16="http://schemas.microsoft.com/office/drawing/2014/main" id="{27E0336D-BEAF-53D9-414D-C8098777917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59435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FD159F1-F9EF-27C4-74C8-C08963F67D89}"/>
              </a:ext>
            </a:extLst>
          </p:cNvPr>
          <p:cNvSpPr>
            <a:spLocks noGrp="1"/>
          </p:cNvSpPr>
          <p:nvPr>
            <p:ph type="title"/>
          </p:nvPr>
        </p:nvSpPr>
        <p:spPr/>
        <p:txBody>
          <a:bodyPr/>
          <a:lstStyle/>
          <a:p>
            <a:r>
              <a:rPr lang="sv-SE" sz="2800" dirty="0"/>
              <a:t>4. Har färgen på upphostningarna någon betydelse?</a:t>
            </a:r>
          </a:p>
        </p:txBody>
      </p:sp>
      <p:sp>
        <p:nvSpPr>
          <p:cNvPr id="7" name="Platshållare för innehåll 6">
            <a:extLst>
              <a:ext uri="{FF2B5EF4-FFF2-40B4-BE49-F238E27FC236}">
                <a16:creationId xmlns:a16="http://schemas.microsoft.com/office/drawing/2014/main" id="{11747931-9304-1004-B67A-A6400B6C1E0E}"/>
              </a:ext>
            </a:extLst>
          </p:cNvPr>
          <p:cNvSpPr>
            <a:spLocks noGrp="1"/>
          </p:cNvSpPr>
          <p:nvPr>
            <p:ph idx="1"/>
          </p:nvPr>
        </p:nvSpPr>
        <p:spPr/>
        <p:txBody>
          <a:bodyPr/>
          <a:lstStyle/>
          <a:p>
            <a:r>
              <a:rPr lang="sv-SE" dirty="0"/>
              <a:t>Tydlig koppling mellan missfärgningar av </a:t>
            </a:r>
            <a:r>
              <a:rPr lang="sv-SE" dirty="0" err="1"/>
              <a:t>sputum</a:t>
            </a:r>
            <a:r>
              <a:rPr lang="sv-SE" dirty="0"/>
              <a:t> och både förekomst och mängd patogena bakterier i </a:t>
            </a:r>
            <a:r>
              <a:rPr lang="sv-SE" dirty="0" err="1"/>
              <a:t>sputum</a:t>
            </a:r>
            <a:r>
              <a:rPr lang="sv-SE" dirty="0"/>
              <a:t> vid KOL-</a:t>
            </a:r>
            <a:r>
              <a:rPr lang="sv-SE" dirty="0" err="1"/>
              <a:t>exacerbation</a:t>
            </a:r>
            <a:r>
              <a:rPr lang="sv-SE" dirty="0"/>
              <a:t> (Gäller ej lungfriska patienter med akut bronkit)</a:t>
            </a:r>
          </a:p>
          <a:p>
            <a:r>
              <a:rPr lang="sv-SE" dirty="0"/>
              <a:t>Missfärgning av </a:t>
            </a:r>
            <a:r>
              <a:rPr lang="sv-SE" dirty="0" err="1"/>
              <a:t>sputum</a:t>
            </a:r>
            <a:r>
              <a:rPr lang="sv-SE" dirty="0"/>
              <a:t> är det viktigaste kriteriet för att avgöra om en patient med KOL-</a:t>
            </a:r>
            <a:r>
              <a:rPr lang="sv-SE" dirty="0" err="1"/>
              <a:t>exacerbation</a:t>
            </a:r>
            <a:r>
              <a:rPr lang="sv-SE" dirty="0"/>
              <a:t> kan ha nytta av antibiotikabehandling</a:t>
            </a:r>
          </a:p>
          <a:p>
            <a:r>
              <a:rPr lang="sv-SE" dirty="0"/>
              <a:t>Gulgrön eller grönbrun missfärgning ger stöd för bakteriell genes </a:t>
            </a:r>
          </a:p>
          <a:p>
            <a:endParaRPr lang="sv-SE" dirty="0"/>
          </a:p>
        </p:txBody>
      </p:sp>
      <p:sp>
        <p:nvSpPr>
          <p:cNvPr id="4" name="Platshållare för sidfot 3">
            <a:extLst>
              <a:ext uri="{FF2B5EF4-FFF2-40B4-BE49-F238E27FC236}">
                <a16:creationId xmlns:a16="http://schemas.microsoft.com/office/drawing/2014/main" id="{1968A6FD-0F7F-A668-5272-2D6714CAC8C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22616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0BE0204-80AB-BC75-FFCE-7D651471F258}"/>
              </a:ext>
            </a:extLst>
          </p:cNvPr>
          <p:cNvSpPr>
            <a:spLocks noGrp="1"/>
          </p:cNvSpPr>
          <p:nvPr>
            <p:ph type="title"/>
          </p:nvPr>
        </p:nvSpPr>
        <p:spPr/>
        <p:txBody>
          <a:bodyPr/>
          <a:lstStyle/>
          <a:p>
            <a:r>
              <a:rPr lang="sv-SE" sz="2800" dirty="0"/>
              <a:t>5. Behöver man ta en odling?</a:t>
            </a:r>
          </a:p>
        </p:txBody>
      </p:sp>
      <p:sp>
        <p:nvSpPr>
          <p:cNvPr id="7" name="Platshållare för innehåll 6">
            <a:extLst>
              <a:ext uri="{FF2B5EF4-FFF2-40B4-BE49-F238E27FC236}">
                <a16:creationId xmlns:a16="http://schemas.microsoft.com/office/drawing/2014/main" id="{DB6581B1-108F-ADFD-F2C9-7F909F21DFB7}"/>
              </a:ext>
            </a:extLst>
          </p:cNvPr>
          <p:cNvSpPr>
            <a:spLocks noGrp="1"/>
          </p:cNvSpPr>
          <p:nvPr>
            <p:ph idx="1"/>
          </p:nvPr>
        </p:nvSpPr>
        <p:spPr/>
        <p:txBody>
          <a:bodyPr/>
          <a:lstStyle/>
          <a:p>
            <a:r>
              <a:rPr lang="sv-SE" dirty="0" err="1"/>
              <a:t>Sputumodling</a:t>
            </a:r>
            <a:r>
              <a:rPr lang="sv-SE" dirty="0"/>
              <a:t> rekommenderas före antibiotikabehandling</a:t>
            </a:r>
          </a:p>
          <a:p>
            <a:r>
              <a:rPr lang="sv-SE" dirty="0"/>
              <a:t>Upprepade </a:t>
            </a:r>
            <a:r>
              <a:rPr lang="sv-SE" dirty="0" err="1"/>
              <a:t>exacerbationer</a:t>
            </a:r>
            <a:r>
              <a:rPr lang="sv-SE" dirty="0"/>
              <a:t> och terapisvikt stärker indikationen för </a:t>
            </a:r>
            <a:r>
              <a:rPr lang="sv-SE" dirty="0" err="1"/>
              <a:t>sputumodling</a:t>
            </a:r>
            <a:endParaRPr lang="sv-SE" dirty="0"/>
          </a:p>
          <a:p>
            <a:r>
              <a:rPr lang="sv-SE" dirty="0"/>
              <a:t>Vid terapisvikt ska antibiotikaval om möjligt ske med ledning av odlingssvar</a:t>
            </a:r>
          </a:p>
          <a:p>
            <a:r>
              <a:rPr lang="sv-SE" dirty="0"/>
              <a:t>NPH-odling har ingen plats vid utredning av KOL-</a:t>
            </a:r>
            <a:r>
              <a:rPr lang="sv-SE" dirty="0" err="1"/>
              <a:t>exacerbation</a:t>
            </a:r>
            <a:endParaRPr lang="sv-SE" dirty="0"/>
          </a:p>
        </p:txBody>
      </p:sp>
      <p:sp>
        <p:nvSpPr>
          <p:cNvPr id="4" name="Platshållare för sidfot 3">
            <a:extLst>
              <a:ext uri="{FF2B5EF4-FFF2-40B4-BE49-F238E27FC236}">
                <a16:creationId xmlns:a16="http://schemas.microsoft.com/office/drawing/2014/main" id="{26354A97-D623-B4AF-BC6F-E8674812A77D}"/>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99935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1655</Words>
  <Application>Microsoft Office PowerPoint</Application>
  <PresentationFormat>Bildspel på skärmen (4:3)</PresentationFormat>
  <Paragraphs>137</Paragraphs>
  <Slides>20</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Verdana</vt:lpstr>
      <vt:lpstr>Wingdings</vt:lpstr>
      <vt:lpstr>Standardformgivning</vt:lpstr>
      <vt:lpstr>Akut exacerbation av KOL</vt:lpstr>
      <vt:lpstr>Akut exacerbation av KOL forts.</vt:lpstr>
      <vt:lpstr>1. Om Eva ringer till mottagningen – vad gör ni? Bokar in på en akuttid? Ger egenvårdsråd? Hänvisar till akutmottagningen? </vt:lpstr>
      <vt:lpstr>1. forts.</vt:lpstr>
      <vt:lpstr>2. Vilka undersökningar inklusive status bör göras?</vt:lpstr>
      <vt:lpstr>2. forts</vt:lpstr>
      <vt:lpstr>3. Är CRP till hjälp i diagnostiken?</vt:lpstr>
      <vt:lpstr>4. Har färgen på upphostningarna någon betydelse?</vt:lpstr>
      <vt:lpstr>5. Behöver man ta en odling?</vt:lpstr>
      <vt:lpstr>6. Behöver man röntga lungorna?</vt:lpstr>
      <vt:lpstr>7. Bör Eva få antibiotika?</vt:lpstr>
      <vt:lpstr>7. forts</vt:lpstr>
      <vt:lpstr>7. forts</vt:lpstr>
      <vt:lpstr>8. Vilka råd kan vi ge till patienter med akut exacerbation av KOL?</vt:lpstr>
      <vt:lpstr>9. Vilka differentialdiagnoser finns till akut exacerbation av KOL?</vt:lpstr>
      <vt:lpstr>10. När ska man misstänka pneumoni? Hur kan man skilja akut exacerbation från pneumoni?</vt:lpstr>
      <vt:lpstr>10. forts</vt:lpstr>
      <vt:lpstr>10. forts</vt:lpstr>
      <vt:lpstr>10. forts</vt:lpstr>
      <vt:lpstr>11. Kan vi påverka exacerbationsbenägenheten hos patienter med KOL och täta exacerbationer?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exacerbation av KOL</dc:title>
  <dc:creator>Hélène Rödin</dc:creator>
  <cp:lastModifiedBy>Anna-Lena Fastén</cp:lastModifiedBy>
  <cp:revision>4</cp:revision>
  <dcterms:created xsi:type="dcterms:W3CDTF">2023-06-21T07:02:11Z</dcterms:created>
  <dcterms:modified xsi:type="dcterms:W3CDTF">2023-06-21T08:29:54Z</dcterms:modified>
</cp:coreProperties>
</file>