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62" r:id="rId2"/>
    <p:sldId id="263" r:id="rId3"/>
    <p:sldId id="264" r:id="rId4"/>
    <p:sldId id="265" r:id="rId5"/>
    <p:sldId id="266" r:id="rId6"/>
    <p:sldId id="267" r:id="rId7"/>
    <p:sldId id="268" r:id="rId8"/>
    <p:sldId id="269" r:id="rId9"/>
    <p:sldId id="270" r:id="rId10"/>
    <p:sldId id="271" r:id="rId11"/>
    <p:sldId id="272" r:id="rId12"/>
    <p:sldId id="274" r:id="rId13"/>
    <p:sldId id="273" r:id="rId14"/>
    <p:sldId id="275" r:id="rId15"/>
    <p:sldId id="276" r:id="rId16"/>
    <p:sldId id="277" r:id="rId17"/>
    <p:sldId id="27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3" d="100"/>
          <a:sy n="53" d="100"/>
        </p:scale>
        <p:origin x="15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444178-C38F-41A6-85B0-0915C6B4C461}" type="datetimeFigureOut">
              <a:rPr lang="sv-SE" smtClean="0"/>
              <a:t>2023-06-21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C63806-A4A3-4DA6-B151-D054BF55E317}" type="slidenum">
              <a:rPr lang="sv-SE" smtClean="0"/>
              <a:t>‹#›</a:t>
            </a:fld>
            <a:endParaRPr lang="sv-SE"/>
          </a:p>
        </p:txBody>
      </p:sp>
    </p:spTree>
    <p:extLst>
      <p:ext uri="{BB962C8B-B14F-4D97-AF65-F5344CB8AC3E}">
        <p14:creationId xmlns:p14="http://schemas.microsoft.com/office/powerpoint/2010/main" val="3497606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a:lnSpc>
                <a:spcPct val="115000"/>
              </a:lnSpc>
              <a:spcAft>
                <a:spcPts val="1000"/>
              </a:spcAft>
            </a:pPr>
            <a:r>
              <a:rPr lang="sv-SE" sz="1800" dirty="0">
                <a:effectLst/>
                <a:latin typeface="Calibri" panose="020F0502020204030204" pitchFamily="34" charset="0"/>
                <a:ea typeface="Calibri" panose="020F0502020204030204" pitchFamily="34" charset="0"/>
                <a:cs typeface="Calibri" panose="020F0502020204030204" pitchFamily="34" charset="0"/>
              </a:rPr>
              <a:t>Nej. Diffusa symtom som yrsel, kronisk värk i kroppen, kronisk trötthet, generaliserad led- och muskelvärk och </a:t>
            </a:r>
            <a:r>
              <a:rPr lang="sv-SE" sz="1800" dirty="0" err="1">
                <a:effectLst/>
                <a:latin typeface="Calibri" panose="020F0502020204030204" pitchFamily="34" charset="0"/>
                <a:ea typeface="Calibri" panose="020F0502020204030204" pitchFamily="34" charset="0"/>
                <a:cs typeface="Calibri" panose="020F0502020204030204" pitchFamily="34" charset="0"/>
              </a:rPr>
              <a:t>polyneuropati</a:t>
            </a:r>
            <a:r>
              <a:rPr lang="sv-SE" sz="1800" dirty="0">
                <a:effectLst/>
                <a:latin typeface="Calibri" panose="020F0502020204030204" pitchFamily="34" charset="0"/>
                <a:ea typeface="Calibri" panose="020F0502020204030204" pitchFamily="34" charset="0"/>
                <a:cs typeface="Calibri" panose="020F0502020204030204" pitchFamily="34" charset="0"/>
              </a:rPr>
              <a:t> är inte </a:t>
            </a:r>
            <a:r>
              <a:rPr lang="sv-SE" sz="1800" dirty="0" err="1">
                <a:effectLst/>
                <a:latin typeface="Calibri" panose="020F0502020204030204" pitchFamily="34" charset="0"/>
                <a:ea typeface="Calibri" panose="020F0502020204030204" pitchFamily="34" charset="0"/>
                <a:cs typeface="Calibri" panose="020F0502020204030204" pitchFamily="34" charset="0"/>
              </a:rPr>
              <a:t>neuroborrelios</a:t>
            </a:r>
            <a:r>
              <a:rPr lang="sv-SE" sz="1800" dirty="0">
                <a:effectLst/>
                <a:latin typeface="Calibri" panose="020F0502020204030204" pitchFamily="34" charset="0"/>
                <a:ea typeface="Calibri" panose="020F0502020204030204" pitchFamily="34" charset="0"/>
                <a:cs typeface="Calibri" panose="020F0502020204030204" pitchFamily="34" charset="0"/>
              </a:rPr>
              <a:t>! Borreliabakterien kan spridas från fästing till kroppens nervsystem utan hudinfektion 1 - 2 veckor efter bettet men inte efter månader till år. Bakterien kan också spridas via hudinfektionen </a:t>
            </a:r>
            <a:r>
              <a:rPr lang="sv-SE" sz="1800" dirty="0" err="1">
                <a:effectLst/>
                <a:latin typeface="Calibri" panose="020F0502020204030204" pitchFamily="34" charset="0"/>
                <a:ea typeface="Calibri" panose="020F0502020204030204" pitchFamily="34" charset="0"/>
                <a:cs typeface="Calibri" panose="020F0502020204030204" pitchFamily="34" charset="0"/>
              </a:rPr>
              <a:t>erytema</a:t>
            </a:r>
            <a:r>
              <a:rPr lang="sv-SE" sz="1800" dirty="0">
                <a:effectLst/>
                <a:latin typeface="Calibri" panose="020F0502020204030204" pitchFamily="34" charset="0"/>
                <a:ea typeface="Calibri" panose="020F0502020204030204" pitchFamily="34" charset="0"/>
                <a:cs typeface="Calibri" panose="020F0502020204030204" pitchFamily="34" charset="0"/>
              </a:rPr>
              <a:t> </a:t>
            </a:r>
            <a:r>
              <a:rPr lang="sv-SE" sz="1800" dirty="0" err="1">
                <a:effectLst/>
                <a:latin typeface="Calibri" panose="020F0502020204030204" pitchFamily="34" charset="0"/>
                <a:ea typeface="Calibri" panose="020F0502020204030204" pitchFamily="34" charset="0"/>
                <a:cs typeface="Calibri" panose="020F0502020204030204" pitchFamily="34" charset="0"/>
              </a:rPr>
              <a:t>migrans</a:t>
            </a:r>
            <a:r>
              <a:rPr lang="sv-SE" sz="1800" dirty="0">
                <a:effectLst/>
                <a:latin typeface="Calibri" panose="020F0502020204030204" pitchFamily="34" charset="0"/>
                <a:ea typeface="Calibri" panose="020F0502020204030204" pitchFamily="34" charset="0"/>
                <a:cs typeface="Calibri" panose="020F0502020204030204" pitchFamily="34" charset="0"/>
              </a:rPr>
              <a:t>. Tiden mellan bett och neurologiska symtom kan då förlängas men inte heller då så lång tid som flera år.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sv-SE" sz="1800" dirty="0">
                <a:effectLst/>
                <a:latin typeface="Calibri" panose="020F0502020204030204" pitchFamily="34" charset="0"/>
                <a:ea typeface="Calibri" panose="020F0502020204030204" pitchFamily="34" charset="0"/>
                <a:cs typeface="Calibri" panose="020F0502020204030204" pitchFamily="34" charset="0"/>
              </a:rPr>
              <a:t>De symtom som Zoran uppvisar är mer typiska för en </a:t>
            </a:r>
            <a:r>
              <a:rPr lang="sv-SE" sz="1800" dirty="0" err="1">
                <a:effectLst/>
                <a:latin typeface="Calibri" panose="020F0502020204030204" pitchFamily="34" charset="0"/>
                <a:ea typeface="Calibri" panose="020F0502020204030204" pitchFamily="34" charset="0"/>
                <a:cs typeface="Calibri" panose="020F0502020204030204" pitchFamily="34" charset="0"/>
              </a:rPr>
              <a:t>polymyalgia</a:t>
            </a:r>
            <a:r>
              <a:rPr lang="sv-SE" sz="1800" dirty="0">
                <a:effectLst/>
                <a:latin typeface="Calibri" panose="020F0502020204030204" pitchFamily="34" charset="0"/>
                <a:ea typeface="Calibri" panose="020F0502020204030204" pitchFamily="34" charset="0"/>
                <a:cs typeface="Calibri" panose="020F0502020204030204" pitchFamily="34" charset="0"/>
              </a:rPr>
              <a:t> </a:t>
            </a:r>
            <a:r>
              <a:rPr lang="sv-SE" sz="1800" dirty="0" err="1">
                <a:effectLst/>
                <a:latin typeface="Calibri" panose="020F0502020204030204" pitchFamily="34" charset="0"/>
                <a:ea typeface="Calibri" panose="020F0502020204030204" pitchFamily="34" charset="0"/>
                <a:cs typeface="Calibri" panose="020F0502020204030204" pitchFamily="34" charset="0"/>
              </a:rPr>
              <a:t>reumatika</a:t>
            </a:r>
            <a:r>
              <a:rPr lang="sv-SE" sz="1800" dirty="0">
                <a:effectLst/>
                <a:latin typeface="Calibri" panose="020F0502020204030204" pitchFamily="34" charset="0"/>
                <a:ea typeface="Calibri" panose="020F0502020204030204" pitchFamily="34" charset="0"/>
                <a:cs typeface="Calibri" panose="020F0502020204030204" pitchFamily="34" charset="0"/>
              </a:rPr>
              <a:t> (PMR), mer vanligt hos äldre patienter men förekommer även i hans ålder.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2AC63806-A4A3-4DA6-B151-D054BF55E317}" type="slidenum">
              <a:rPr lang="sv-SE" smtClean="0"/>
              <a:t>13</a:t>
            </a:fld>
            <a:endParaRPr lang="sv-SE"/>
          </a:p>
        </p:txBody>
      </p:sp>
    </p:spTree>
    <p:extLst>
      <p:ext uri="{BB962C8B-B14F-4D97-AF65-F5344CB8AC3E}">
        <p14:creationId xmlns:p14="http://schemas.microsoft.com/office/powerpoint/2010/main" val="983533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Calibri" panose="020F0502020204030204" pitchFamily="34" charset="0"/>
              </a:rPr>
              <a:t>Typiska symtom för </a:t>
            </a:r>
            <a:r>
              <a:rPr lang="sv-SE" sz="1800" dirty="0" err="1">
                <a:effectLst/>
                <a:latin typeface="Calibri" panose="020F0502020204030204" pitchFamily="34" charset="0"/>
                <a:ea typeface="Calibri" panose="020F0502020204030204" pitchFamily="34" charset="0"/>
                <a:cs typeface="Calibri" panose="020F0502020204030204" pitchFamily="34" charset="0"/>
              </a:rPr>
              <a:t>neuroborrelios</a:t>
            </a:r>
            <a:r>
              <a:rPr lang="sv-SE" sz="1800" dirty="0">
                <a:effectLst/>
                <a:latin typeface="Calibri" panose="020F0502020204030204" pitchFamily="34" charset="0"/>
                <a:ea typeface="Calibri" panose="020F0502020204030204" pitchFamily="34" charset="0"/>
                <a:cs typeface="Calibri" panose="020F0502020204030204" pitchFamily="34" charset="0"/>
              </a:rPr>
              <a:t> (NB) är neuralgisk smärta där vanliga analgetika har bristande effekt och som förvärras nattetid. NB kan uppstå utan en föregående hudinfektion. </a:t>
            </a:r>
            <a:r>
              <a:rPr lang="sv-SE" sz="1800" dirty="0" err="1">
                <a:effectLst/>
                <a:latin typeface="Calibri" panose="020F0502020204030204" pitchFamily="34" charset="0"/>
                <a:ea typeface="Calibri" panose="020F0502020204030204" pitchFamily="34" charset="0"/>
                <a:cs typeface="Calibri" panose="020F0502020204030204" pitchFamily="34" charset="0"/>
              </a:rPr>
              <a:t>Radikulitsymtom</a:t>
            </a:r>
            <a:r>
              <a:rPr lang="sv-SE" sz="1800" dirty="0">
                <a:effectLst/>
                <a:latin typeface="Calibri" panose="020F0502020204030204" pitchFamily="34" charset="0"/>
                <a:ea typeface="Calibri" panose="020F0502020204030204" pitchFamily="34" charset="0"/>
                <a:cs typeface="Calibri" panose="020F0502020204030204" pitchFamily="34" charset="0"/>
              </a:rPr>
              <a:t> och meningitsymtom kan förekomma samtidigt eller var för sig. Meningitsymtomen yttrar sig som huvudvärk, nackvärk, trötthet, aptitlöshet och ibland kräkningar. </a:t>
            </a:r>
            <a:r>
              <a:rPr lang="sv-SE" sz="1800" dirty="0" err="1">
                <a:effectLst/>
                <a:latin typeface="Calibri" panose="020F0502020204030204" pitchFamily="34" charset="0"/>
                <a:ea typeface="Calibri" panose="020F0502020204030204" pitchFamily="34" charset="0"/>
                <a:cs typeface="Calibri" panose="020F0502020204030204" pitchFamily="34" charset="0"/>
              </a:rPr>
              <a:t>Radikulitsymtomen</a:t>
            </a:r>
            <a:r>
              <a:rPr lang="sv-SE" sz="1800" dirty="0">
                <a:effectLst/>
                <a:latin typeface="Calibri" panose="020F0502020204030204" pitchFamily="34" charset="0"/>
                <a:ea typeface="Calibri" panose="020F0502020204030204" pitchFamily="34" charset="0"/>
                <a:cs typeface="Calibri" panose="020F0502020204030204" pitchFamily="34" charset="0"/>
              </a:rPr>
              <a:t> kan vara både sensoriska och motoriska. Alla nervsegment kan drabbas, men kranialnerverna och speciellt </a:t>
            </a:r>
            <a:r>
              <a:rPr lang="sv-SE" sz="1800" dirty="0" err="1">
                <a:effectLst/>
                <a:latin typeface="Calibri" panose="020F0502020204030204" pitchFamily="34" charset="0"/>
                <a:ea typeface="Calibri" panose="020F0502020204030204" pitchFamily="34" charset="0"/>
                <a:cs typeface="Calibri" panose="020F0502020204030204" pitchFamily="34" charset="0"/>
              </a:rPr>
              <a:t>facialisnerven</a:t>
            </a:r>
            <a:r>
              <a:rPr lang="sv-SE" sz="1800" dirty="0">
                <a:effectLst/>
                <a:latin typeface="Calibri" panose="020F0502020204030204" pitchFamily="34" charset="0"/>
                <a:ea typeface="Calibri" panose="020F0502020204030204" pitchFamily="34" charset="0"/>
                <a:cs typeface="Calibri" panose="020F0502020204030204" pitchFamily="34" charset="0"/>
              </a:rPr>
              <a:t> är typisk lokalisation för </a:t>
            </a:r>
            <a:r>
              <a:rPr lang="sv-SE" sz="1800" dirty="0" err="1">
                <a:effectLst/>
                <a:latin typeface="Calibri" panose="020F0502020204030204" pitchFamily="34" charset="0"/>
                <a:ea typeface="Calibri" panose="020F0502020204030204" pitchFamily="34" charset="0"/>
                <a:cs typeface="Calibri" panose="020F0502020204030204" pitchFamily="34" charset="0"/>
              </a:rPr>
              <a:t>radikulit</a:t>
            </a:r>
            <a:r>
              <a:rPr lang="sv-SE" sz="1800" dirty="0">
                <a:effectLst/>
                <a:latin typeface="Calibri" panose="020F0502020204030204" pitchFamily="34" charset="0"/>
                <a:ea typeface="Calibri" panose="020F0502020204030204" pitchFamily="34" charset="0"/>
                <a:cs typeface="Calibri" panose="020F0502020204030204" pitchFamily="34" charset="0"/>
              </a:rPr>
              <a:t>. Ensidig </a:t>
            </a:r>
            <a:r>
              <a:rPr lang="sv-SE" sz="1800" dirty="0" err="1">
                <a:effectLst/>
                <a:latin typeface="Calibri" panose="020F0502020204030204" pitchFamily="34" charset="0"/>
                <a:ea typeface="Calibri" panose="020F0502020204030204" pitchFamily="34" charset="0"/>
                <a:cs typeface="Calibri" panose="020F0502020204030204" pitchFamily="34" charset="0"/>
              </a:rPr>
              <a:t>facialispares</a:t>
            </a:r>
            <a:r>
              <a:rPr lang="sv-SE" sz="1800" dirty="0">
                <a:effectLst/>
                <a:latin typeface="Calibri" panose="020F0502020204030204" pitchFamily="34" charset="0"/>
                <a:ea typeface="Calibri" panose="020F0502020204030204" pitchFamily="34" charset="0"/>
                <a:cs typeface="Calibri" panose="020F0502020204030204" pitchFamily="34" charset="0"/>
              </a:rPr>
              <a:t> är vanligast bland de motoriska symtomen.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2AC63806-A4A3-4DA6-B151-D054BF55E317}" type="slidenum">
              <a:rPr lang="sv-SE" smtClean="0"/>
              <a:t>14</a:t>
            </a:fld>
            <a:endParaRPr lang="sv-SE"/>
          </a:p>
        </p:txBody>
      </p:sp>
    </p:spTree>
    <p:extLst>
      <p:ext uri="{BB962C8B-B14F-4D97-AF65-F5344CB8AC3E}">
        <p14:creationId xmlns:p14="http://schemas.microsoft.com/office/powerpoint/2010/main" val="3136006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err="1">
                <a:effectLst/>
                <a:latin typeface="Calibri" panose="020F0502020204030204" pitchFamily="34" charset="0"/>
                <a:ea typeface="Calibri" panose="020F0502020204030204" pitchFamily="34" charset="0"/>
                <a:cs typeface="Calibri" panose="020F0502020204030204" pitchFamily="34" charset="0"/>
              </a:rPr>
              <a:t>Neuroborrelios</a:t>
            </a:r>
            <a:r>
              <a:rPr lang="sv-SE" sz="1800" dirty="0">
                <a:effectLst/>
                <a:latin typeface="Calibri" panose="020F0502020204030204" pitchFamily="34" charset="0"/>
                <a:ea typeface="Calibri" panose="020F0502020204030204" pitchFamily="34" charset="0"/>
                <a:cs typeface="Calibri" panose="020F0502020204030204" pitchFamily="34" charset="0"/>
              </a:rPr>
              <a:t> ska inte utredas i detta fall då Zorans symtom inte stämmer med den diagnosen. Om man misstänker NB ska patienten remitteras till infektionsmottagning för lumbalpunktion. Man ska inte </a:t>
            </a:r>
            <a:r>
              <a:rPr lang="sv-SE" sz="1800" dirty="0" err="1">
                <a:effectLst/>
                <a:latin typeface="Calibri" panose="020F0502020204030204" pitchFamily="34" charset="0"/>
                <a:ea typeface="Calibri" panose="020F0502020204030204" pitchFamily="34" charset="0"/>
                <a:cs typeface="Calibri" panose="020F0502020204030204" pitchFamily="34" charset="0"/>
              </a:rPr>
              <a:t>provbehandla</a:t>
            </a:r>
            <a:r>
              <a:rPr lang="sv-SE" sz="1800" dirty="0">
                <a:effectLst/>
                <a:latin typeface="Calibri" panose="020F0502020204030204" pitchFamily="34" charset="0"/>
                <a:ea typeface="Calibri" panose="020F0502020204030204" pitchFamily="34" charset="0"/>
                <a:cs typeface="Calibri" panose="020F0502020204030204" pitchFamily="34" charset="0"/>
              </a:rPr>
              <a:t> utan diagnos, man vet då inte vad man behandlar och kan förstöra för senare utredning. En serologi räcker inte som diagnostik vid misstänkt NB, </a:t>
            </a:r>
            <a:r>
              <a:rPr lang="sv-SE" sz="1800" dirty="0" err="1">
                <a:effectLst/>
                <a:latin typeface="Calibri" panose="020F0502020204030204" pitchFamily="34" charset="0"/>
                <a:ea typeface="Calibri" panose="020F0502020204030204" pitchFamily="34" charset="0"/>
                <a:cs typeface="Calibri" panose="020F0502020204030204" pitchFamily="34" charset="0"/>
              </a:rPr>
              <a:t>seroprevalensen</a:t>
            </a:r>
            <a:r>
              <a:rPr lang="sv-SE" sz="1800" dirty="0">
                <a:effectLst/>
                <a:latin typeface="Calibri" panose="020F0502020204030204" pitchFamily="34" charset="0"/>
                <a:ea typeface="Calibri" panose="020F0502020204030204" pitchFamily="34" charset="0"/>
                <a:cs typeface="Calibri" panose="020F0502020204030204" pitchFamily="34" charset="0"/>
              </a:rPr>
              <a:t> för borrelia är upp mot 25% i utsatta områden som t ex i Stockholms skärgård.</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2AC63806-A4A3-4DA6-B151-D054BF55E317}" type="slidenum">
              <a:rPr lang="sv-SE" smtClean="0"/>
              <a:t>15</a:t>
            </a:fld>
            <a:endParaRPr lang="sv-SE"/>
          </a:p>
        </p:txBody>
      </p:sp>
    </p:spTree>
    <p:extLst>
      <p:ext uri="{BB962C8B-B14F-4D97-AF65-F5344CB8AC3E}">
        <p14:creationId xmlns:p14="http://schemas.microsoft.com/office/powerpoint/2010/main" val="3165417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8600">
              <a:lnSpc>
                <a:spcPct val="115000"/>
              </a:lnSpc>
              <a:spcAft>
                <a:spcPts val="1000"/>
              </a:spcAft>
            </a:pPr>
            <a:r>
              <a:rPr lang="sv-S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Utveckling av antikroppar i både blod och lumbalvätska kan ta upp till 6 veckor. Frånvaro av antikroppar (i blod och </a:t>
            </a:r>
            <a:r>
              <a:rPr lang="sv-SE"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likvor</a:t>
            </a:r>
            <a:r>
              <a:rPr lang="sv-S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tidigt skede utesluter alltså inte borreliainfektion. Avsaknad av borreliaantikroppar i blod i senare skede (&gt;8v) talar emot aktuell NB, men lumbalpunktion krävs för säker diagnos.</a:t>
            </a: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sv-SE" sz="1800" dirty="0">
                <a:effectLst/>
                <a:latin typeface="Calibri" panose="020F0502020204030204" pitchFamily="34" charset="0"/>
                <a:ea typeface="Calibri" panose="020F0502020204030204" pitchFamily="34" charset="0"/>
                <a:cs typeface="Calibri" panose="020F0502020204030204" pitchFamily="34" charset="0"/>
              </a:rPr>
              <a:t>Konstaterad NB behandlas med </a:t>
            </a:r>
            <a:r>
              <a:rPr lang="sv-SE" sz="1800" dirty="0" err="1">
                <a:effectLst/>
                <a:latin typeface="Calibri" panose="020F0502020204030204" pitchFamily="34" charset="0"/>
                <a:ea typeface="Calibri" panose="020F0502020204030204" pitchFamily="34" charset="0"/>
                <a:cs typeface="Calibri" panose="020F0502020204030204" pitchFamily="34" charset="0"/>
              </a:rPr>
              <a:t>doxycyklin</a:t>
            </a:r>
            <a:r>
              <a:rPr lang="sv-SE" sz="1800" dirty="0">
                <a:effectLst/>
                <a:latin typeface="Calibri" panose="020F0502020204030204" pitchFamily="34" charset="0"/>
                <a:ea typeface="Calibri" panose="020F0502020204030204" pitchFamily="34" charset="0"/>
                <a:cs typeface="Calibri" panose="020F0502020204030204" pitchFamily="34" charset="0"/>
              </a:rPr>
              <a:t> peroralt eller </a:t>
            </a:r>
            <a:r>
              <a:rPr lang="sv-SE" sz="1800" dirty="0" err="1">
                <a:effectLst/>
                <a:latin typeface="Calibri" panose="020F0502020204030204" pitchFamily="34" charset="0"/>
                <a:ea typeface="Calibri" panose="020F0502020204030204" pitchFamily="34" charset="0"/>
                <a:cs typeface="Calibri" panose="020F0502020204030204" pitchFamily="34" charset="0"/>
              </a:rPr>
              <a:t>ceftriaxon</a:t>
            </a:r>
            <a:r>
              <a:rPr lang="sv-SE" sz="1800" dirty="0">
                <a:effectLst/>
                <a:latin typeface="Calibri" panose="020F0502020204030204" pitchFamily="34" charset="0"/>
                <a:ea typeface="Calibri" panose="020F0502020204030204" pitchFamily="34" charset="0"/>
                <a:cs typeface="Calibri" panose="020F0502020204030204" pitchFamily="34" charset="0"/>
              </a:rPr>
              <a:t> intravenöst. Återhämtningen kan ta lång tid och </a:t>
            </a:r>
            <a:r>
              <a:rPr lang="sv-SE" sz="1800" dirty="0" err="1">
                <a:effectLst/>
                <a:latin typeface="Calibri" panose="020F0502020204030204" pitchFamily="34" charset="0"/>
                <a:ea typeface="Calibri" panose="020F0502020204030204" pitchFamily="34" charset="0"/>
                <a:cs typeface="Calibri" panose="020F0502020204030204" pitchFamily="34" charset="0"/>
              </a:rPr>
              <a:t>flukturera</a:t>
            </a:r>
            <a:r>
              <a:rPr lang="sv-SE" sz="1800" dirty="0">
                <a:effectLst/>
                <a:latin typeface="Calibri" panose="020F0502020204030204" pitchFamily="34" charset="0"/>
                <a:ea typeface="Calibri" panose="020F0502020204030204" pitchFamily="34" charset="0"/>
                <a:cs typeface="Calibri" panose="020F0502020204030204" pitchFamily="34" charset="0"/>
              </a:rPr>
              <a:t>, den påskyndas inte av ytterligare antibiotikakurer.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2AC63806-A4A3-4DA6-B151-D054BF55E317}" type="slidenum">
              <a:rPr lang="sv-SE" smtClean="0"/>
              <a:t>16</a:t>
            </a:fld>
            <a:endParaRPr lang="sv-SE"/>
          </a:p>
        </p:txBody>
      </p:sp>
    </p:spTree>
    <p:extLst>
      <p:ext uri="{BB962C8B-B14F-4D97-AF65-F5344CB8AC3E}">
        <p14:creationId xmlns:p14="http://schemas.microsoft.com/office/powerpoint/2010/main" val="3897385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25069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4020239622"/>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37995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4186808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33697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C687AE4-EFF9-76C6-2122-1AB49D28BBDB}"/>
              </a:ext>
            </a:extLst>
          </p:cNvPr>
          <p:cNvSpPr>
            <a:spLocks noGrp="1"/>
          </p:cNvSpPr>
          <p:nvPr>
            <p:ph type="title"/>
          </p:nvPr>
        </p:nvSpPr>
        <p:spPr>
          <a:xfrm>
            <a:off x="720000" y="1080001"/>
            <a:ext cx="7700963" cy="436380"/>
          </a:xfrm>
        </p:spPr>
        <p:txBody>
          <a:bodyPr/>
          <a:lstStyle/>
          <a:p>
            <a:pPr algn="ctr"/>
            <a:r>
              <a:rPr lang="sv-SE" sz="2800" dirty="0"/>
              <a:t>Borrelia</a:t>
            </a:r>
          </a:p>
        </p:txBody>
      </p:sp>
      <p:sp>
        <p:nvSpPr>
          <p:cNvPr id="7" name="Platshållare för innehåll 6">
            <a:extLst>
              <a:ext uri="{FF2B5EF4-FFF2-40B4-BE49-F238E27FC236}">
                <a16:creationId xmlns:a16="http://schemas.microsoft.com/office/drawing/2014/main" id="{8DDEFD47-EA22-DB21-7370-1F4202534DF4}"/>
              </a:ext>
            </a:extLst>
          </p:cNvPr>
          <p:cNvSpPr>
            <a:spLocks noGrp="1"/>
          </p:cNvSpPr>
          <p:nvPr>
            <p:ph idx="1"/>
          </p:nvPr>
        </p:nvSpPr>
        <p:spPr>
          <a:xfrm>
            <a:off x="720000" y="1516381"/>
            <a:ext cx="7700963" cy="4604878"/>
          </a:xfrm>
        </p:spPr>
        <p:txBody>
          <a:bodyPr/>
          <a:lstStyle/>
          <a:p>
            <a:pPr marL="0" indent="0">
              <a:buNone/>
            </a:pPr>
            <a:r>
              <a:rPr lang="sv-SE" dirty="0"/>
              <a:t>Zoran 58 år är tidigare väsentligen frisk. Han orienterar på fritiden och brukar då ha långärmat och långa byxor. Det leder till att han ofta får svampeksem i ljumskarna på sommaren. Nu har han sedan två veckor noterat ett rodnat runt rött märke på insidan av höger lår precis under ljumsken. Det kliar lite lätt men är inte särskilt besvärande, liknar hans vanliga svampeksem. Han har behandlat det med </a:t>
            </a:r>
            <a:r>
              <a:rPr lang="sv-SE" dirty="0" err="1"/>
              <a:t>Cortimyk</a:t>
            </a:r>
            <a:r>
              <a:rPr lang="sv-SE" dirty="0"/>
              <a:t> men det har inte haft samma effekt som det brukar. </a:t>
            </a:r>
          </a:p>
        </p:txBody>
      </p:sp>
      <p:sp>
        <p:nvSpPr>
          <p:cNvPr id="4" name="Platshållare för sidfot 3">
            <a:extLst>
              <a:ext uri="{FF2B5EF4-FFF2-40B4-BE49-F238E27FC236}">
                <a16:creationId xmlns:a16="http://schemas.microsoft.com/office/drawing/2014/main" id="{B4F89787-5641-FC21-FE49-A41EBE4E212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501773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B5DBB96-DEA8-F925-95E0-291DBE654D55}"/>
              </a:ext>
            </a:extLst>
          </p:cNvPr>
          <p:cNvSpPr>
            <a:spLocks noGrp="1"/>
          </p:cNvSpPr>
          <p:nvPr>
            <p:ph type="title"/>
          </p:nvPr>
        </p:nvSpPr>
        <p:spPr>
          <a:xfrm>
            <a:off x="720000" y="990600"/>
            <a:ext cx="7700963" cy="502921"/>
          </a:xfrm>
        </p:spPr>
        <p:txBody>
          <a:bodyPr/>
          <a:lstStyle/>
          <a:p>
            <a:r>
              <a:rPr lang="sv-SE" sz="2800" dirty="0"/>
              <a:t>4. forts</a:t>
            </a:r>
          </a:p>
        </p:txBody>
      </p:sp>
      <p:sp>
        <p:nvSpPr>
          <p:cNvPr id="7" name="Platshållare för innehåll 6">
            <a:extLst>
              <a:ext uri="{FF2B5EF4-FFF2-40B4-BE49-F238E27FC236}">
                <a16:creationId xmlns:a16="http://schemas.microsoft.com/office/drawing/2014/main" id="{62C09AA8-BD3B-DEEE-0037-643523081E5F}"/>
              </a:ext>
            </a:extLst>
          </p:cNvPr>
          <p:cNvSpPr>
            <a:spLocks noGrp="1"/>
          </p:cNvSpPr>
          <p:nvPr>
            <p:ph idx="1"/>
          </p:nvPr>
        </p:nvSpPr>
        <p:spPr>
          <a:xfrm>
            <a:off x="720000" y="1493521"/>
            <a:ext cx="7700963" cy="4604878"/>
          </a:xfrm>
        </p:spPr>
        <p:txBody>
          <a:bodyPr/>
          <a:lstStyle/>
          <a:p>
            <a:pPr marL="0" indent="0">
              <a:buNone/>
            </a:pPr>
            <a:r>
              <a:rPr lang="sv-SE" b="1" dirty="0" err="1"/>
              <a:t>Borrelialymfocytom</a:t>
            </a:r>
            <a:endParaRPr lang="sv-SE" b="1" dirty="0"/>
          </a:p>
          <a:p>
            <a:pPr marL="0" indent="0">
              <a:buNone/>
            </a:pPr>
            <a:r>
              <a:rPr lang="sv-SE" dirty="0" err="1"/>
              <a:t>Fenoximetylpenicillin</a:t>
            </a:r>
            <a:r>
              <a:rPr lang="sv-SE" dirty="0"/>
              <a:t> 1 g x 3 i 14 dagar</a:t>
            </a:r>
          </a:p>
          <a:p>
            <a:pPr marL="0" indent="0">
              <a:buNone/>
            </a:pPr>
            <a:r>
              <a:rPr lang="sv-SE" dirty="0" err="1"/>
              <a:t>Doxycyklin</a:t>
            </a:r>
            <a:r>
              <a:rPr lang="sv-SE" dirty="0"/>
              <a:t> (ej till gravida </a:t>
            </a:r>
            <a:r>
              <a:rPr lang="sv-SE" dirty="0" err="1"/>
              <a:t>trimester</a:t>
            </a:r>
            <a:r>
              <a:rPr lang="sv-SE" dirty="0"/>
              <a:t> 2+3) 100 mg x 2 i 14 dagar</a:t>
            </a:r>
          </a:p>
          <a:p>
            <a:pPr marL="0" indent="0">
              <a:buNone/>
            </a:pPr>
            <a:r>
              <a:rPr lang="sv-SE" u="sng" dirty="0"/>
              <a:t>Barn &lt;8 år:</a:t>
            </a:r>
          </a:p>
          <a:p>
            <a:pPr marL="0" indent="0">
              <a:buNone/>
            </a:pPr>
            <a:r>
              <a:rPr lang="sv-SE" dirty="0" err="1"/>
              <a:t>Amoxicillin</a:t>
            </a:r>
            <a:r>
              <a:rPr lang="sv-SE" dirty="0"/>
              <a:t> 15 mg/kg x 3 i 14 dagar</a:t>
            </a:r>
          </a:p>
          <a:p>
            <a:pPr marL="0" indent="0">
              <a:buNone/>
            </a:pPr>
            <a:r>
              <a:rPr lang="sv-SE" u="sng" dirty="0"/>
              <a:t>Barn ≥8 år:</a:t>
            </a:r>
          </a:p>
          <a:p>
            <a:pPr marL="0" indent="0">
              <a:buNone/>
            </a:pPr>
            <a:r>
              <a:rPr lang="sv-SE" dirty="0" err="1"/>
              <a:t>Doxycyklin</a:t>
            </a:r>
            <a:r>
              <a:rPr lang="sv-SE" dirty="0"/>
              <a:t> 4 mg/kg x 1 i 14 dagar</a:t>
            </a:r>
          </a:p>
        </p:txBody>
      </p:sp>
      <p:sp>
        <p:nvSpPr>
          <p:cNvPr id="4" name="Platshållare för sidfot 3">
            <a:extLst>
              <a:ext uri="{FF2B5EF4-FFF2-40B4-BE49-F238E27FC236}">
                <a16:creationId xmlns:a16="http://schemas.microsoft.com/office/drawing/2014/main" id="{00E923C8-F74C-2E62-DA59-686BE82EFAC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9722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5788951-A307-0C55-400D-88904714976E}"/>
              </a:ext>
            </a:extLst>
          </p:cNvPr>
          <p:cNvSpPr>
            <a:spLocks noGrp="1"/>
          </p:cNvSpPr>
          <p:nvPr>
            <p:ph type="title"/>
          </p:nvPr>
        </p:nvSpPr>
        <p:spPr>
          <a:xfrm>
            <a:off x="720000" y="965700"/>
            <a:ext cx="7700963" cy="836613"/>
          </a:xfrm>
        </p:spPr>
        <p:txBody>
          <a:bodyPr/>
          <a:lstStyle/>
          <a:p>
            <a:r>
              <a:rPr lang="sv-SE" sz="2800" dirty="0"/>
              <a:t>5. Ska man kontrollera utläkningen med serologi efter avslutad behandling?</a:t>
            </a:r>
          </a:p>
        </p:txBody>
      </p:sp>
      <p:sp>
        <p:nvSpPr>
          <p:cNvPr id="7" name="Platshållare för innehåll 6">
            <a:extLst>
              <a:ext uri="{FF2B5EF4-FFF2-40B4-BE49-F238E27FC236}">
                <a16:creationId xmlns:a16="http://schemas.microsoft.com/office/drawing/2014/main" id="{9EF7040A-EF62-E52F-8B7F-616B861FC9E0}"/>
              </a:ext>
            </a:extLst>
          </p:cNvPr>
          <p:cNvSpPr>
            <a:spLocks noGrp="1"/>
          </p:cNvSpPr>
          <p:nvPr>
            <p:ph idx="1"/>
          </p:nvPr>
        </p:nvSpPr>
        <p:spPr>
          <a:xfrm>
            <a:off x="720000" y="1980613"/>
            <a:ext cx="7700963" cy="4117786"/>
          </a:xfrm>
        </p:spPr>
        <p:txBody>
          <a:bodyPr/>
          <a:lstStyle/>
          <a:p>
            <a:pPr marL="0" indent="0">
              <a:buNone/>
            </a:pPr>
            <a:r>
              <a:rPr lang="sv-SE" dirty="0"/>
              <a:t>Nej!</a:t>
            </a:r>
          </a:p>
          <a:p>
            <a:pPr marL="0" indent="0">
              <a:buNone/>
            </a:pPr>
            <a:r>
              <a:rPr lang="sv-SE" dirty="0"/>
              <a:t>Antikropparna kan kvarstå i åratal efter asymtomatisk infektion och efter behandlad symtomatisk infektion</a:t>
            </a:r>
          </a:p>
        </p:txBody>
      </p:sp>
      <p:sp>
        <p:nvSpPr>
          <p:cNvPr id="4" name="Platshållare för sidfot 3">
            <a:extLst>
              <a:ext uri="{FF2B5EF4-FFF2-40B4-BE49-F238E27FC236}">
                <a16:creationId xmlns:a16="http://schemas.microsoft.com/office/drawing/2014/main" id="{68B9CE05-A546-9C75-5C92-B144DE8784C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54991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DA873E5-DFA0-E5D6-D47C-B0C00883CCEB}"/>
              </a:ext>
            </a:extLst>
          </p:cNvPr>
          <p:cNvSpPr>
            <a:spLocks noGrp="1"/>
          </p:cNvSpPr>
          <p:nvPr>
            <p:ph type="title"/>
          </p:nvPr>
        </p:nvSpPr>
        <p:spPr/>
        <p:txBody>
          <a:bodyPr/>
          <a:lstStyle/>
          <a:p>
            <a:endParaRPr lang="sv-SE"/>
          </a:p>
        </p:txBody>
      </p:sp>
      <p:sp>
        <p:nvSpPr>
          <p:cNvPr id="7" name="Platshållare för innehåll 6">
            <a:extLst>
              <a:ext uri="{FF2B5EF4-FFF2-40B4-BE49-F238E27FC236}">
                <a16:creationId xmlns:a16="http://schemas.microsoft.com/office/drawing/2014/main" id="{B3908018-9213-3D41-7F46-05EE9E0DA6C0}"/>
              </a:ext>
            </a:extLst>
          </p:cNvPr>
          <p:cNvSpPr>
            <a:spLocks noGrp="1"/>
          </p:cNvSpPr>
          <p:nvPr>
            <p:ph idx="1"/>
          </p:nvPr>
        </p:nvSpPr>
        <p:spPr>
          <a:xfrm>
            <a:off x="720000" y="1916613"/>
            <a:ext cx="7700963" cy="4181786"/>
          </a:xfrm>
        </p:spPr>
        <p:txBody>
          <a:bodyPr/>
          <a:lstStyle/>
          <a:p>
            <a:pPr marL="0" indent="0">
              <a:buNone/>
            </a:pPr>
            <a:r>
              <a:rPr lang="sv-SE" dirty="0"/>
              <a:t>Zoran och Sara fick adekvat behandling och har fortsatt att orientera. Tre år senare söker Zoran igen.  Han berättar att han känner sig trött och lätt yr. Han har en allmän sjukdomskänsla med värk i lår- och överarmsmuskulaturen. Han har också ont i huvudet dagligen. Det har pågått i två veckor. Han undrar nu om det kan vara så att behandlingen han fick tre år tidigare inte var tillräcklig och om han istället har fått </a:t>
            </a:r>
            <a:r>
              <a:rPr lang="sv-SE" dirty="0" err="1"/>
              <a:t>neuroborrelios</a:t>
            </a:r>
            <a:r>
              <a:rPr lang="sv-SE" dirty="0"/>
              <a:t>. Önskar få behandling mot detta.</a:t>
            </a:r>
          </a:p>
        </p:txBody>
      </p:sp>
      <p:sp>
        <p:nvSpPr>
          <p:cNvPr id="4" name="Platshållare för sidfot 3">
            <a:extLst>
              <a:ext uri="{FF2B5EF4-FFF2-40B4-BE49-F238E27FC236}">
                <a16:creationId xmlns:a16="http://schemas.microsoft.com/office/drawing/2014/main" id="{6A8DC759-7273-EDF3-1E16-26AF6C19ACA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7125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FB96BF6-C5DC-6B1F-4260-B80A32AC0726}"/>
              </a:ext>
            </a:extLst>
          </p:cNvPr>
          <p:cNvSpPr>
            <a:spLocks noGrp="1"/>
          </p:cNvSpPr>
          <p:nvPr>
            <p:ph type="title"/>
          </p:nvPr>
        </p:nvSpPr>
        <p:spPr/>
        <p:txBody>
          <a:bodyPr/>
          <a:lstStyle/>
          <a:p>
            <a:r>
              <a:rPr lang="sv-SE" sz="2800" dirty="0"/>
              <a:t>6. Är det troligt att det är en </a:t>
            </a:r>
            <a:r>
              <a:rPr lang="sv-SE" sz="2800" dirty="0" err="1"/>
              <a:t>neuroborrelios</a:t>
            </a:r>
            <a:r>
              <a:rPr lang="sv-SE" sz="2800" dirty="0"/>
              <a:t>?</a:t>
            </a:r>
          </a:p>
        </p:txBody>
      </p:sp>
      <p:sp>
        <p:nvSpPr>
          <p:cNvPr id="7" name="Platshållare för innehåll 6">
            <a:extLst>
              <a:ext uri="{FF2B5EF4-FFF2-40B4-BE49-F238E27FC236}">
                <a16:creationId xmlns:a16="http://schemas.microsoft.com/office/drawing/2014/main" id="{A320CE7E-F41D-72B0-1648-E8211FE9FCF2}"/>
              </a:ext>
            </a:extLst>
          </p:cNvPr>
          <p:cNvSpPr>
            <a:spLocks noGrp="1"/>
          </p:cNvSpPr>
          <p:nvPr>
            <p:ph idx="1"/>
          </p:nvPr>
        </p:nvSpPr>
        <p:spPr>
          <a:xfrm>
            <a:off x="720000" y="1916613"/>
            <a:ext cx="7700963" cy="4181786"/>
          </a:xfrm>
        </p:spPr>
        <p:txBody>
          <a:bodyPr/>
          <a:lstStyle/>
          <a:p>
            <a:r>
              <a:rPr lang="sv-SE" dirty="0"/>
              <a:t>Nej, diffusa symtom</a:t>
            </a:r>
          </a:p>
          <a:p>
            <a:r>
              <a:rPr lang="sv-SE" dirty="0"/>
              <a:t>Bakterien kan spridas från fästing till kroppens nervsystem utan hudinfektion 1-2 veckor efter bettet, men inte månader till år.</a:t>
            </a:r>
          </a:p>
          <a:p>
            <a:r>
              <a:rPr lang="sv-SE" dirty="0"/>
              <a:t>Den kan också spridas via hudinfektionen </a:t>
            </a:r>
            <a:r>
              <a:rPr lang="sv-SE" dirty="0" err="1"/>
              <a:t>erytema</a:t>
            </a:r>
            <a:r>
              <a:rPr lang="sv-SE" dirty="0"/>
              <a:t> </a:t>
            </a:r>
            <a:r>
              <a:rPr lang="sv-SE" dirty="0" err="1"/>
              <a:t>migrans</a:t>
            </a:r>
            <a:r>
              <a:rPr lang="sv-SE" dirty="0"/>
              <a:t>. Tiden mellan bett och neurologiska symtom kan då förlängas men inte så lång tid som flera år.</a:t>
            </a:r>
          </a:p>
          <a:p>
            <a:r>
              <a:rPr lang="sv-SE" dirty="0"/>
              <a:t>Symtomen talar mer för PMR</a:t>
            </a:r>
          </a:p>
          <a:p>
            <a:pPr marL="0" indent="0">
              <a:buNone/>
            </a:pPr>
            <a:endParaRPr lang="sv-SE" dirty="0"/>
          </a:p>
        </p:txBody>
      </p:sp>
      <p:sp>
        <p:nvSpPr>
          <p:cNvPr id="4" name="Platshållare för sidfot 3">
            <a:extLst>
              <a:ext uri="{FF2B5EF4-FFF2-40B4-BE49-F238E27FC236}">
                <a16:creationId xmlns:a16="http://schemas.microsoft.com/office/drawing/2014/main" id="{D3170C3A-A860-3C93-233E-1E0F347E695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3906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CDF2D7C-5502-0675-BC68-EBA7C69CF1DE}"/>
              </a:ext>
            </a:extLst>
          </p:cNvPr>
          <p:cNvSpPr>
            <a:spLocks noGrp="1"/>
          </p:cNvSpPr>
          <p:nvPr>
            <p:ph type="title"/>
          </p:nvPr>
        </p:nvSpPr>
        <p:spPr>
          <a:xfrm>
            <a:off x="721518" y="657225"/>
            <a:ext cx="7700963" cy="836613"/>
          </a:xfrm>
        </p:spPr>
        <p:txBody>
          <a:bodyPr/>
          <a:lstStyle/>
          <a:p>
            <a:r>
              <a:rPr lang="sv-SE" sz="2800" dirty="0"/>
              <a:t>7. Vilka är symtomen på </a:t>
            </a:r>
            <a:r>
              <a:rPr lang="sv-SE" sz="2800" dirty="0" err="1"/>
              <a:t>neuroborrelios</a:t>
            </a:r>
            <a:r>
              <a:rPr lang="sv-SE" sz="2800" dirty="0"/>
              <a:t>?</a:t>
            </a:r>
          </a:p>
        </p:txBody>
      </p:sp>
      <p:sp>
        <p:nvSpPr>
          <p:cNvPr id="7" name="Platshållare för innehåll 6">
            <a:extLst>
              <a:ext uri="{FF2B5EF4-FFF2-40B4-BE49-F238E27FC236}">
                <a16:creationId xmlns:a16="http://schemas.microsoft.com/office/drawing/2014/main" id="{79EFCCBC-9231-BF1B-C559-0C43E207DF2C}"/>
              </a:ext>
            </a:extLst>
          </p:cNvPr>
          <p:cNvSpPr>
            <a:spLocks noGrp="1"/>
          </p:cNvSpPr>
          <p:nvPr>
            <p:ph idx="1"/>
          </p:nvPr>
        </p:nvSpPr>
        <p:spPr>
          <a:xfrm>
            <a:off x="721518" y="1596214"/>
            <a:ext cx="7700963" cy="4604561"/>
          </a:xfrm>
        </p:spPr>
        <p:txBody>
          <a:bodyPr/>
          <a:lstStyle/>
          <a:p>
            <a:r>
              <a:rPr lang="sv-SE" dirty="0"/>
              <a:t>Nervsmärta, värst nattetid, dålig effekt av vanliga analgetika</a:t>
            </a:r>
          </a:p>
          <a:p>
            <a:r>
              <a:rPr lang="sv-SE" dirty="0" err="1"/>
              <a:t>Radikulitsymtom</a:t>
            </a:r>
            <a:r>
              <a:rPr lang="sv-SE" dirty="0"/>
              <a:t>; sensoriska och motoriska, alla nervsegment kan drabbas, vanligast kranialnerver, framförallt n. </a:t>
            </a:r>
            <a:r>
              <a:rPr lang="sv-SE" dirty="0" err="1"/>
              <a:t>facialis</a:t>
            </a:r>
            <a:endParaRPr lang="sv-SE" dirty="0"/>
          </a:p>
          <a:p>
            <a:r>
              <a:rPr lang="sv-SE" dirty="0"/>
              <a:t>Ensidig </a:t>
            </a:r>
            <a:r>
              <a:rPr lang="sv-SE" dirty="0" err="1"/>
              <a:t>facialispares</a:t>
            </a:r>
            <a:r>
              <a:rPr lang="sv-SE" dirty="0"/>
              <a:t> är vanligast bland de motoriska symtomen</a:t>
            </a:r>
          </a:p>
          <a:p>
            <a:r>
              <a:rPr lang="sv-SE" dirty="0"/>
              <a:t>Meningitsymtom; huvudvärk, nackvärk, trötthet, aptitlöshet och ibland kräkningar</a:t>
            </a:r>
          </a:p>
        </p:txBody>
      </p:sp>
      <p:sp>
        <p:nvSpPr>
          <p:cNvPr id="4" name="Platshållare för sidfot 3">
            <a:extLst>
              <a:ext uri="{FF2B5EF4-FFF2-40B4-BE49-F238E27FC236}">
                <a16:creationId xmlns:a16="http://schemas.microsoft.com/office/drawing/2014/main" id="{1A0ED01D-AB87-35EB-35EA-691081EF0BE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52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600FC4A-8F6E-EE6C-B586-2F70C8CD837C}"/>
              </a:ext>
            </a:extLst>
          </p:cNvPr>
          <p:cNvSpPr>
            <a:spLocks noGrp="1"/>
          </p:cNvSpPr>
          <p:nvPr>
            <p:ph type="title"/>
          </p:nvPr>
        </p:nvSpPr>
        <p:spPr>
          <a:xfrm>
            <a:off x="720000" y="933700"/>
            <a:ext cx="7700963" cy="836613"/>
          </a:xfrm>
        </p:spPr>
        <p:txBody>
          <a:bodyPr/>
          <a:lstStyle/>
          <a:p>
            <a:r>
              <a:rPr lang="sv-SE" sz="2800" dirty="0"/>
              <a:t>8. Ska man utreda detta? Ta några prover eller ska man behandla direkt?</a:t>
            </a:r>
          </a:p>
        </p:txBody>
      </p:sp>
      <p:sp>
        <p:nvSpPr>
          <p:cNvPr id="7" name="Platshållare för innehåll 6">
            <a:extLst>
              <a:ext uri="{FF2B5EF4-FFF2-40B4-BE49-F238E27FC236}">
                <a16:creationId xmlns:a16="http://schemas.microsoft.com/office/drawing/2014/main" id="{BD363430-D00F-D9AA-EC62-3DFCD55ED377}"/>
              </a:ext>
            </a:extLst>
          </p:cNvPr>
          <p:cNvSpPr>
            <a:spLocks noGrp="1"/>
          </p:cNvSpPr>
          <p:nvPr>
            <p:ph idx="1"/>
          </p:nvPr>
        </p:nvSpPr>
        <p:spPr>
          <a:xfrm>
            <a:off x="720000" y="1766159"/>
            <a:ext cx="7700963" cy="4610578"/>
          </a:xfrm>
        </p:spPr>
        <p:txBody>
          <a:bodyPr/>
          <a:lstStyle/>
          <a:p>
            <a:r>
              <a:rPr lang="sv-SE" dirty="0"/>
              <a:t>Ingen borreliautredning i detta fall då symtomen ej stämmer med diagnosen</a:t>
            </a:r>
          </a:p>
          <a:p>
            <a:r>
              <a:rPr lang="sv-SE" dirty="0"/>
              <a:t>Vid misstanke om </a:t>
            </a:r>
            <a:r>
              <a:rPr lang="sv-SE" dirty="0" err="1"/>
              <a:t>neuroborrelios</a:t>
            </a:r>
            <a:r>
              <a:rPr lang="sv-SE" dirty="0"/>
              <a:t> ska patienten remitteras till infektionsmottagning för lumbalpunktion</a:t>
            </a:r>
          </a:p>
          <a:p>
            <a:r>
              <a:rPr lang="sv-SE" dirty="0"/>
              <a:t>Ingen provbehandling utan diagnos, det kan förstöra för senare utredning</a:t>
            </a:r>
          </a:p>
          <a:p>
            <a:r>
              <a:rPr lang="sv-SE" dirty="0"/>
              <a:t>Serologi räcker ej som diagnostik vid misstänkt </a:t>
            </a:r>
            <a:r>
              <a:rPr lang="sv-SE" dirty="0" err="1"/>
              <a:t>neuroborrelios</a:t>
            </a:r>
            <a:r>
              <a:rPr lang="sv-SE" dirty="0"/>
              <a:t>, hög </a:t>
            </a:r>
            <a:r>
              <a:rPr lang="sv-SE" dirty="0" err="1"/>
              <a:t>seroprevalens</a:t>
            </a:r>
            <a:r>
              <a:rPr lang="sv-SE" dirty="0"/>
              <a:t> i utsatta områden</a:t>
            </a:r>
          </a:p>
          <a:p>
            <a:endParaRPr lang="sv-SE" dirty="0"/>
          </a:p>
        </p:txBody>
      </p:sp>
      <p:sp>
        <p:nvSpPr>
          <p:cNvPr id="4" name="Platshållare för sidfot 3">
            <a:extLst>
              <a:ext uri="{FF2B5EF4-FFF2-40B4-BE49-F238E27FC236}">
                <a16:creationId xmlns:a16="http://schemas.microsoft.com/office/drawing/2014/main" id="{422D3E36-3FBB-6AEF-398A-1CC8D5FE8FA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5133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9C89F19-BC9C-7B9F-938D-6210C5FBC970}"/>
              </a:ext>
            </a:extLst>
          </p:cNvPr>
          <p:cNvSpPr>
            <a:spLocks noGrp="1"/>
          </p:cNvSpPr>
          <p:nvPr>
            <p:ph type="title"/>
          </p:nvPr>
        </p:nvSpPr>
        <p:spPr>
          <a:xfrm>
            <a:off x="720000" y="933700"/>
            <a:ext cx="7700963" cy="379832"/>
          </a:xfrm>
        </p:spPr>
        <p:txBody>
          <a:bodyPr/>
          <a:lstStyle/>
          <a:p>
            <a:r>
              <a:rPr lang="sv-SE" sz="2800" dirty="0"/>
              <a:t>8. forts</a:t>
            </a:r>
          </a:p>
        </p:txBody>
      </p:sp>
      <p:sp>
        <p:nvSpPr>
          <p:cNvPr id="7" name="Platshållare för innehåll 6">
            <a:extLst>
              <a:ext uri="{FF2B5EF4-FFF2-40B4-BE49-F238E27FC236}">
                <a16:creationId xmlns:a16="http://schemas.microsoft.com/office/drawing/2014/main" id="{AD52C303-E221-1834-577E-011BFE0C1852}"/>
              </a:ext>
            </a:extLst>
          </p:cNvPr>
          <p:cNvSpPr>
            <a:spLocks noGrp="1"/>
          </p:cNvSpPr>
          <p:nvPr>
            <p:ph idx="1"/>
          </p:nvPr>
        </p:nvSpPr>
        <p:spPr>
          <a:xfrm>
            <a:off x="609600" y="1313532"/>
            <a:ext cx="7811364" cy="5071226"/>
          </a:xfrm>
        </p:spPr>
        <p:txBody>
          <a:bodyPr/>
          <a:lstStyle/>
          <a:p>
            <a:r>
              <a:rPr lang="sv-SE" dirty="0"/>
              <a:t>Utveckling av antikroppar i både blod och lumbalvätska kan ta upp till 6 veckor</a:t>
            </a:r>
          </a:p>
          <a:p>
            <a:r>
              <a:rPr lang="sv-SE" dirty="0"/>
              <a:t>Frånvaro av antikroppar i tidigt skede utesluter inte borreliainfektion</a:t>
            </a:r>
          </a:p>
          <a:p>
            <a:r>
              <a:rPr lang="sv-SE" dirty="0"/>
              <a:t>Avsaknad av antikroppar i blod i senare skede (&gt;8v) talar emot aktuell </a:t>
            </a:r>
            <a:r>
              <a:rPr lang="sv-SE" dirty="0" err="1"/>
              <a:t>neuroborrelios</a:t>
            </a:r>
            <a:r>
              <a:rPr lang="sv-SE" dirty="0"/>
              <a:t> men LP krävs för säker diagnos</a:t>
            </a:r>
          </a:p>
          <a:p>
            <a:r>
              <a:rPr lang="sv-SE" dirty="0"/>
              <a:t>Konstaterad </a:t>
            </a:r>
            <a:r>
              <a:rPr lang="sv-SE" dirty="0" err="1"/>
              <a:t>neuroborrelios</a:t>
            </a:r>
            <a:r>
              <a:rPr lang="sv-SE" dirty="0"/>
              <a:t> behandlas med </a:t>
            </a:r>
            <a:r>
              <a:rPr lang="sv-SE" dirty="0" err="1"/>
              <a:t>doxycyklin</a:t>
            </a:r>
            <a:r>
              <a:rPr lang="sv-SE" dirty="0"/>
              <a:t> </a:t>
            </a:r>
            <a:r>
              <a:rPr lang="sv-SE" dirty="0" err="1"/>
              <a:t>po</a:t>
            </a:r>
            <a:r>
              <a:rPr lang="sv-SE" dirty="0"/>
              <a:t> eller </a:t>
            </a:r>
            <a:r>
              <a:rPr lang="sv-SE" dirty="0" err="1"/>
              <a:t>ceftriaxon</a:t>
            </a:r>
            <a:r>
              <a:rPr lang="sv-SE" dirty="0"/>
              <a:t> iv.</a:t>
            </a:r>
          </a:p>
          <a:p>
            <a:r>
              <a:rPr lang="sv-SE" dirty="0"/>
              <a:t>Återhämtningen kan ta lång tid och fluktuera, påskyndas ej av ytterligare antibiotikakurer</a:t>
            </a:r>
          </a:p>
        </p:txBody>
      </p:sp>
      <p:sp>
        <p:nvSpPr>
          <p:cNvPr id="4" name="Platshållare för sidfot 3">
            <a:extLst>
              <a:ext uri="{FF2B5EF4-FFF2-40B4-BE49-F238E27FC236}">
                <a16:creationId xmlns:a16="http://schemas.microsoft.com/office/drawing/2014/main" id="{C595AA03-34C2-81C8-B934-0740B8F661A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472647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A1124D7-2045-7398-0A83-4085D15BE878}"/>
              </a:ext>
            </a:extLst>
          </p:cNvPr>
          <p:cNvSpPr>
            <a:spLocks noGrp="1"/>
          </p:cNvSpPr>
          <p:nvPr>
            <p:ph type="title"/>
          </p:nvPr>
        </p:nvSpPr>
        <p:spPr/>
        <p:txBody>
          <a:bodyPr/>
          <a:lstStyle/>
          <a:p>
            <a:endParaRPr lang="sv-SE"/>
          </a:p>
        </p:txBody>
      </p:sp>
      <p:sp>
        <p:nvSpPr>
          <p:cNvPr id="7" name="Platshållare för innehåll 6">
            <a:extLst>
              <a:ext uri="{FF2B5EF4-FFF2-40B4-BE49-F238E27FC236}">
                <a16:creationId xmlns:a16="http://schemas.microsoft.com/office/drawing/2014/main" id="{273E1B36-6D2D-AEBA-066F-3185B6182E50}"/>
              </a:ext>
            </a:extLst>
          </p:cNvPr>
          <p:cNvSpPr>
            <a:spLocks noGrp="1"/>
          </p:cNvSpPr>
          <p:nvPr>
            <p:ph idx="1"/>
          </p:nvPr>
        </p:nvSpPr>
        <p:spPr/>
        <p:txBody>
          <a:bodyPr/>
          <a:lstStyle/>
          <a:p>
            <a:pPr marL="0" indent="0">
              <a:buNone/>
            </a:pPr>
            <a:r>
              <a:rPr lang="sv-SE" dirty="0"/>
              <a:t>Zorans misstänkta PMR ska förstås remitteras till hans husläkarmottagning där </a:t>
            </a:r>
            <a:r>
              <a:rPr lang="sv-SE"/>
              <a:t>han ska </a:t>
            </a:r>
            <a:r>
              <a:rPr lang="sv-SE" dirty="0"/>
              <a:t>utredas </a:t>
            </a:r>
            <a:r>
              <a:rPr lang="sv-SE"/>
              <a:t>och behandlas.</a:t>
            </a:r>
            <a:endParaRPr lang="sv-SE" dirty="0"/>
          </a:p>
        </p:txBody>
      </p:sp>
      <p:sp>
        <p:nvSpPr>
          <p:cNvPr id="4" name="Platshållare för sidfot 3">
            <a:extLst>
              <a:ext uri="{FF2B5EF4-FFF2-40B4-BE49-F238E27FC236}">
                <a16:creationId xmlns:a16="http://schemas.microsoft.com/office/drawing/2014/main" id="{B5F114A5-5BE1-251C-CE73-37E2FED0B4E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07164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DE52F49-14DD-434A-CB6E-9D3F0E1BDEC4}"/>
              </a:ext>
            </a:extLst>
          </p:cNvPr>
          <p:cNvSpPr>
            <a:spLocks noGrp="1"/>
          </p:cNvSpPr>
          <p:nvPr>
            <p:ph type="title"/>
          </p:nvPr>
        </p:nvSpPr>
        <p:spPr>
          <a:xfrm>
            <a:off x="720000" y="1179446"/>
            <a:ext cx="7700963" cy="459240"/>
          </a:xfrm>
        </p:spPr>
        <p:txBody>
          <a:bodyPr/>
          <a:lstStyle/>
          <a:p>
            <a:pPr algn="ctr"/>
            <a:r>
              <a:rPr lang="sv-SE" sz="2800" dirty="0"/>
              <a:t>Borrelia forts</a:t>
            </a:r>
          </a:p>
        </p:txBody>
      </p:sp>
      <p:sp>
        <p:nvSpPr>
          <p:cNvPr id="7" name="Platshållare för innehåll 6">
            <a:extLst>
              <a:ext uri="{FF2B5EF4-FFF2-40B4-BE49-F238E27FC236}">
                <a16:creationId xmlns:a16="http://schemas.microsoft.com/office/drawing/2014/main" id="{5C3B389E-EA63-5C0B-0B9F-DFA5ED05E048}"/>
              </a:ext>
            </a:extLst>
          </p:cNvPr>
          <p:cNvSpPr>
            <a:spLocks noGrp="1"/>
          </p:cNvSpPr>
          <p:nvPr>
            <p:ph idx="1"/>
          </p:nvPr>
        </p:nvSpPr>
        <p:spPr>
          <a:xfrm>
            <a:off x="655320" y="1775460"/>
            <a:ext cx="7765643" cy="4130040"/>
          </a:xfrm>
        </p:spPr>
        <p:txBody>
          <a:bodyPr/>
          <a:lstStyle/>
          <a:p>
            <a:pPr marL="0" indent="0">
              <a:buNone/>
            </a:pPr>
            <a:r>
              <a:rPr lang="sv-SE" dirty="0"/>
              <a:t>Egentligen söker han inte för detta, utan passar på att visa upp det när han ändå kommer med dottern Sara 12 år som också orienterar. De brukar träna i skogarna i Roslagen och i helgen var det tävling utanför Rimbo. För två dagar sedan svullnade hennes vänstra örsnibb upp och blev röd. Det ömmar lite under örat men annars mår hon bra. </a:t>
            </a:r>
          </a:p>
          <a:p>
            <a:pPr marL="0" indent="0">
              <a:buNone/>
            </a:pPr>
            <a:endParaRPr lang="sv-SE" dirty="0"/>
          </a:p>
        </p:txBody>
      </p:sp>
      <p:sp>
        <p:nvSpPr>
          <p:cNvPr id="4" name="Platshållare för sidfot 3">
            <a:extLst>
              <a:ext uri="{FF2B5EF4-FFF2-40B4-BE49-F238E27FC236}">
                <a16:creationId xmlns:a16="http://schemas.microsoft.com/office/drawing/2014/main" id="{5E262D9A-B6D6-5EC2-A66E-22C57F9F659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6099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3F05CF1-F52C-B12D-36B4-B5470CCE3741}"/>
              </a:ext>
            </a:extLst>
          </p:cNvPr>
          <p:cNvSpPr>
            <a:spLocks noGrp="1"/>
          </p:cNvSpPr>
          <p:nvPr>
            <p:ph type="title"/>
          </p:nvPr>
        </p:nvSpPr>
        <p:spPr>
          <a:xfrm>
            <a:off x="720000" y="1210176"/>
            <a:ext cx="7700963" cy="444000"/>
          </a:xfrm>
        </p:spPr>
        <p:txBody>
          <a:bodyPr/>
          <a:lstStyle/>
          <a:p>
            <a:pPr algn="ctr"/>
            <a:r>
              <a:rPr lang="sv-SE" sz="2800" dirty="0"/>
              <a:t>Borrelia forts</a:t>
            </a:r>
          </a:p>
        </p:txBody>
      </p:sp>
      <p:sp>
        <p:nvSpPr>
          <p:cNvPr id="7" name="Platshållare för innehåll 6">
            <a:extLst>
              <a:ext uri="{FF2B5EF4-FFF2-40B4-BE49-F238E27FC236}">
                <a16:creationId xmlns:a16="http://schemas.microsoft.com/office/drawing/2014/main" id="{91F5676B-00F7-1753-537A-E726BBF7B3F2}"/>
              </a:ext>
            </a:extLst>
          </p:cNvPr>
          <p:cNvSpPr>
            <a:spLocks noGrp="1"/>
          </p:cNvSpPr>
          <p:nvPr>
            <p:ph idx="1"/>
          </p:nvPr>
        </p:nvSpPr>
        <p:spPr>
          <a:xfrm>
            <a:off x="720000" y="1897379"/>
            <a:ext cx="7700963" cy="4201019"/>
          </a:xfrm>
        </p:spPr>
        <p:txBody>
          <a:bodyPr/>
          <a:lstStyle/>
          <a:p>
            <a:pPr marL="0" indent="0">
              <a:buNone/>
            </a:pPr>
            <a:r>
              <a:rPr lang="sv-SE" dirty="0"/>
              <a:t>När du undersöker Sara ser du att vänster örsnibb är svullen och blåröd, under örat palperas lätt förstorade ömmande lymfkörtlar. Temp 37,1. </a:t>
            </a:r>
            <a:r>
              <a:rPr lang="sv-SE" dirty="0" err="1"/>
              <a:t>Öronstatus</a:t>
            </a:r>
            <a:r>
              <a:rPr lang="sv-SE" dirty="0"/>
              <a:t> i övrigt är </a:t>
            </a:r>
            <a:r>
              <a:rPr lang="sv-SE" dirty="0" err="1"/>
              <a:t>ua</a:t>
            </a:r>
            <a:r>
              <a:rPr lang="sv-SE" dirty="0"/>
              <a:t>.</a:t>
            </a:r>
          </a:p>
          <a:p>
            <a:pPr marL="0" indent="0">
              <a:buNone/>
            </a:pPr>
            <a:r>
              <a:rPr lang="sv-SE" dirty="0"/>
              <a:t>Pappa Zoran har en ca 10 cm i diameter ringformad rodnad strax under höger ljumske. Ytterkanten är något markerad och lite mörkare.</a:t>
            </a:r>
          </a:p>
          <a:p>
            <a:pPr marL="0" indent="0">
              <a:buNone/>
            </a:pPr>
            <a:endParaRPr lang="sv-SE" dirty="0"/>
          </a:p>
        </p:txBody>
      </p:sp>
      <p:sp>
        <p:nvSpPr>
          <p:cNvPr id="4" name="Platshållare för sidfot 3">
            <a:extLst>
              <a:ext uri="{FF2B5EF4-FFF2-40B4-BE49-F238E27FC236}">
                <a16:creationId xmlns:a16="http://schemas.microsoft.com/office/drawing/2014/main" id="{E564BD79-1B91-6BFB-0845-CF910F0A8BF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1120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B18109B-BB30-E2B8-32D7-B30EE7C28A3F}"/>
              </a:ext>
            </a:extLst>
          </p:cNvPr>
          <p:cNvSpPr>
            <a:spLocks noGrp="1"/>
          </p:cNvSpPr>
          <p:nvPr>
            <p:ph type="title"/>
          </p:nvPr>
        </p:nvSpPr>
        <p:spPr/>
        <p:txBody>
          <a:bodyPr/>
          <a:lstStyle/>
          <a:p>
            <a:r>
              <a:rPr lang="sv-SE" sz="2800" dirty="0"/>
              <a:t>1. Behöver vi veta något mer om Sara eller Zoran?</a:t>
            </a:r>
          </a:p>
        </p:txBody>
      </p:sp>
      <p:sp>
        <p:nvSpPr>
          <p:cNvPr id="7" name="Platshållare för innehåll 6">
            <a:extLst>
              <a:ext uri="{FF2B5EF4-FFF2-40B4-BE49-F238E27FC236}">
                <a16:creationId xmlns:a16="http://schemas.microsoft.com/office/drawing/2014/main" id="{268B8419-CF6A-F785-1ED6-5E4B9D9CC1BC}"/>
              </a:ext>
            </a:extLst>
          </p:cNvPr>
          <p:cNvSpPr>
            <a:spLocks noGrp="1"/>
          </p:cNvSpPr>
          <p:nvPr>
            <p:ph idx="1"/>
          </p:nvPr>
        </p:nvSpPr>
        <p:spPr>
          <a:xfrm>
            <a:off x="720000" y="1988820"/>
            <a:ext cx="7700963" cy="4109579"/>
          </a:xfrm>
        </p:spPr>
        <p:txBody>
          <a:bodyPr/>
          <a:lstStyle/>
          <a:p>
            <a:r>
              <a:rPr lang="sv-SE" dirty="0"/>
              <a:t>Pc-allergi?</a:t>
            </a:r>
          </a:p>
          <a:p>
            <a:r>
              <a:rPr lang="sv-SE" dirty="0"/>
              <a:t>Tidigare/nuvarande sjukdomar?</a:t>
            </a:r>
          </a:p>
          <a:p>
            <a:r>
              <a:rPr lang="sv-SE" dirty="0"/>
              <a:t>Har de sett några fästingar på kroppen?</a:t>
            </a:r>
          </a:p>
          <a:p>
            <a:pPr marL="0" indent="0">
              <a:buNone/>
            </a:pPr>
            <a:r>
              <a:rPr lang="sv-SE" dirty="0"/>
              <a:t>Många patienter med borrelia har inte noterat någon fästing. Att patienten inte har sett någon fästing utesluter inte fästingburna sjukdomar.</a:t>
            </a:r>
          </a:p>
        </p:txBody>
      </p:sp>
      <p:sp>
        <p:nvSpPr>
          <p:cNvPr id="4" name="Platshållare för sidfot 3">
            <a:extLst>
              <a:ext uri="{FF2B5EF4-FFF2-40B4-BE49-F238E27FC236}">
                <a16:creationId xmlns:a16="http://schemas.microsoft.com/office/drawing/2014/main" id="{AF12A379-634F-321F-D9FE-6B1A0D454A4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342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9687ED7-2B08-CE80-7468-196C66E02198}"/>
              </a:ext>
            </a:extLst>
          </p:cNvPr>
          <p:cNvSpPr>
            <a:spLocks noGrp="1"/>
          </p:cNvSpPr>
          <p:nvPr>
            <p:ph type="title"/>
          </p:nvPr>
        </p:nvSpPr>
        <p:spPr>
          <a:xfrm>
            <a:off x="720000" y="1080001"/>
            <a:ext cx="7700963" cy="543060"/>
          </a:xfrm>
        </p:spPr>
        <p:txBody>
          <a:bodyPr/>
          <a:lstStyle/>
          <a:p>
            <a:r>
              <a:rPr lang="sv-SE" sz="2800" dirty="0"/>
              <a:t>2. Vad har Zoran och Sara för diagnoser?</a:t>
            </a:r>
          </a:p>
        </p:txBody>
      </p:sp>
      <p:sp>
        <p:nvSpPr>
          <p:cNvPr id="7" name="Platshållare för innehåll 6">
            <a:extLst>
              <a:ext uri="{FF2B5EF4-FFF2-40B4-BE49-F238E27FC236}">
                <a16:creationId xmlns:a16="http://schemas.microsoft.com/office/drawing/2014/main" id="{C5498AA1-5C39-C6CF-750B-BF93D6F976DF}"/>
              </a:ext>
            </a:extLst>
          </p:cNvPr>
          <p:cNvSpPr>
            <a:spLocks noGrp="1"/>
          </p:cNvSpPr>
          <p:nvPr>
            <p:ph idx="1"/>
          </p:nvPr>
        </p:nvSpPr>
        <p:spPr>
          <a:xfrm>
            <a:off x="720000" y="1943100"/>
            <a:ext cx="7700963" cy="4155299"/>
          </a:xfrm>
        </p:spPr>
        <p:txBody>
          <a:bodyPr/>
          <a:lstStyle/>
          <a:p>
            <a:pPr marL="0" indent="0">
              <a:buNone/>
            </a:pPr>
            <a:r>
              <a:rPr lang="sv-SE" b="1" dirty="0"/>
              <a:t>Zoran: </a:t>
            </a:r>
          </a:p>
          <a:p>
            <a:pPr marL="0" indent="0">
              <a:buNone/>
            </a:pPr>
            <a:r>
              <a:rPr lang="sv-SE" dirty="0"/>
              <a:t>Troligen </a:t>
            </a:r>
            <a:r>
              <a:rPr lang="sv-SE" dirty="0" err="1"/>
              <a:t>erytema</a:t>
            </a:r>
            <a:r>
              <a:rPr lang="sv-SE" dirty="0"/>
              <a:t> </a:t>
            </a:r>
            <a:r>
              <a:rPr lang="sv-SE" dirty="0" err="1"/>
              <a:t>migrans</a:t>
            </a:r>
            <a:r>
              <a:rPr lang="sv-SE" dirty="0"/>
              <a:t> (EM)</a:t>
            </a:r>
            <a:endParaRPr lang="sv-SE" b="1" dirty="0"/>
          </a:p>
          <a:p>
            <a:pPr marL="0" indent="0">
              <a:buNone/>
            </a:pPr>
            <a:r>
              <a:rPr lang="sv-SE" b="1" dirty="0"/>
              <a:t>Sara: </a:t>
            </a:r>
          </a:p>
          <a:p>
            <a:pPr marL="0" indent="0">
              <a:buNone/>
            </a:pPr>
            <a:r>
              <a:rPr lang="sv-SE" dirty="0"/>
              <a:t>Troligen </a:t>
            </a:r>
            <a:r>
              <a:rPr lang="sv-SE" dirty="0" err="1"/>
              <a:t>lymfocytom</a:t>
            </a:r>
            <a:r>
              <a:rPr lang="sv-SE" dirty="0"/>
              <a:t> i örsnibben</a:t>
            </a:r>
          </a:p>
          <a:p>
            <a:pPr marL="0" indent="0">
              <a:buNone/>
            </a:pPr>
            <a:endParaRPr lang="sv-SE" dirty="0"/>
          </a:p>
        </p:txBody>
      </p:sp>
      <p:sp>
        <p:nvSpPr>
          <p:cNvPr id="4" name="Platshållare för sidfot 3">
            <a:extLst>
              <a:ext uri="{FF2B5EF4-FFF2-40B4-BE49-F238E27FC236}">
                <a16:creationId xmlns:a16="http://schemas.microsoft.com/office/drawing/2014/main" id="{B4C375EE-AD69-080E-E1F4-F7A32C400A4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2296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44E76E6-7DB8-907F-DA92-A1B9918880C1}"/>
              </a:ext>
            </a:extLst>
          </p:cNvPr>
          <p:cNvSpPr>
            <a:spLocks noGrp="1"/>
          </p:cNvSpPr>
          <p:nvPr>
            <p:ph type="title"/>
          </p:nvPr>
        </p:nvSpPr>
        <p:spPr/>
        <p:txBody>
          <a:bodyPr/>
          <a:lstStyle/>
          <a:p>
            <a:r>
              <a:rPr lang="sv-SE" sz="2800" dirty="0"/>
              <a:t>2. forts</a:t>
            </a:r>
          </a:p>
        </p:txBody>
      </p:sp>
      <p:sp>
        <p:nvSpPr>
          <p:cNvPr id="7" name="Platshållare för innehåll 6">
            <a:extLst>
              <a:ext uri="{FF2B5EF4-FFF2-40B4-BE49-F238E27FC236}">
                <a16:creationId xmlns:a16="http://schemas.microsoft.com/office/drawing/2014/main" id="{12CDE085-C3A5-204E-23F5-389389CA2D47}"/>
              </a:ext>
            </a:extLst>
          </p:cNvPr>
          <p:cNvSpPr>
            <a:spLocks noGrp="1"/>
          </p:cNvSpPr>
          <p:nvPr>
            <p:ph idx="1"/>
          </p:nvPr>
        </p:nvSpPr>
        <p:spPr/>
        <p:txBody>
          <a:bodyPr/>
          <a:lstStyle/>
          <a:p>
            <a:pPr marL="0" indent="0" algn="ctr">
              <a:buNone/>
            </a:pPr>
            <a:r>
              <a:rPr lang="sv-SE" b="1" dirty="0" err="1"/>
              <a:t>Erytema</a:t>
            </a:r>
            <a:r>
              <a:rPr lang="sv-SE" b="1" dirty="0"/>
              <a:t> </a:t>
            </a:r>
            <a:r>
              <a:rPr lang="sv-SE" b="1" dirty="0" err="1"/>
              <a:t>migrans</a:t>
            </a:r>
            <a:endParaRPr lang="sv-SE" b="1" dirty="0"/>
          </a:p>
          <a:p>
            <a:r>
              <a:rPr lang="sv-SE" dirty="0"/>
              <a:t>Viktigt att särskilja från en lokal bettreaktion</a:t>
            </a:r>
          </a:p>
          <a:p>
            <a:r>
              <a:rPr lang="sv-SE" dirty="0"/>
              <a:t>Bettreaktion: sällan &gt;3 cm i diameter, försvinner oftast inom 1 vecka</a:t>
            </a:r>
          </a:p>
          <a:p>
            <a:r>
              <a:rPr lang="sv-SE" dirty="0"/>
              <a:t>EM: ≥5 cm i diameter, debuterar minst 4 dagar, oftast drygt 1 vecka efter bettet</a:t>
            </a:r>
          </a:p>
          <a:p>
            <a:r>
              <a:rPr lang="sv-SE" dirty="0"/>
              <a:t>Oftast inga övriga symtom, ibland lättare klåda </a:t>
            </a:r>
          </a:p>
          <a:p>
            <a:endParaRPr lang="sv-SE" dirty="0"/>
          </a:p>
        </p:txBody>
      </p:sp>
      <p:sp>
        <p:nvSpPr>
          <p:cNvPr id="4" name="Platshållare för sidfot 3">
            <a:extLst>
              <a:ext uri="{FF2B5EF4-FFF2-40B4-BE49-F238E27FC236}">
                <a16:creationId xmlns:a16="http://schemas.microsoft.com/office/drawing/2014/main" id="{3919B44C-8F7A-7CCF-6CDC-B9DF6B597FA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1170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C59C941-D979-FA2C-A967-536C4B65927F}"/>
              </a:ext>
            </a:extLst>
          </p:cNvPr>
          <p:cNvSpPr>
            <a:spLocks noGrp="1"/>
          </p:cNvSpPr>
          <p:nvPr>
            <p:ph type="title"/>
          </p:nvPr>
        </p:nvSpPr>
        <p:spPr/>
        <p:txBody>
          <a:bodyPr/>
          <a:lstStyle/>
          <a:p>
            <a:r>
              <a:rPr lang="sv-SE" sz="2800" dirty="0"/>
              <a:t>2. forts</a:t>
            </a:r>
          </a:p>
        </p:txBody>
      </p:sp>
      <p:sp>
        <p:nvSpPr>
          <p:cNvPr id="7" name="Platshållare för innehåll 6">
            <a:extLst>
              <a:ext uri="{FF2B5EF4-FFF2-40B4-BE49-F238E27FC236}">
                <a16:creationId xmlns:a16="http://schemas.microsoft.com/office/drawing/2014/main" id="{0074E373-E06F-D2B4-4EFB-0133C7529FE8}"/>
              </a:ext>
            </a:extLst>
          </p:cNvPr>
          <p:cNvSpPr>
            <a:spLocks noGrp="1"/>
          </p:cNvSpPr>
          <p:nvPr>
            <p:ph idx="1"/>
          </p:nvPr>
        </p:nvSpPr>
        <p:spPr>
          <a:xfrm>
            <a:off x="720000" y="1916613"/>
            <a:ext cx="7700963" cy="3938400"/>
          </a:xfrm>
        </p:spPr>
        <p:txBody>
          <a:bodyPr/>
          <a:lstStyle/>
          <a:p>
            <a:pPr marL="0" indent="0" algn="ctr">
              <a:buNone/>
            </a:pPr>
            <a:r>
              <a:rPr lang="sv-SE" b="1" dirty="0" err="1"/>
              <a:t>Lymfocytom</a:t>
            </a:r>
            <a:endParaRPr lang="sv-SE" b="1" dirty="0"/>
          </a:p>
          <a:p>
            <a:r>
              <a:rPr lang="sv-SE" dirty="0"/>
              <a:t>Blåröd svullnad, 1-5 cm</a:t>
            </a:r>
          </a:p>
          <a:p>
            <a:r>
              <a:rPr lang="sv-SE" dirty="0"/>
              <a:t>Oftast på öronsnibb, bröstvårta eller </a:t>
            </a:r>
            <a:r>
              <a:rPr lang="sv-SE" dirty="0" err="1"/>
              <a:t>scrotum</a:t>
            </a:r>
            <a:endParaRPr lang="sv-SE" dirty="0"/>
          </a:p>
          <a:p>
            <a:r>
              <a:rPr lang="sv-SE" dirty="0"/>
              <a:t>Vanligast hos barn men förekommer även hos vuxna</a:t>
            </a:r>
          </a:p>
          <a:p>
            <a:r>
              <a:rPr lang="sv-SE" dirty="0"/>
              <a:t>Lymfkörtlar i närområdet svullnar ofta</a:t>
            </a:r>
          </a:p>
          <a:p>
            <a:r>
              <a:rPr lang="sv-SE" dirty="0"/>
              <a:t>Ca 1/3 föregås av </a:t>
            </a:r>
            <a:r>
              <a:rPr lang="sv-SE" dirty="0" err="1"/>
              <a:t>erytema</a:t>
            </a:r>
            <a:r>
              <a:rPr lang="sv-SE" dirty="0"/>
              <a:t> </a:t>
            </a:r>
            <a:r>
              <a:rPr lang="sv-SE" dirty="0" err="1"/>
              <a:t>migrans</a:t>
            </a:r>
            <a:endParaRPr lang="sv-SE" dirty="0"/>
          </a:p>
          <a:p>
            <a:r>
              <a:rPr lang="sv-SE" dirty="0"/>
              <a:t>Medianinkubationstiden är 3 veckor</a:t>
            </a:r>
          </a:p>
        </p:txBody>
      </p:sp>
      <p:sp>
        <p:nvSpPr>
          <p:cNvPr id="4" name="Platshållare för sidfot 3">
            <a:extLst>
              <a:ext uri="{FF2B5EF4-FFF2-40B4-BE49-F238E27FC236}">
                <a16:creationId xmlns:a16="http://schemas.microsoft.com/office/drawing/2014/main" id="{2CCF4997-9BD9-AF93-2CCC-5A8C26DF268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4408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626A0A5-5E34-44C7-D408-4E66549AE52C}"/>
              </a:ext>
            </a:extLst>
          </p:cNvPr>
          <p:cNvSpPr>
            <a:spLocks noGrp="1"/>
          </p:cNvSpPr>
          <p:nvPr>
            <p:ph type="title"/>
          </p:nvPr>
        </p:nvSpPr>
        <p:spPr/>
        <p:txBody>
          <a:bodyPr/>
          <a:lstStyle/>
          <a:p>
            <a:r>
              <a:rPr lang="sv-SE" sz="2800" dirty="0"/>
              <a:t>3. Ska man ta prov på någon av dem och i så fall vilka prover?</a:t>
            </a:r>
          </a:p>
        </p:txBody>
      </p:sp>
      <p:sp>
        <p:nvSpPr>
          <p:cNvPr id="7" name="Platshållare för innehåll 6">
            <a:extLst>
              <a:ext uri="{FF2B5EF4-FFF2-40B4-BE49-F238E27FC236}">
                <a16:creationId xmlns:a16="http://schemas.microsoft.com/office/drawing/2014/main" id="{51D2F200-9BA7-A80E-08A7-1D918F7A02BC}"/>
              </a:ext>
            </a:extLst>
          </p:cNvPr>
          <p:cNvSpPr>
            <a:spLocks noGrp="1"/>
          </p:cNvSpPr>
          <p:nvPr>
            <p:ph idx="1"/>
          </p:nvPr>
        </p:nvSpPr>
        <p:spPr/>
        <p:txBody>
          <a:bodyPr/>
          <a:lstStyle/>
          <a:p>
            <a:r>
              <a:rPr lang="sv-SE" dirty="0" err="1"/>
              <a:t>Erytema</a:t>
            </a:r>
            <a:r>
              <a:rPr lang="sv-SE" dirty="0"/>
              <a:t> </a:t>
            </a:r>
            <a:r>
              <a:rPr lang="sv-SE" dirty="0" err="1"/>
              <a:t>migrans</a:t>
            </a:r>
            <a:r>
              <a:rPr lang="sv-SE" dirty="0"/>
              <a:t> är en klinisk diagnos, serologi tillför inget, vanligt att den är negativ</a:t>
            </a:r>
          </a:p>
          <a:p>
            <a:r>
              <a:rPr lang="sv-SE" dirty="0"/>
              <a:t>Vid </a:t>
            </a:r>
            <a:r>
              <a:rPr lang="sv-SE" dirty="0" err="1"/>
              <a:t>lymfocytom</a:t>
            </a:r>
            <a:r>
              <a:rPr lang="sv-SE" dirty="0"/>
              <a:t> räcker oftast klinisk diagnos men borreliaserologi är en viktig pusselbit. Den är ofta men inte alltid positiv, ca 70% har </a:t>
            </a:r>
            <a:r>
              <a:rPr lang="sv-SE" dirty="0" err="1"/>
              <a:t>IgG</a:t>
            </a:r>
            <a:r>
              <a:rPr lang="sv-SE" dirty="0"/>
              <a:t>-ak.</a:t>
            </a:r>
          </a:p>
          <a:p>
            <a:r>
              <a:rPr lang="sv-SE" dirty="0"/>
              <a:t>Sitter </a:t>
            </a:r>
            <a:r>
              <a:rPr lang="sv-SE" dirty="0" err="1"/>
              <a:t>lymfocytomet</a:t>
            </a:r>
            <a:r>
              <a:rPr lang="sv-SE" dirty="0"/>
              <a:t> i bröstvårtan ska man ta en biopsi för att utesluta </a:t>
            </a:r>
            <a:r>
              <a:rPr lang="sv-SE" dirty="0" err="1"/>
              <a:t>malignitet</a:t>
            </a:r>
            <a:r>
              <a:rPr lang="sv-SE" dirty="0"/>
              <a:t>.</a:t>
            </a:r>
          </a:p>
        </p:txBody>
      </p:sp>
      <p:sp>
        <p:nvSpPr>
          <p:cNvPr id="4" name="Platshållare för sidfot 3">
            <a:extLst>
              <a:ext uri="{FF2B5EF4-FFF2-40B4-BE49-F238E27FC236}">
                <a16:creationId xmlns:a16="http://schemas.microsoft.com/office/drawing/2014/main" id="{AFEC4D07-A660-CE69-9F7E-7AB4083AEA5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65314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75B92B4-A86A-F2CC-C645-DCBF62BA7423}"/>
              </a:ext>
            </a:extLst>
          </p:cNvPr>
          <p:cNvSpPr>
            <a:spLocks noGrp="1"/>
          </p:cNvSpPr>
          <p:nvPr>
            <p:ph type="title"/>
          </p:nvPr>
        </p:nvSpPr>
        <p:spPr>
          <a:xfrm>
            <a:off x="719999" y="759601"/>
            <a:ext cx="7700963" cy="836613"/>
          </a:xfrm>
        </p:spPr>
        <p:txBody>
          <a:bodyPr/>
          <a:lstStyle/>
          <a:p>
            <a:r>
              <a:rPr lang="sv-SE" sz="2800" dirty="0"/>
              <a:t>4. Hur ska de behandlas?</a:t>
            </a:r>
          </a:p>
        </p:txBody>
      </p:sp>
      <p:sp>
        <p:nvSpPr>
          <p:cNvPr id="7" name="Platshållare för innehåll 6">
            <a:extLst>
              <a:ext uri="{FF2B5EF4-FFF2-40B4-BE49-F238E27FC236}">
                <a16:creationId xmlns:a16="http://schemas.microsoft.com/office/drawing/2014/main" id="{FE3ADD50-19D6-AB1E-33CB-455DD8B03C43}"/>
              </a:ext>
            </a:extLst>
          </p:cNvPr>
          <p:cNvSpPr>
            <a:spLocks noGrp="1"/>
          </p:cNvSpPr>
          <p:nvPr>
            <p:ph idx="1"/>
          </p:nvPr>
        </p:nvSpPr>
        <p:spPr>
          <a:xfrm>
            <a:off x="719999" y="1596214"/>
            <a:ext cx="7601042" cy="4758866"/>
          </a:xfrm>
        </p:spPr>
        <p:txBody>
          <a:bodyPr/>
          <a:lstStyle/>
          <a:p>
            <a:pPr marL="0" indent="0">
              <a:buNone/>
            </a:pPr>
            <a:r>
              <a:rPr lang="sv-SE" b="1" dirty="0" err="1"/>
              <a:t>Erytema</a:t>
            </a:r>
            <a:r>
              <a:rPr lang="sv-SE" b="1" dirty="0"/>
              <a:t> </a:t>
            </a:r>
            <a:r>
              <a:rPr lang="sv-SE" b="1" dirty="0" err="1"/>
              <a:t>migrans</a:t>
            </a:r>
            <a:endParaRPr lang="sv-SE" b="1" dirty="0"/>
          </a:p>
          <a:p>
            <a:pPr marL="0" indent="0">
              <a:buNone/>
            </a:pPr>
            <a:r>
              <a:rPr lang="sv-SE" dirty="0" err="1"/>
              <a:t>Fenoximetylpenicillin</a:t>
            </a:r>
            <a:r>
              <a:rPr lang="sv-SE" dirty="0"/>
              <a:t> 1 g x 3 i 10 dagar, vid graviditet 2 g x 3 i 10 dagar</a:t>
            </a:r>
          </a:p>
          <a:p>
            <a:pPr marL="0" indent="0">
              <a:buNone/>
            </a:pPr>
            <a:r>
              <a:rPr lang="sv-SE" u="sng" dirty="0"/>
              <a:t>Vid pc-allergi, multipla </a:t>
            </a:r>
            <a:r>
              <a:rPr lang="sv-SE" u="sng" dirty="0" err="1"/>
              <a:t>erytem</a:t>
            </a:r>
            <a:r>
              <a:rPr lang="sv-SE" u="sng" dirty="0"/>
              <a:t> och </a:t>
            </a:r>
            <a:r>
              <a:rPr lang="sv-SE" u="sng" dirty="0" err="1"/>
              <a:t>erytem</a:t>
            </a:r>
            <a:r>
              <a:rPr lang="sv-SE" u="sng" dirty="0"/>
              <a:t> med feber:</a:t>
            </a:r>
          </a:p>
          <a:p>
            <a:pPr marL="0" indent="0">
              <a:buNone/>
            </a:pPr>
            <a:r>
              <a:rPr lang="sv-SE" dirty="0" err="1"/>
              <a:t>Doxycyklin</a:t>
            </a:r>
            <a:r>
              <a:rPr lang="sv-SE" dirty="0"/>
              <a:t> (ej till gravida </a:t>
            </a:r>
            <a:r>
              <a:rPr lang="sv-SE" dirty="0" err="1"/>
              <a:t>trimester</a:t>
            </a:r>
            <a:r>
              <a:rPr lang="sv-SE" dirty="0"/>
              <a:t> 2+3) 100 mg x 2 i 10 dagar</a:t>
            </a:r>
          </a:p>
          <a:p>
            <a:pPr marL="0" indent="0">
              <a:buNone/>
            </a:pPr>
            <a:r>
              <a:rPr lang="sv-SE" u="sng" dirty="0"/>
              <a:t>Barn, okomplicerad </a:t>
            </a:r>
            <a:r>
              <a:rPr lang="sv-SE" u="sng" dirty="0" err="1"/>
              <a:t>erytema</a:t>
            </a:r>
            <a:r>
              <a:rPr lang="sv-SE" u="sng" dirty="0"/>
              <a:t> </a:t>
            </a:r>
            <a:r>
              <a:rPr lang="sv-SE" u="sng" dirty="0" err="1"/>
              <a:t>migrans</a:t>
            </a:r>
            <a:r>
              <a:rPr lang="sv-SE" u="sng" dirty="0"/>
              <a:t>:</a:t>
            </a:r>
          </a:p>
          <a:p>
            <a:pPr marL="0" indent="0">
              <a:buNone/>
            </a:pPr>
            <a:r>
              <a:rPr lang="sv-SE" dirty="0" err="1"/>
              <a:t>Fenoximetylpenicillin</a:t>
            </a:r>
            <a:r>
              <a:rPr lang="sv-SE" dirty="0"/>
              <a:t> 25 mg/kg x 3 i 10 dagar (max 1g x 3)</a:t>
            </a:r>
          </a:p>
        </p:txBody>
      </p:sp>
      <p:sp>
        <p:nvSpPr>
          <p:cNvPr id="4" name="Platshållare för sidfot 3">
            <a:extLst>
              <a:ext uri="{FF2B5EF4-FFF2-40B4-BE49-F238E27FC236}">
                <a16:creationId xmlns:a16="http://schemas.microsoft.com/office/drawing/2014/main" id="{0CF952E7-755E-9FBD-4FA3-284027D4555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43534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TotalTime>
  <Words>1326</Words>
  <Application>Microsoft Office PowerPoint</Application>
  <PresentationFormat>Bildspel på skärmen (4:3)</PresentationFormat>
  <Paragraphs>86</Paragraphs>
  <Slides>17</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17</vt:i4>
      </vt:variant>
    </vt:vector>
  </HeadingPairs>
  <TitlesOfParts>
    <vt:vector size="22" baseType="lpstr">
      <vt:lpstr>Arial</vt:lpstr>
      <vt:lpstr>Calibri</vt:lpstr>
      <vt:lpstr>Verdana</vt:lpstr>
      <vt:lpstr>Wingdings</vt:lpstr>
      <vt:lpstr>Standardformgivning</vt:lpstr>
      <vt:lpstr>Borrelia</vt:lpstr>
      <vt:lpstr>Borrelia forts</vt:lpstr>
      <vt:lpstr>Borrelia forts</vt:lpstr>
      <vt:lpstr>1. Behöver vi veta något mer om Sara eller Zoran?</vt:lpstr>
      <vt:lpstr>2. Vad har Zoran och Sara för diagnoser?</vt:lpstr>
      <vt:lpstr>2. forts</vt:lpstr>
      <vt:lpstr>2. forts</vt:lpstr>
      <vt:lpstr>3. Ska man ta prov på någon av dem och i så fall vilka prover?</vt:lpstr>
      <vt:lpstr>4. Hur ska de behandlas?</vt:lpstr>
      <vt:lpstr>4. forts</vt:lpstr>
      <vt:lpstr>5. Ska man kontrollera utläkningen med serologi efter avslutad behandling?</vt:lpstr>
      <vt:lpstr>PowerPoint-presentation</vt:lpstr>
      <vt:lpstr>6. Är det troligt att det är en neuroborrelios?</vt:lpstr>
      <vt:lpstr>7. Vilka är symtomen på neuroborrelios?</vt:lpstr>
      <vt:lpstr>8. Ska man utreda detta? Ta några prover eller ska man behandla direkt?</vt:lpstr>
      <vt:lpstr>8. forts</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Borrelia</dc:title>
  <dc:creator>Hélène Rödin</dc:creator>
  <cp:lastModifiedBy>Anna-Lena Fastén</cp:lastModifiedBy>
  <cp:revision>5</cp:revision>
  <dcterms:created xsi:type="dcterms:W3CDTF">2023-06-20T10:31:52Z</dcterms:created>
  <dcterms:modified xsi:type="dcterms:W3CDTF">2023-06-21T11:15:14Z</dcterms:modified>
</cp:coreProperties>
</file>