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9" r:id="rId2"/>
    <p:sldId id="260" r:id="rId3"/>
    <p:sldId id="261" r:id="rId4"/>
    <p:sldId id="262" r:id="rId5"/>
    <p:sldId id="263" r:id="rId6"/>
    <p:sldId id="264" r:id="rId7"/>
    <p:sldId id="265" r:id="rId8"/>
    <p:sldId id="266" r:id="rId9"/>
    <p:sldId id="267" r:id="rId10"/>
    <p:sldId id="268" r:id="rId11"/>
    <p:sldId id="269"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varScale="1">
        <p:scale>
          <a:sx n="60" d="100"/>
          <a:sy n="60" d="100"/>
        </p:scale>
        <p:origin x="129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3FAD48-9BE2-484B-AAF2-9E660F8362B2}" type="datetimeFigureOut">
              <a:rPr lang="sv-SE" smtClean="0"/>
              <a:t>2021-05-18</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A26EFB-F50C-4691-A9FB-3EB55629F548}" type="slidenum">
              <a:rPr lang="sv-SE" smtClean="0"/>
              <a:t>‹#›</a:t>
            </a:fld>
            <a:endParaRPr lang="sv-SE"/>
          </a:p>
        </p:txBody>
      </p:sp>
    </p:spTree>
    <p:extLst>
      <p:ext uri="{BB962C8B-B14F-4D97-AF65-F5344CB8AC3E}">
        <p14:creationId xmlns:p14="http://schemas.microsoft.com/office/powerpoint/2010/main" val="2668492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vardgivarguiden.se/globalassets/kunskapsstod/smittskydd/publikationer/sexuellt-overforda-infektioner-lathund-for-provtagning.pdf" TargetMode="External"/><Relationship Id="rId2" Type="http://schemas.openxmlformats.org/officeDocument/2006/relationships/slide" Target="../slides/slide5.xml"/><Relationship Id="rId1" Type="http://schemas.openxmlformats.org/officeDocument/2006/relationships/notesMaster" Target="../notesMasters/notesMaster1.xml"/><Relationship Id="rId4" Type="http://schemas.openxmlformats.org/officeDocument/2006/relationships/hyperlink" Target="https://vardgivarguiden.se/kunskapsstod/smittskydd/sjukdomar/smittskyddsblad/?#page=1"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vardgivarguiden.se/kunskapsstod/smittskydd/sjukdomar/smittskyddsblad/?#page=1"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viss.nu/kunskapsstod/vardprogram/klamydia#VardnivaochremissrutinerRubrik"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Det kan vara bra om han låter bli att kissa före läkarbesöket då klamydiabakterien ”bor” intracellulärt i framförallt urinröret. Urinen som spolar igenom röret tar med sig celler med eventuella klamydiabakterier/DNA ut i provet. Därför ska man ta första portionen urin vid klamydiaprov. Har personen kissat nyligen, så har urinröret sköljts och chansen att hitta DNA minskar. Även för en urinsticka och urinodling är det bra att urinen har legat så länge som möjligt i blåsan. </a:t>
            </a:r>
          </a:p>
          <a:p>
            <a:r>
              <a:rPr lang="sv-SE" sz="1200" kern="1200" dirty="0">
                <a:solidFill>
                  <a:schemeClr val="tx1"/>
                </a:solidFill>
                <a:effectLst/>
                <a:latin typeface="+mn-lt"/>
                <a:ea typeface="+mn-ea"/>
                <a:cs typeface="+mn-cs"/>
              </a:rPr>
              <a:t>Smittskyddslagen säger så här: ”Den som vet eller har anledning att misstänka att han eller hon bär på en allmänfarlig sjukdom eller en annan smittspårningspliktig sjukdom är skyldig att utan dröjsmål söka läkare och låta läkaren göra de undersökningar och ta de prover som behövs för att konstatera om smittsamhet föreligger. En läkare som misstänker att en patient bär på en sådan sjukdom skall skyndsamt undersöka patienten och ta de prover som behövs.” </a:t>
            </a:r>
          </a:p>
          <a:p>
            <a:r>
              <a:rPr lang="sv-SE" sz="1200" kern="1200" dirty="0">
                <a:solidFill>
                  <a:schemeClr val="tx1"/>
                </a:solidFill>
                <a:effectLst/>
                <a:latin typeface="+mn-lt"/>
                <a:ea typeface="+mn-ea"/>
                <a:cs typeface="+mn-cs"/>
              </a:rPr>
              <a:t>Exempelvis klamydia och gonorré är allmänfarliga sjukdomar, så det behövs ingen mer information för att ta ställning till om patienten ska bokas in eller inte. Alltså – rimlig misstanke om STI – boka in! </a:t>
            </a:r>
          </a:p>
          <a:p>
            <a:endParaRPr lang="sv-SE" dirty="0"/>
          </a:p>
        </p:txBody>
      </p:sp>
      <p:sp>
        <p:nvSpPr>
          <p:cNvPr id="4" name="Platshållare för bildnummer 3"/>
          <p:cNvSpPr>
            <a:spLocks noGrp="1"/>
          </p:cNvSpPr>
          <p:nvPr>
            <p:ph type="sldNum" sz="quarter" idx="5"/>
          </p:nvPr>
        </p:nvSpPr>
        <p:spPr/>
        <p:txBody>
          <a:bodyPr/>
          <a:lstStyle/>
          <a:p>
            <a:fld id="{69A26EFB-F50C-4691-A9FB-3EB55629F548}" type="slidenum">
              <a:rPr lang="sv-SE" smtClean="0"/>
              <a:t>2</a:t>
            </a:fld>
            <a:endParaRPr lang="sv-SE"/>
          </a:p>
        </p:txBody>
      </p:sp>
    </p:spTree>
    <p:extLst>
      <p:ext uri="{BB962C8B-B14F-4D97-AF65-F5344CB8AC3E}">
        <p14:creationId xmlns:p14="http://schemas.microsoft.com/office/powerpoint/2010/main" val="13779845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b="1" kern="1200" dirty="0">
                <a:solidFill>
                  <a:schemeClr val="tx1"/>
                </a:solidFill>
                <a:effectLst/>
                <a:latin typeface="+mn-lt"/>
                <a:ea typeface="+mn-ea"/>
                <a:cs typeface="+mn-cs"/>
              </a:rPr>
              <a:t>Symtom och duration? Nuvarande relation? </a:t>
            </a:r>
            <a:br>
              <a:rPr lang="sv-SE" sz="1200" kern="1200" dirty="0">
                <a:solidFill>
                  <a:schemeClr val="tx1"/>
                </a:solidFill>
                <a:effectLst/>
                <a:latin typeface="+mn-lt"/>
                <a:ea typeface="+mn-ea"/>
                <a:cs typeface="+mn-cs"/>
              </a:rPr>
            </a:br>
            <a:r>
              <a:rPr lang="sv-SE" sz="1200" b="1" kern="1200" dirty="0">
                <a:solidFill>
                  <a:schemeClr val="tx1"/>
                </a:solidFill>
                <a:effectLst/>
                <a:latin typeface="+mn-lt"/>
                <a:ea typeface="+mn-ea"/>
                <a:cs typeface="+mn-cs"/>
              </a:rPr>
              <a:t>Tidigare sexuella kontakter där han har haft oskyddat samlag eller oralsex? </a:t>
            </a:r>
            <a:r>
              <a:rPr lang="sv-SE" sz="1200" kern="1200" dirty="0">
                <a:solidFill>
                  <a:schemeClr val="tx1"/>
                </a:solidFill>
                <a:effectLst/>
                <a:latin typeface="+mn-lt"/>
                <a:ea typeface="+mn-ea"/>
                <a:cs typeface="+mn-cs"/>
              </a:rPr>
              <a:t>Det går att göra smittspårning (åtminstone få info om kontakterna) redan vid provtagningsbesöket. Det kan vara bra om det är ett tolkbehövande besök, eller personen är hemlös/motsvarande, ska resa bort etc.  Är provet negativt, ”tuggas” informationen. All smittspårningsinfo ska skrivas i smittspårningshandlingar, alltså inte i journalen. </a:t>
            </a:r>
            <a:br>
              <a:rPr lang="sv-SE" sz="1200" kern="1200" dirty="0">
                <a:solidFill>
                  <a:schemeClr val="tx1"/>
                </a:solidFill>
                <a:effectLst/>
                <a:latin typeface="+mn-lt"/>
                <a:ea typeface="+mn-ea"/>
                <a:cs typeface="+mn-cs"/>
              </a:rPr>
            </a:br>
            <a:r>
              <a:rPr lang="sv-SE" sz="1200" b="1" kern="1200" dirty="0">
                <a:solidFill>
                  <a:schemeClr val="tx1"/>
                </a:solidFill>
                <a:effectLst/>
                <a:latin typeface="+mn-lt"/>
                <a:ea typeface="+mn-ea"/>
                <a:cs typeface="+mn-cs"/>
              </a:rPr>
              <a:t>Sexuella utlandskontakter? När testade han sig senast? Frisk i övrigt? Allergier? </a:t>
            </a:r>
          </a:p>
          <a:p>
            <a:endParaRPr lang="sv-SE" dirty="0"/>
          </a:p>
        </p:txBody>
      </p:sp>
      <p:sp>
        <p:nvSpPr>
          <p:cNvPr id="4" name="Platshållare för bildnummer 3"/>
          <p:cNvSpPr>
            <a:spLocks noGrp="1"/>
          </p:cNvSpPr>
          <p:nvPr>
            <p:ph type="sldNum" sz="quarter" idx="5"/>
          </p:nvPr>
        </p:nvSpPr>
        <p:spPr/>
        <p:txBody>
          <a:bodyPr/>
          <a:lstStyle/>
          <a:p>
            <a:fld id="{69A26EFB-F50C-4691-A9FB-3EB55629F548}" type="slidenum">
              <a:rPr lang="sv-SE" smtClean="0"/>
              <a:t>3</a:t>
            </a:fld>
            <a:endParaRPr lang="sv-SE"/>
          </a:p>
        </p:txBody>
      </p:sp>
    </p:spTree>
    <p:extLst>
      <p:ext uri="{BB962C8B-B14F-4D97-AF65-F5344CB8AC3E}">
        <p14:creationId xmlns:p14="http://schemas.microsoft.com/office/powerpoint/2010/main" val="3597025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u="sng" kern="1200" dirty="0">
                <a:solidFill>
                  <a:schemeClr val="tx1"/>
                </a:solidFill>
                <a:effectLst/>
                <a:latin typeface="+mn-lt"/>
                <a:ea typeface="+mn-ea"/>
                <a:cs typeface="+mn-cs"/>
              </a:rPr>
              <a:t>Här kan man titta i Smittskydd Stockholms provtagningslathund för STI:</a:t>
            </a:r>
            <a:endParaRPr lang="sv-SE" sz="1200" kern="1200" dirty="0">
              <a:solidFill>
                <a:schemeClr val="tx1"/>
              </a:solidFill>
              <a:effectLst/>
              <a:latin typeface="+mn-lt"/>
              <a:ea typeface="+mn-ea"/>
              <a:cs typeface="+mn-cs"/>
            </a:endParaRPr>
          </a:p>
          <a:p>
            <a:r>
              <a:rPr lang="sv-SE" sz="1200" u="sng" kern="1200" dirty="0">
                <a:solidFill>
                  <a:schemeClr val="tx1"/>
                </a:solidFill>
                <a:effectLst/>
                <a:latin typeface="+mn-lt"/>
                <a:ea typeface="+mn-ea"/>
                <a:cs typeface="+mn-cs"/>
                <a:hlinkClick r:id="rId3"/>
              </a:rPr>
              <a:t>Sexuellt överförda infektioner - lathund för provtagning.pdf | Vårdgivarguiden (vardgivarguiden.se)</a:t>
            </a:r>
            <a:r>
              <a:rPr lang="sv-SE" sz="1200" kern="1200" dirty="0">
                <a:solidFill>
                  <a:schemeClr val="tx1"/>
                </a:solidFill>
                <a:effectLst/>
                <a:latin typeface="+mn-lt"/>
                <a:ea typeface="+mn-ea"/>
                <a:cs typeface="+mn-cs"/>
              </a:rPr>
              <a:t> </a:t>
            </a:r>
          </a:p>
          <a:p>
            <a:r>
              <a:rPr lang="sv-SE" sz="1200" u="sng" kern="1200" dirty="0">
                <a:solidFill>
                  <a:schemeClr val="tx1"/>
                </a:solidFill>
                <a:effectLst/>
                <a:latin typeface="+mn-lt"/>
                <a:ea typeface="+mn-ea"/>
                <a:cs typeface="+mn-cs"/>
              </a:rPr>
              <a:t>Urinprov för Klamydia och Gonorré.</a:t>
            </a:r>
            <a:r>
              <a:rPr lang="sv-SE" sz="1200" kern="1200" dirty="0">
                <a:solidFill>
                  <a:schemeClr val="tx1"/>
                </a:solidFill>
                <a:effectLst/>
                <a:latin typeface="+mn-lt"/>
                <a:ea typeface="+mn-ea"/>
                <a:cs typeface="+mn-cs"/>
              </a:rPr>
              <a:t> Första urinportionen ska samlas i röret. Om han har haft oral- eller analsex kompletteras med </a:t>
            </a:r>
            <a:r>
              <a:rPr lang="sv-SE" sz="1200" u="sng" kern="1200" dirty="0">
                <a:solidFill>
                  <a:schemeClr val="tx1"/>
                </a:solidFill>
                <a:effectLst/>
                <a:latin typeface="+mn-lt"/>
                <a:ea typeface="+mn-ea"/>
                <a:cs typeface="+mn-cs"/>
              </a:rPr>
              <a:t>NAAT-test från svalg respektive rektum.</a:t>
            </a:r>
            <a:endParaRPr lang="sv-SE" sz="1200" kern="1200" dirty="0">
              <a:solidFill>
                <a:schemeClr val="tx1"/>
              </a:solidFill>
              <a:effectLst/>
              <a:latin typeface="+mn-lt"/>
              <a:ea typeface="+mn-ea"/>
              <a:cs typeface="+mn-cs"/>
            </a:endParaRPr>
          </a:p>
          <a:p>
            <a:r>
              <a:rPr lang="sv-SE" sz="1200" u="sng" kern="1200" dirty="0">
                <a:solidFill>
                  <a:schemeClr val="tx1"/>
                </a:solidFill>
                <a:effectLst/>
                <a:latin typeface="+mn-lt"/>
                <a:ea typeface="+mn-ea"/>
                <a:cs typeface="+mn-cs"/>
              </a:rPr>
              <a:t>Urinodling</a:t>
            </a:r>
            <a:r>
              <a:rPr lang="sv-SE" sz="1200" kern="1200" dirty="0">
                <a:solidFill>
                  <a:schemeClr val="tx1"/>
                </a:solidFill>
                <a:effectLst/>
                <a:latin typeface="+mn-lt"/>
                <a:ea typeface="+mn-ea"/>
                <a:cs typeface="+mn-cs"/>
              </a:rPr>
              <a:t>, det kan ju för all del vara en akut cystit han har besvär av. Det är en fördel om han kan kissa i två muggar och det provet tas som nummer 2.</a:t>
            </a:r>
          </a:p>
          <a:p>
            <a:r>
              <a:rPr lang="sv-SE" sz="1200" u="sng" kern="1200" dirty="0">
                <a:solidFill>
                  <a:schemeClr val="tx1"/>
                </a:solidFill>
                <a:effectLst/>
                <a:latin typeface="+mn-lt"/>
                <a:ea typeface="+mn-ea"/>
                <a:cs typeface="+mn-cs"/>
              </a:rPr>
              <a:t>Mycoplasma </a:t>
            </a:r>
            <a:r>
              <a:rPr lang="sv-SE" sz="1200" u="sng" kern="1200" dirty="0" err="1">
                <a:solidFill>
                  <a:schemeClr val="tx1"/>
                </a:solidFill>
                <a:effectLst/>
                <a:latin typeface="+mn-lt"/>
                <a:ea typeface="+mn-ea"/>
                <a:cs typeface="+mn-cs"/>
              </a:rPr>
              <a:t>genitalium</a:t>
            </a:r>
            <a:r>
              <a:rPr lang="sv-SE" sz="1200" kern="1200" dirty="0">
                <a:solidFill>
                  <a:schemeClr val="tx1"/>
                </a:solidFill>
                <a:effectLst/>
                <a:latin typeface="+mn-lt"/>
                <a:ea typeface="+mn-ea"/>
                <a:cs typeface="+mn-cs"/>
              </a:rPr>
              <a:t> omfattas inte av smittskyddslagen och det finns för lite kunskap om komplikationer av detta för att motivera samma frikostiga provtagning som för klamydia. Om ovanstående prover är negativa och han har kvarstående symtom alternativt kvarstående symtom efter klamydiabehandling kan man gå vidare med prov för mycoplasma </a:t>
            </a:r>
            <a:r>
              <a:rPr lang="sv-SE" sz="1200" kern="1200" dirty="0" err="1">
                <a:solidFill>
                  <a:schemeClr val="tx1"/>
                </a:solidFill>
                <a:effectLst/>
                <a:latin typeface="+mn-lt"/>
                <a:ea typeface="+mn-ea"/>
                <a:cs typeface="+mn-cs"/>
              </a:rPr>
              <a:t>genitalium</a:t>
            </a:r>
            <a:r>
              <a:rPr lang="sv-SE" sz="1200" kern="1200" dirty="0">
                <a:solidFill>
                  <a:schemeClr val="tx1"/>
                </a:solidFill>
                <a:effectLst/>
                <a:latin typeface="+mn-lt"/>
                <a:ea typeface="+mn-ea"/>
                <a:cs typeface="+mn-cs"/>
              </a:rPr>
              <a:t>.</a:t>
            </a:r>
          </a:p>
          <a:p>
            <a:r>
              <a:rPr lang="sv-SE" sz="1200" kern="1200" dirty="0">
                <a:solidFill>
                  <a:schemeClr val="tx1"/>
                </a:solidFill>
                <a:effectLst/>
                <a:latin typeface="+mn-lt"/>
                <a:ea typeface="+mn-ea"/>
                <a:cs typeface="+mn-cs"/>
              </a:rPr>
              <a:t>Var generös med </a:t>
            </a:r>
            <a:r>
              <a:rPr lang="sv-SE" sz="1200" u="sng" kern="1200" dirty="0">
                <a:solidFill>
                  <a:schemeClr val="tx1"/>
                </a:solidFill>
                <a:effectLst/>
                <a:latin typeface="+mn-lt"/>
                <a:ea typeface="+mn-ea"/>
                <a:cs typeface="+mn-cs"/>
              </a:rPr>
              <a:t>HIV-test </a:t>
            </a:r>
            <a:r>
              <a:rPr lang="sv-SE" sz="1200" kern="1200" dirty="0">
                <a:solidFill>
                  <a:schemeClr val="tx1"/>
                </a:solidFill>
                <a:effectLst/>
                <a:latin typeface="+mn-lt"/>
                <a:ea typeface="+mn-ea"/>
                <a:cs typeface="+mn-cs"/>
              </a:rPr>
              <a:t>och erbjud patienten detta. Den som blivit utsatt för risk för klamydia har också blivit utsatt för risk för HIV! Man kan också ha </a:t>
            </a:r>
            <a:r>
              <a:rPr lang="sv-SE" sz="1200" u="sng" kern="1200" dirty="0">
                <a:solidFill>
                  <a:schemeClr val="tx1"/>
                </a:solidFill>
                <a:effectLst/>
                <a:latin typeface="+mn-lt"/>
                <a:ea typeface="+mn-ea"/>
                <a:cs typeface="+mn-cs"/>
              </a:rPr>
              <a:t>syfilis </a:t>
            </a:r>
            <a:r>
              <a:rPr lang="sv-SE" sz="1200" kern="1200" dirty="0">
                <a:solidFill>
                  <a:schemeClr val="tx1"/>
                </a:solidFill>
                <a:effectLst/>
                <a:latin typeface="+mn-lt"/>
                <a:ea typeface="+mn-ea"/>
                <a:cs typeface="+mn-cs"/>
              </a:rPr>
              <a:t>i åtanke med anledning av tidigare utlandskontakt och att han haft sex med en annan man.</a:t>
            </a:r>
          </a:p>
          <a:p>
            <a:r>
              <a:rPr lang="sv-SE" sz="1200" kern="1200" dirty="0">
                <a:solidFill>
                  <a:schemeClr val="tx1"/>
                </a:solidFill>
                <a:effectLst/>
                <a:latin typeface="+mn-lt"/>
                <a:ea typeface="+mn-ea"/>
                <a:cs typeface="+mn-cs"/>
              </a:rPr>
              <a:t>Patienten ska också få förhållningsregler vid misstanke om infektion, de bör ges både muntligt och skriftligt. Det finns patientinformationsblad som man kan skriva ut från </a:t>
            </a:r>
            <a:r>
              <a:rPr lang="sv-SE" sz="1200" u="sng" kern="1200" dirty="0">
                <a:solidFill>
                  <a:schemeClr val="tx1"/>
                </a:solidFill>
                <a:effectLst/>
                <a:latin typeface="+mn-lt"/>
                <a:ea typeface="+mn-ea"/>
                <a:cs typeface="+mn-cs"/>
                <a:hlinkClick r:id="rId4"/>
              </a:rPr>
              <a:t>Vårdgivarguiden</a:t>
            </a:r>
            <a:r>
              <a:rPr lang="sv-SE" sz="1200" kern="1200" dirty="0">
                <a:solidFill>
                  <a:schemeClr val="tx1"/>
                </a:solidFill>
                <a:effectLst/>
                <a:latin typeface="+mn-lt"/>
                <a:ea typeface="+mn-ea"/>
                <a:cs typeface="+mn-cs"/>
              </a:rPr>
              <a:t> och ge patienten i handen. Dessa finns också översatta till andra språk. Givna förhållningsregler ska journalföras!</a:t>
            </a:r>
          </a:p>
          <a:p>
            <a:endParaRPr lang="sv-SE" dirty="0"/>
          </a:p>
        </p:txBody>
      </p:sp>
      <p:sp>
        <p:nvSpPr>
          <p:cNvPr id="4" name="Platshållare för bildnummer 3"/>
          <p:cNvSpPr>
            <a:spLocks noGrp="1"/>
          </p:cNvSpPr>
          <p:nvPr>
            <p:ph type="sldNum" sz="quarter" idx="5"/>
          </p:nvPr>
        </p:nvSpPr>
        <p:spPr/>
        <p:txBody>
          <a:bodyPr/>
          <a:lstStyle/>
          <a:p>
            <a:fld id="{69A26EFB-F50C-4691-A9FB-3EB55629F548}" type="slidenum">
              <a:rPr lang="sv-SE" smtClean="0"/>
              <a:t>5</a:t>
            </a:fld>
            <a:endParaRPr lang="sv-SE"/>
          </a:p>
        </p:txBody>
      </p:sp>
    </p:spTree>
    <p:extLst>
      <p:ext uri="{BB962C8B-B14F-4D97-AF65-F5344CB8AC3E}">
        <p14:creationId xmlns:p14="http://schemas.microsoft.com/office/powerpoint/2010/main" val="26480515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u="sng" kern="1200" dirty="0">
                <a:solidFill>
                  <a:schemeClr val="tx1"/>
                </a:solidFill>
                <a:effectLst/>
                <a:latin typeface="+mn-lt"/>
                <a:ea typeface="+mn-ea"/>
                <a:cs typeface="+mn-cs"/>
              </a:rPr>
              <a:t>Mycoplasma </a:t>
            </a:r>
            <a:r>
              <a:rPr lang="sv-SE" sz="1200" u="sng" kern="1200" dirty="0" err="1">
                <a:solidFill>
                  <a:schemeClr val="tx1"/>
                </a:solidFill>
                <a:effectLst/>
                <a:latin typeface="+mn-lt"/>
                <a:ea typeface="+mn-ea"/>
                <a:cs typeface="+mn-cs"/>
              </a:rPr>
              <a:t>genitalium</a:t>
            </a:r>
            <a:r>
              <a:rPr lang="sv-SE" sz="1200" kern="1200" dirty="0">
                <a:solidFill>
                  <a:schemeClr val="tx1"/>
                </a:solidFill>
                <a:effectLst/>
                <a:latin typeface="+mn-lt"/>
                <a:ea typeface="+mn-ea"/>
                <a:cs typeface="+mn-cs"/>
              </a:rPr>
              <a:t> omfattas inte av smittskyddslagen och det finns för lite kunskap om komplikationer av detta för att motivera samma frikostiga provtagning som för klamydia. Om ovanstående prover är negativa och han har kvarstående symtom alternativt kvarstående symtom efter klamydiabehandling kan man gå vidare med prov för mycoplasma </a:t>
            </a:r>
            <a:r>
              <a:rPr lang="sv-SE" sz="1200" kern="1200" dirty="0" err="1">
                <a:solidFill>
                  <a:schemeClr val="tx1"/>
                </a:solidFill>
                <a:effectLst/>
                <a:latin typeface="+mn-lt"/>
                <a:ea typeface="+mn-ea"/>
                <a:cs typeface="+mn-cs"/>
              </a:rPr>
              <a:t>genitalium</a:t>
            </a:r>
            <a:r>
              <a:rPr lang="sv-SE" sz="1200" kern="1200" dirty="0">
                <a:solidFill>
                  <a:schemeClr val="tx1"/>
                </a:solidFill>
                <a:effectLst/>
                <a:latin typeface="+mn-lt"/>
                <a:ea typeface="+mn-ea"/>
                <a:cs typeface="+mn-cs"/>
              </a:rPr>
              <a:t>.</a:t>
            </a:r>
          </a:p>
          <a:p>
            <a:r>
              <a:rPr lang="sv-SE" sz="1200" kern="1200" dirty="0">
                <a:solidFill>
                  <a:schemeClr val="tx1"/>
                </a:solidFill>
                <a:effectLst/>
                <a:latin typeface="+mn-lt"/>
                <a:ea typeface="+mn-ea"/>
                <a:cs typeface="+mn-cs"/>
              </a:rPr>
              <a:t>Var generös med </a:t>
            </a:r>
            <a:r>
              <a:rPr lang="sv-SE" sz="1200" u="sng" kern="1200" dirty="0">
                <a:solidFill>
                  <a:schemeClr val="tx1"/>
                </a:solidFill>
                <a:effectLst/>
                <a:latin typeface="+mn-lt"/>
                <a:ea typeface="+mn-ea"/>
                <a:cs typeface="+mn-cs"/>
              </a:rPr>
              <a:t>HIV-test </a:t>
            </a:r>
            <a:r>
              <a:rPr lang="sv-SE" sz="1200" kern="1200" dirty="0">
                <a:solidFill>
                  <a:schemeClr val="tx1"/>
                </a:solidFill>
                <a:effectLst/>
                <a:latin typeface="+mn-lt"/>
                <a:ea typeface="+mn-ea"/>
                <a:cs typeface="+mn-cs"/>
              </a:rPr>
              <a:t>och erbjud patienten detta. Den som blivit utsatt för risk för klamydia har också blivit utsatt för risk för HIV! Man kan också ha </a:t>
            </a:r>
            <a:r>
              <a:rPr lang="sv-SE" sz="1200" u="sng" kern="1200" dirty="0">
                <a:solidFill>
                  <a:schemeClr val="tx1"/>
                </a:solidFill>
                <a:effectLst/>
                <a:latin typeface="+mn-lt"/>
                <a:ea typeface="+mn-ea"/>
                <a:cs typeface="+mn-cs"/>
              </a:rPr>
              <a:t>syfilis </a:t>
            </a:r>
            <a:r>
              <a:rPr lang="sv-SE" sz="1200" kern="1200" dirty="0">
                <a:solidFill>
                  <a:schemeClr val="tx1"/>
                </a:solidFill>
                <a:effectLst/>
                <a:latin typeface="+mn-lt"/>
                <a:ea typeface="+mn-ea"/>
                <a:cs typeface="+mn-cs"/>
              </a:rPr>
              <a:t>i åtanke med anledning av tidigare utlandskontakt och att han haft sex med en annan man.</a:t>
            </a:r>
          </a:p>
          <a:p>
            <a:r>
              <a:rPr lang="sv-SE" sz="1200" kern="1200" dirty="0">
                <a:solidFill>
                  <a:schemeClr val="tx1"/>
                </a:solidFill>
                <a:effectLst/>
                <a:latin typeface="+mn-lt"/>
                <a:ea typeface="+mn-ea"/>
                <a:cs typeface="+mn-cs"/>
              </a:rPr>
              <a:t>Patienten ska också få förhållningsregler vid misstanke om infektion, de bör ges både muntligt och skriftligt. Det finns patientinformationsblad som man kan skriva ut från </a:t>
            </a:r>
            <a:r>
              <a:rPr lang="sv-SE" sz="1200" u="sng" kern="1200" dirty="0">
                <a:solidFill>
                  <a:schemeClr val="tx1"/>
                </a:solidFill>
                <a:effectLst/>
                <a:latin typeface="+mn-lt"/>
                <a:ea typeface="+mn-ea"/>
                <a:cs typeface="+mn-cs"/>
                <a:hlinkClick r:id="rId3"/>
              </a:rPr>
              <a:t>Vårdgivarguiden</a:t>
            </a:r>
            <a:r>
              <a:rPr lang="sv-SE" sz="1200" kern="1200" dirty="0">
                <a:solidFill>
                  <a:schemeClr val="tx1"/>
                </a:solidFill>
                <a:effectLst/>
                <a:latin typeface="+mn-lt"/>
                <a:ea typeface="+mn-ea"/>
                <a:cs typeface="+mn-cs"/>
              </a:rPr>
              <a:t> och ge patienten i handen. Dessa finns också översatta till andra språk. Givna förhållningsregler ska journalföras!</a:t>
            </a:r>
          </a:p>
          <a:p>
            <a:endParaRPr lang="sv-SE" dirty="0"/>
          </a:p>
        </p:txBody>
      </p:sp>
      <p:sp>
        <p:nvSpPr>
          <p:cNvPr id="4" name="Platshållare för bildnummer 3"/>
          <p:cNvSpPr>
            <a:spLocks noGrp="1"/>
          </p:cNvSpPr>
          <p:nvPr>
            <p:ph type="sldNum" sz="quarter" idx="5"/>
          </p:nvPr>
        </p:nvSpPr>
        <p:spPr/>
        <p:txBody>
          <a:bodyPr/>
          <a:lstStyle/>
          <a:p>
            <a:fld id="{69A26EFB-F50C-4691-A9FB-3EB55629F548}" type="slidenum">
              <a:rPr lang="sv-SE" smtClean="0"/>
              <a:t>6</a:t>
            </a:fld>
            <a:endParaRPr lang="sv-SE"/>
          </a:p>
        </p:txBody>
      </p:sp>
    </p:spTree>
    <p:extLst>
      <p:ext uri="{BB962C8B-B14F-4D97-AF65-F5344CB8AC3E}">
        <p14:creationId xmlns:p14="http://schemas.microsoft.com/office/powerpoint/2010/main" val="2544526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Nu ska han åka på sol- och badsemester till Thailand och då är </a:t>
            </a:r>
            <a:r>
              <a:rPr lang="sv-SE" sz="1200" kern="1200" dirty="0" err="1">
                <a:solidFill>
                  <a:schemeClr val="tx1"/>
                </a:solidFill>
                <a:effectLst/>
                <a:latin typeface="+mn-lt"/>
                <a:ea typeface="+mn-ea"/>
                <a:cs typeface="+mn-cs"/>
              </a:rPr>
              <a:t>lymecyklin</a:t>
            </a:r>
            <a:r>
              <a:rPr lang="sv-SE" sz="1200" kern="1200" dirty="0">
                <a:solidFill>
                  <a:schemeClr val="tx1"/>
                </a:solidFill>
                <a:effectLst/>
                <a:latin typeface="+mn-lt"/>
                <a:ea typeface="+mn-ea"/>
                <a:cs typeface="+mn-cs"/>
              </a:rPr>
              <a:t> att rekommendera, 300 mg x 2 i 10 dagar, eller </a:t>
            </a:r>
            <a:r>
              <a:rPr lang="sv-SE" sz="1200" kern="1200" dirty="0" err="1">
                <a:solidFill>
                  <a:schemeClr val="tx1"/>
                </a:solidFill>
                <a:effectLst/>
                <a:latin typeface="+mn-lt"/>
                <a:ea typeface="+mn-ea"/>
                <a:cs typeface="+mn-cs"/>
              </a:rPr>
              <a:t>oxitetracyklin</a:t>
            </a:r>
            <a:r>
              <a:rPr lang="sv-SE" sz="1200" kern="1200" dirty="0">
                <a:solidFill>
                  <a:schemeClr val="tx1"/>
                </a:solidFill>
                <a:effectLst/>
                <a:latin typeface="+mn-lt"/>
                <a:ea typeface="+mn-ea"/>
                <a:cs typeface="+mn-cs"/>
              </a:rPr>
              <a:t> 250 mg 2x2 i 10 dagar.</a:t>
            </a:r>
          </a:p>
          <a:p>
            <a:r>
              <a:rPr lang="sv-SE" sz="1200" kern="1200" dirty="0">
                <a:solidFill>
                  <a:schemeClr val="tx1"/>
                </a:solidFill>
                <a:effectLst/>
                <a:latin typeface="+mn-lt"/>
                <a:ea typeface="+mn-ea"/>
                <a:cs typeface="+mn-cs"/>
              </a:rPr>
              <a:t>Annars rekommenderas </a:t>
            </a:r>
            <a:r>
              <a:rPr lang="sv-SE" sz="1200" kern="1200" dirty="0" err="1">
                <a:solidFill>
                  <a:schemeClr val="tx1"/>
                </a:solidFill>
                <a:effectLst/>
                <a:latin typeface="+mn-lt"/>
                <a:ea typeface="+mn-ea"/>
                <a:cs typeface="+mn-cs"/>
              </a:rPr>
              <a:t>doxycyklin</a:t>
            </a:r>
            <a:r>
              <a:rPr lang="sv-SE" sz="1200" kern="1200" dirty="0">
                <a:solidFill>
                  <a:schemeClr val="tx1"/>
                </a:solidFill>
                <a:effectLst/>
                <a:latin typeface="+mn-lt"/>
                <a:ea typeface="+mn-ea"/>
                <a:cs typeface="+mn-cs"/>
              </a:rPr>
              <a:t> 100 mg 2x1 första dagen följt av 1x1 i 8 dagar.</a:t>
            </a:r>
          </a:p>
          <a:p>
            <a:r>
              <a:rPr lang="sv-SE" sz="1200" kern="1200" dirty="0">
                <a:solidFill>
                  <a:schemeClr val="tx1"/>
                </a:solidFill>
                <a:effectLst/>
                <a:latin typeface="+mn-lt"/>
                <a:ea typeface="+mn-ea"/>
                <a:cs typeface="+mn-cs"/>
              </a:rPr>
              <a:t>Det är viktigt att komma ihåg att besök, provtagning och behandling är gratis för patienten så receptet ska märkas med ”Kostnadsfritt enligt SmL”.</a:t>
            </a:r>
          </a:p>
          <a:p>
            <a:endParaRPr lang="sv-SE" dirty="0"/>
          </a:p>
        </p:txBody>
      </p:sp>
      <p:sp>
        <p:nvSpPr>
          <p:cNvPr id="4" name="Platshållare för bildnummer 3"/>
          <p:cNvSpPr>
            <a:spLocks noGrp="1"/>
          </p:cNvSpPr>
          <p:nvPr>
            <p:ph type="sldNum" sz="quarter" idx="5"/>
          </p:nvPr>
        </p:nvSpPr>
        <p:spPr/>
        <p:txBody>
          <a:bodyPr/>
          <a:lstStyle/>
          <a:p>
            <a:fld id="{69A26EFB-F50C-4691-A9FB-3EB55629F548}" type="slidenum">
              <a:rPr lang="sv-SE" smtClean="0"/>
              <a:t>8</a:t>
            </a:fld>
            <a:endParaRPr lang="sv-SE"/>
          </a:p>
        </p:txBody>
      </p:sp>
    </p:spTree>
    <p:extLst>
      <p:ext uri="{BB962C8B-B14F-4D97-AF65-F5344CB8AC3E}">
        <p14:creationId xmlns:p14="http://schemas.microsoft.com/office/powerpoint/2010/main" val="1843335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Inga recept/ingen medicinering får ges till partner via indexpatienten! Om man kan </a:t>
            </a:r>
            <a:r>
              <a:rPr lang="sv-SE" sz="1200" kern="1200" dirty="0" err="1">
                <a:solidFill>
                  <a:schemeClr val="tx1"/>
                </a:solidFill>
                <a:effectLst/>
                <a:latin typeface="+mn-lt"/>
                <a:ea typeface="+mn-ea"/>
                <a:cs typeface="+mn-cs"/>
              </a:rPr>
              <a:t>provta</a:t>
            </a:r>
            <a:r>
              <a:rPr lang="sv-SE" sz="1200" kern="1200" dirty="0">
                <a:solidFill>
                  <a:schemeClr val="tx1"/>
                </a:solidFill>
                <a:effectLst/>
                <a:latin typeface="+mn-lt"/>
                <a:ea typeface="+mn-ea"/>
                <a:cs typeface="+mn-cs"/>
              </a:rPr>
              <a:t> flickvännen innan de åker kan man överväga att ge recept på behandling till henne i samband med provtagningen, innan provsvar. De bör inte ha samlag/sexuell kontakt innan båda är färdigbehandlade, om de ändå har det måste de använda kondom eller </a:t>
            </a:r>
            <a:r>
              <a:rPr lang="sv-SE" sz="1200" kern="1200" dirty="0" err="1">
                <a:solidFill>
                  <a:schemeClr val="tx1"/>
                </a:solidFill>
                <a:effectLst/>
                <a:latin typeface="+mn-lt"/>
                <a:ea typeface="+mn-ea"/>
                <a:cs typeface="+mn-cs"/>
              </a:rPr>
              <a:t>femidom</a:t>
            </a:r>
            <a:r>
              <a:rPr lang="sv-SE" sz="1200" kern="1200" dirty="0">
                <a:solidFill>
                  <a:schemeClr val="tx1"/>
                </a:solidFill>
                <a:effectLst/>
                <a:latin typeface="+mn-lt"/>
                <a:ea typeface="+mn-ea"/>
                <a:cs typeface="+mn-cs"/>
              </a:rPr>
              <a:t>.</a:t>
            </a:r>
          </a:p>
          <a:p>
            <a:endParaRPr lang="sv-SE" dirty="0"/>
          </a:p>
        </p:txBody>
      </p:sp>
      <p:sp>
        <p:nvSpPr>
          <p:cNvPr id="4" name="Platshållare för bildnummer 3"/>
          <p:cNvSpPr>
            <a:spLocks noGrp="1"/>
          </p:cNvSpPr>
          <p:nvPr>
            <p:ph type="sldNum" sz="quarter" idx="5"/>
          </p:nvPr>
        </p:nvSpPr>
        <p:spPr/>
        <p:txBody>
          <a:bodyPr/>
          <a:lstStyle/>
          <a:p>
            <a:fld id="{69A26EFB-F50C-4691-A9FB-3EB55629F548}" type="slidenum">
              <a:rPr lang="sv-SE" smtClean="0"/>
              <a:t>9</a:t>
            </a:fld>
            <a:endParaRPr lang="sv-SE"/>
          </a:p>
        </p:txBody>
      </p:sp>
    </p:spTree>
    <p:extLst>
      <p:ext uri="{BB962C8B-B14F-4D97-AF65-F5344CB8AC3E}">
        <p14:creationId xmlns:p14="http://schemas.microsoft.com/office/powerpoint/2010/main" val="577083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Behandlande läkare ansvarar för smittspårningen men denne kan överlämna uppdraget till annan hälso- och sjukvårdspersonal med särskild kompetens/utbildning. Det kan till exempel vara en sköterska eller kurator på mottagningen som har gått Smittskydd Stockholms grundkurs i STI-smittspårning. Det går också att remittera för smittspårning till mottagning som har avtal för detta. Se: </a:t>
            </a:r>
            <a:r>
              <a:rPr lang="sv-SE" sz="1200" u="sng" kern="1200" dirty="0">
                <a:solidFill>
                  <a:schemeClr val="tx1"/>
                </a:solidFill>
                <a:effectLst/>
                <a:latin typeface="+mn-lt"/>
                <a:ea typeface="+mn-ea"/>
                <a:cs typeface="+mn-cs"/>
                <a:hlinkClick r:id="rId3"/>
              </a:rPr>
              <a:t>www.viss.nu/kunskapsstod/vardprogram/klamydia#VardnivaochremissrutinerRubrik</a:t>
            </a:r>
            <a:r>
              <a:rPr lang="sv-SE" sz="1200" kern="1200" dirty="0">
                <a:solidFill>
                  <a:schemeClr val="tx1"/>
                </a:solidFill>
                <a:effectLst/>
                <a:latin typeface="+mn-lt"/>
                <a:ea typeface="+mn-ea"/>
                <a:cs typeface="+mn-cs"/>
              </a:rPr>
              <a:t>  </a:t>
            </a:r>
          </a:p>
          <a:p>
            <a:r>
              <a:rPr lang="sv-SE" sz="1200" kern="1200" dirty="0">
                <a:solidFill>
                  <a:schemeClr val="tx1"/>
                </a:solidFill>
                <a:effectLst/>
                <a:latin typeface="+mn-lt"/>
                <a:ea typeface="+mn-ea"/>
                <a:cs typeface="+mn-cs"/>
              </a:rPr>
              <a:t>Patienten är skyldig att medverka vid smittspårning. Det är viktigt att hen informeras om att hens identitet inte kommer att avslöjas. Då bärarskap kan vara långvarigt ska smittspårningen täcka 12 månader bakåt (alternativt från senast tagna prov om det togs inom 12 månader).</a:t>
            </a:r>
          </a:p>
          <a:p>
            <a:r>
              <a:rPr lang="sv-SE" sz="1200" kern="1200" dirty="0">
                <a:solidFill>
                  <a:schemeClr val="tx1"/>
                </a:solidFill>
                <a:effectLst/>
                <a:latin typeface="+mn-lt"/>
                <a:ea typeface="+mn-ea"/>
                <a:cs typeface="+mn-cs"/>
              </a:rPr>
              <a:t>Från Smittskydd Stockholms läkarinformation om klamydia:</a:t>
            </a:r>
          </a:p>
          <a:p>
            <a:r>
              <a:rPr lang="sv-SE" sz="1200" kern="1200" dirty="0">
                <a:solidFill>
                  <a:schemeClr val="tx1"/>
                </a:solidFill>
                <a:effectLst/>
                <a:latin typeface="+mn-lt"/>
                <a:ea typeface="+mn-ea"/>
                <a:cs typeface="+mn-cs"/>
              </a:rPr>
              <a:t>”För varje kontakt tillfrågas indexpatienten om tidpunkt för senaste smittotillfälle och identitetsuppgifter (namn, telefonnummer, adress, ålder, internetidentitet etc.). Smittspåraren ska se till att uppgivna kontakter blir informerade och är skyldig att följa upp att provtagning utförts. Vid smittspårningen ska uppgifter om kontakterna enbart anges i särskilda smittspårningshandlingar åtskilda från patientjournalen. I patientjournalen antecknas när smittspårningen påbörjats och avslutats. Om smittspårningsärendet överlämnats till annan hälso- och sjukvårdspersonal, ska namn och arbetsplats för denna också antecknas i patientjournalen. Koppling ska kunna göras mellan smittspårningshandlingar och patientjournal.” </a:t>
            </a:r>
          </a:p>
          <a:p>
            <a:endParaRPr lang="sv-SE" dirty="0"/>
          </a:p>
        </p:txBody>
      </p:sp>
      <p:sp>
        <p:nvSpPr>
          <p:cNvPr id="4" name="Platshållare för bildnummer 3"/>
          <p:cNvSpPr>
            <a:spLocks noGrp="1"/>
          </p:cNvSpPr>
          <p:nvPr>
            <p:ph type="sldNum" sz="quarter" idx="5"/>
          </p:nvPr>
        </p:nvSpPr>
        <p:spPr/>
        <p:txBody>
          <a:bodyPr/>
          <a:lstStyle/>
          <a:p>
            <a:fld id="{69A26EFB-F50C-4691-A9FB-3EB55629F548}" type="slidenum">
              <a:rPr lang="sv-SE" smtClean="0"/>
              <a:t>10</a:t>
            </a:fld>
            <a:endParaRPr lang="sv-SE"/>
          </a:p>
        </p:txBody>
      </p:sp>
    </p:spTree>
    <p:extLst>
      <p:ext uri="{BB962C8B-B14F-4D97-AF65-F5344CB8AC3E}">
        <p14:creationId xmlns:p14="http://schemas.microsoft.com/office/powerpoint/2010/main" val="4056491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7700963"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1623979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0" name="Platshållare för innehåll 2">
            <a:extLst>
              <a:ext uri="{FF2B5EF4-FFF2-40B4-BE49-F238E27FC236}">
                <a16:creationId xmlns:a16="http://schemas.microsoft.com/office/drawing/2014/main" id="{24229687-9537-45E1-8825-DC692AD2B80E}"/>
              </a:ext>
            </a:extLst>
          </p:cNvPr>
          <p:cNvSpPr>
            <a:spLocks noGrp="1"/>
          </p:cNvSpPr>
          <p:nvPr>
            <p:ph idx="10"/>
          </p:nvPr>
        </p:nvSpPr>
        <p:spPr>
          <a:xfrm>
            <a:off x="4639725" y="2160000"/>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Tree>
    <p:extLst>
      <p:ext uri="{BB962C8B-B14F-4D97-AF65-F5344CB8AC3E}">
        <p14:creationId xmlns:p14="http://schemas.microsoft.com/office/powerpoint/2010/main" val="2084932984"/>
      </p:ext>
    </p:extLst>
  </p:cSld>
  <p:clrMapOvr>
    <a:masterClrMapping/>
  </p:clrMapOvr>
  <p:extLst>
    <p:ext uri="{DCECCB84-F9BA-43D5-87BE-67443E8EF086}">
      <p15:sldGuideLst xmlns:p15="http://schemas.microsoft.com/office/powerpoint/2012/main">
        <p15:guide id="1" orient="horz" pos="2160">
          <p15:clr>
            <a:srgbClr val="FBAE40"/>
          </p15:clr>
        </p15:guide>
        <p15:guide id="2" pos="5307">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Endast rubrik">
    <p:spTree>
      <p:nvGrpSpPr>
        <p:cNvPr id="1" name=""/>
        <p:cNvGrpSpPr/>
        <p:nvPr/>
      </p:nvGrpSpPr>
      <p:grpSpPr>
        <a:xfrm>
          <a:off x="0" y="0"/>
          <a:ext cx="0" cy="0"/>
          <a:chOff x="0" y="0"/>
          <a:chExt cx="0" cy="0"/>
        </a:xfrm>
      </p:grpSpPr>
      <p:sp>
        <p:nvSpPr>
          <p:cNvPr id="6" name="Rubrik 1"/>
          <p:cNvSpPr>
            <a:spLocks noGrp="1"/>
          </p:cNvSpPr>
          <p:nvPr>
            <p:ph type="title"/>
          </p:nvPr>
        </p:nvSpPr>
        <p:spPr>
          <a:xfrm>
            <a:off x="720000" y="1080000"/>
            <a:ext cx="7700963" cy="836613"/>
          </a:xfrm>
          <a:prstGeom prst="rect">
            <a:avLst/>
          </a:prstGeom>
        </p:spPr>
        <p:txBody>
          <a:bodyPr/>
          <a:lstStyle/>
          <a:p>
            <a:r>
              <a:rPr lang="sv-SE"/>
              <a:t>Klicka här för att ändra mall för rubrikformat</a:t>
            </a:r>
            <a:endParaRPr lang="en-GB" dirty="0"/>
          </a:p>
        </p:txBody>
      </p:sp>
      <p:sp>
        <p:nvSpPr>
          <p:cNvPr id="7" name="Rectangle 5">
            <a:extLst>
              <a:ext uri="{FF2B5EF4-FFF2-40B4-BE49-F238E27FC236}">
                <a16:creationId xmlns:a16="http://schemas.microsoft.com/office/drawing/2014/main" id="{80CD3AFE-22EF-4B44-9E4D-C6241CD67235}"/>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67B51F11-BD18-4396-B003-835FA3DC3476}"/>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51A85739-9C20-49BC-A0C1-0E31C71B2C3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557430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35A52380-26A4-409C-AEB6-B05329E5D548}"/>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6" name="Rectangle 6">
            <a:extLst>
              <a:ext uri="{FF2B5EF4-FFF2-40B4-BE49-F238E27FC236}">
                <a16:creationId xmlns:a16="http://schemas.microsoft.com/office/drawing/2014/main" id="{F946C93F-4F62-42F8-8475-3ADF3E6914CF}"/>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7" name="Rectangle 7">
            <a:extLst>
              <a:ext uri="{FF2B5EF4-FFF2-40B4-BE49-F238E27FC236}">
                <a16:creationId xmlns:a16="http://schemas.microsoft.com/office/drawing/2014/main" id="{5E16703E-B783-45FF-AB3A-961FFFD7362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4170816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 name="Rectangle 27">
            <a:extLst>
              <a:ext uri="{FF2B5EF4-FFF2-40B4-BE49-F238E27FC236}">
                <a16:creationId xmlns:a16="http://schemas.microsoft.com/office/drawing/2014/main" id="{C1AC64F7-A033-4B34-B379-CE9403A204C6}"/>
              </a:ext>
            </a:extLst>
          </p:cNvPr>
          <p:cNvSpPr>
            <a:spLocks noChangeArrowheads="1"/>
          </p:cNvSpPr>
          <p:nvPr/>
        </p:nvSpPr>
        <p:spPr bwMode="auto">
          <a:xfrm>
            <a:off x="0" y="0"/>
            <a:ext cx="9144000" cy="971550"/>
          </a:xfrm>
          <a:prstGeom prst="rect">
            <a:avLst/>
          </a:prstGeom>
          <a:solidFill>
            <a:srgbClr val="E9E3DC"/>
          </a:solidFill>
          <a:ln>
            <a:noFill/>
          </a:ln>
          <a:effectLst/>
          <a:extLst>
            <a:ext uri="{91240B29-F687-4F45-9708-019B960494DF}">
              <a14:hiddenLine xmlns:a14="http://schemas.microsoft.com/office/drawing/2010/main" w="3175">
                <a:solidFill>
                  <a:srgbClr val="E9E3D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v-SE"/>
          </a:p>
        </p:txBody>
      </p:sp>
      <p:sp>
        <p:nvSpPr>
          <p:cNvPr id="39" name="Rectangle 30">
            <a:extLst>
              <a:ext uri="{FF2B5EF4-FFF2-40B4-BE49-F238E27FC236}">
                <a16:creationId xmlns:a16="http://schemas.microsoft.com/office/drawing/2014/main" id="{EE146585-A5D4-4826-B3CA-CF758423F753}"/>
              </a:ext>
            </a:extLst>
          </p:cNvPr>
          <p:cNvSpPr>
            <a:spLocks noChangeAspect="1" noChangeArrowheads="1"/>
          </p:cNvSpPr>
          <p:nvPr/>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40" name="Rectangle 31">
            <a:extLst>
              <a:ext uri="{FF2B5EF4-FFF2-40B4-BE49-F238E27FC236}">
                <a16:creationId xmlns:a16="http://schemas.microsoft.com/office/drawing/2014/main" id="{BF389CC9-A0B4-4599-A69D-72EDD0C49E70}"/>
              </a:ext>
            </a:extLst>
          </p:cNvPr>
          <p:cNvSpPr>
            <a:spLocks noChangeAspect="1" noChangeArrowheads="1"/>
          </p:cNvSpPr>
          <p:nvPr/>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41" name="Rectangle 32">
            <a:extLst>
              <a:ext uri="{FF2B5EF4-FFF2-40B4-BE49-F238E27FC236}">
                <a16:creationId xmlns:a16="http://schemas.microsoft.com/office/drawing/2014/main" id="{4441B04B-BC48-43F3-BE91-22158ABCCD49}"/>
              </a:ext>
            </a:extLst>
          </p:cNvPr>
          <p:cNvSpPr>
            <a:spLocks noChangeAspect="1" noChangeArrowheads="1"/>
          </p:cNvSpPr>
          <p:nvPr/>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42" name="Rectangle 33">
            <a:extLst>
              <a:ext uri="{FF2B5EF4-FFF2-40B4-BE49-F238E27FC236}">
                <a16:creationId xmlns:a16="http://schemas.microsoft.com/office/drawing/2014/main" id="{1A989712-6387-4E27-9ED8-DC0AE7122DE8}"/>
              </a:ext>
            </a:extLst>
          </p:cNvPr>
          <p:cNvSpPr>
            <a:spLocks noChangeAspect="1" noChangeArrowheads="1"/>
          </p:cNvSpPr>
          <p:nvPr/>
        </p:nvSpPr>
        <p:spPr bwMode="auto">
          <a:xfrm>
            <a:off x="8999538" y="647700"/>
            <a:ext cx="144463" cy="144463"/>
          </a:xfrm>
          <a:prstGeom prst="rect">
            <a:avLst/>
          </a:prstGeom>
          <a:solidFill>
            <a:schemeClr val="accent2"/>
          </a:solidFill>
          <a:ln>
            <a:noFill/>
          </a:ln>
          <a:effectLst/>
        </p:spPr>
        <p:txBody>
          <a:bodyPr anchor="ctr">
            <a:spAutoFit/>
          </a:bodyPr>
          <a:lstStyle/>
          <a:p>
            <a:endParaRPr lang="sv-SE"/>
          </a:p>
        </p:txBody>
      </p:sp>
      <p:sp>
        <p:nvSpPr>
          <p:cNvPr id="47" name="Rectangle 3">
            <a:extLst>
              <a:ext uri="{FF2B5EF4-FFF2-40B4-BE49-F238E27FC236}">
                <a16:creationId xmlns:a16="http://schemas.microsoft.com/office/drawing/2014/main" id="{28B34E47-8EDE-42B4-9CC4-1CB6159B8A3C}"/>
              </a:ext>
            </a:extLst>
          </p:cNvPr>
          <p:cNvSpPr>
            <a:spLocks noGrp="1" noChangeArrowheads="1"/>
          </p:cNvSpPr>
          <p:nvPr>
            <p:ph type="title"/>
          </p:nvPr>
        </p:nvSpPr>
        <p:spPr bwMode="auto">
          <a:xfrm>
            <a:off x="719138" y="1079500"/>
            <a:ext cx="7700962" cy="836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49" name="Rectangle 4">
            <a:extLst>
              <a:ext uri="{FF2B5EF4-FFF2-40B4-BE49-F238E27FC236}">
                <a16:creationId xmlns:a16="http://schemas.microsoft.com/office/drawing/2014/main" id="{740B4499-8A77-4154-AF89-08F781DA3D3D}"/>
              </a:ext>
            </a:extLst>
          </p:cNvPr>
          <p:cNvSpPr>
            <a:spLocks noGrp="1" noChangeArrowheads="1"/>
          </p:cNvSpPr>
          <p:nvPr>
            <p:ph type="body" idx="1"/>
          </p:nvPr>
        </p:nvSpPr>
        <p:spPr bwMode="auto">
          <a:xfrm>
            <a:off x="719138" y="2159000"/>
            <a:ext cx="7700962"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342900" lvl="0" indent="-342900" algn="l" rtl="0" eaLnBrk="1" fontAlgn="base" hangingPunct="1">
              <a:lnSpc>
                <a:spcPct val="130000"/>
              </a:lnSpc>
              <a:spcBef>
                <a:spcPts val="500"/>
              </a:spcBef>
              <a:spcAft>
                <a:spcPts val="200"/>
              </a:spcAft>
              <a:buFont typeface="Wingdings" pitchFamily="2" charset="2"/>
              <a:buChar char="§"/>
            </a:pPr>
            <a:r>
              <a:rPr lang="sv-SE" dirty="0"/>
              <a:t>Klicka här för att ändra format på bakgrundstexten</a:t>
            </a:r>
          </a:p>
          <a:p>
            <a:pPr marL="742950" lvl="1" indent="-285750" algn="l" rtl="0" eaLnBrk="1" fontAlgn="base" hangingPunct="1">
              <a:lnSpc>
                <a:spcPct val="120000"/>
              </a:lnSpc>
              <a:spcBef>
                <a:spcPts val="400"/>
              </a:spcBef>
              <a:spcAft>
                <a:spcPts val="100"/>
              </a:spcAft>
              <a:buChar char="–"/>
            </a:pPr>
            <a:r>
              <a:rPr lang="sv-SE" dirty="0"/>
              <a:t>Nivå två</a:t>
            </a:r>
          </a:p>
          <a:p>
            <a:pPr marL="1143000" lvl="2" indent="-209550" algn="l" rtl="0" eaLnBrk="1" fontAlgn="base" hangingPunct="1">
              <a:lnSpc>
                <a:spcPct val="120000"/>
              </a:lnSpc>
              <a:spcBef>
                <a:spcPts val="400"/>
              </a:spcBef>
              <a:spcAft>
                <a:spcPts val="100"/>
              </a:spcAft>
              <a:buFont typeface="Wingdings" pitchFamily="2" charset="2"/>
              <a:buChar char="§"/>
            </a:pPr>
            <a:r>
              <a:rPr lang="sv-SE" dirty="0"/>
              <a:t>Nivå tre</a:t>
            </a:r>
          </a:p>
          <a:p>
            <a:pPr marL="1600200" lvl="3" indent="-228600" algn="l" rtl="0" eaLnBrk="1" fontAlgn="base" hangingPunct="1">
              <a:lnSpc>
                <a:spcPct val="120000"/>
              </a:lnSpc>
              <a:spcBef>
                <a:spcPts val="400"/>
              </a:spcBef>
              <a:spcAft>
                <a:spcPts val="100"/>
              </a:spcAft>
              <a:buChar char="–"/>
            </a:pPr>
            <a:r>
              <a:rPr lang="sv-SE" dirty="0"/>
              <a:t>Nivå fyra</a:t>
            </a:r>
          </a:p>
          <a:p>
            <a:pPr marL="2057400" lvl="4" indent="-228600" algn="l" rtl="0" eaLnBrk="1" fontAlgn="base" hangingPunct="1">
              <a:lnSpc>
                <a:spcPct val="120000"/>
              </a:lnSpc>
              <a:spcBef>
                <a:spcPts val="400"/>
              </a:spcBef>
              <a:spcAft>
                <a:spcPts val="100"/>
              </a:spcAft>
              <a:buChar char="»"/>
            </a:pPr>
            <a:r>
              <a:rPr lang="sv-SE" dirty="0"/>
              <a:t>Nivå fem</a:t>
            </a:r>
          </a:p>
        </p:txBody>
      </p:sp>
      <p:sp>
        <p:nvSpPr>
          <p:cNvPr id="16" name="Rectangle 5">
            <a:extLst>
              <a:ext uri="{FF2B5EF4-FFF2-40B4-BE49-F238E27FC236}">
                <a16:creationId xmlns:a16="http://schemas.microsoft.com/office/drawing/2014/main" id="{9EB7F093-273E-4686-8E25-F75784805A99}"/>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7" name="Rectangle 6">
            <a:extLst>
              <a:ext uri="{FF2B5EF4-FFF2-40B4-BE49-F238E27FC236}">
                <a16:creationId xmlns:a16="http://schemas.microsoft.com/office/drawing/2014/main" id="{209FB3F8-E2CE-4691-87F2-B7DBB6E5AD33}"/>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8" name="Rectangle 7">
            <a:extLst>
              <a:ext uri="{FF2B5EF4-FFF2-40B4-BE49-F238E27FC236}">
                <a16:creationId xmlns:a16="http://schemas.microsoft.com/office/drawing/2014/main" id="{761C4F3E-6A93-470B-81FA-28516647D27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4" name="Rectangle 30">
            <a:extLst>
              <a:ext uri="{FF2B5EF4-FFF2-40B4-BE49-F238E27FC236}">
                <a16:creationId xmlns:a16="http://schemas.microsoft.com/office/drawing/2014/main" id="{92161DEF-80C7-4393-888F-FBD7356FBD62}"/>
              </a:ext>
            </a:extLst>
          </p:cNvPr>
          <p:cNvSpPr>
            <a:spLocks noChangeAspect="1" noChangeArrowheads="1"/>
          </p:cNvSpPr>
          <p:nvPr userDrawn="1"/>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15" name="Rectangle 31">
            <a:extLst>
              <a:ext uri="{FF2B5EF4-FFF2-40B4-BE49-F238E27FC236}">
                <a16:creationId xmlns:a16="http://schemas.microsoft.com/office/drawing/2014/main" id="{CB1AD2F0-A047-4EFC-9C0E-40EBA79549FA}"/>
              </a:ext>
            </a:extLst>
          </p:cNvPr>
          <p:cNvSpPr>
            <a:spLocks noChangeAspect="1" noChangeArrowheads="1"/>
          </p:cNvSpPr>
          <p:nvPr userDrawn="1"/>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19" name="Rectangle 32">
            <a:extLst>
              <a:ext uri="{FF2B5EF4-FFF2-40B4-BE49-F238E27FC236}">
                <a16:creationId xmlns:a16="http://schemas.microsoft.com/office/drawing/2014/main" id="{3CCE11CF-9CC9-422F-B81B-3FFD516D03C1}"/>
              </a:ext>
            </a:extLst>
          </p:cNvPr>
          <p:cNvSpPr>
            <a:spLocks noChangeAspect="1" noChangeArrowheads="1"/>
          </p:cNvSpPr>
          <p:nvPr userDrawn="1"/>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20" name="Rectangle 33">
            <a:extLst>
              <a:ext uri="{FF2B5EF4-FFF2-40B4-BE49-F238E27FC236}">
                <a16:creationId xmlns:a16="http://schemas.microsoft.com/office/drawing/2014/main" id="{EEC04E89-0210-40D8-902E-EE2F1166BCB6}"/>
              </a:ext>
            </a:extLst>
          </p:cNvPr>
          <p:cNvSpPr>
            <a:spLocks noChangeAspect="1" noChangeArrowheads="1"/>
          </p:cNvSpPr>
          <p:nvPr userDrawn="1"/>
        </p:nvSpPr>
        <p:spPr bwMode="auto">
          <a:xfrm>
            <a:off x="8999538" y="647700"/>
            <a:ext cx="144463" cy="144463"/>
          </a:xfrm>
          <a:prstGeom prst="rect">
            <a:avLst/>
          </a:prstGeom>
          <a:solidFill>
            <a:schemeClr val="accent3"/>
          </a:solidFill>
          <a:ln>
            <a:noFill/>
          </a:ln>
          <a:effectLst/>
        </p:spPr>
        <p:txBody>
          <a:bodyPr anchor="ctr">
            <a:spAutoFit/>
          </a:bodyPr>
          <a:lstStyle/>
          <a:p>
            <a:endParaRPr lang="sv-SE"/>
          </a:p>
        </p:txBody>
      </p:sp>
      <p:pic>
        <p:nvPicPr>
          <p:cNvPr id="22" name="Bildobjekt 21">
            <a:extLst>
              <a:ext uri="{FF2B5EF4-FFF2-40B4-BE49-F238E27FC236}">
                <a16:creationId xmlns:a16="http://schemas.microsoft.com/office/drawing/2014/main" id="{B5EC8BE4-2E84-4CC1-837F-6ACAA5F6F229}"/>
              </a:ext>
            </a:extLst>
          </p:cNvPr>
          <p:cNvPicPr>
            <a:picLocks noChangeAspect="1"/>
          </p:cNvPicPr>
          <p:nvPr userDrawn="1"/>
        </p:nvPicPr>
        <p:blipFill>
          <a:blip r:embed="rId6"/>
          <a:stretch>
            <a:fillRect/>
          </a:stretch>
        </p:blipFill>
        <p:spPr>
          <a:xfrm>
            <a:off x="322445" y="288990"/>
            <a:ext cx="2020828" cy="359665"/>
          </a:xfrm>
          <a:prstGeom prst="rect">
            <a:avLst/>
          </a:prstGeom>
        </p:spPr>
      </p:pic>
      <p:pic>
        <p:nvPicPr>
          <p:cNvPr id="6" name="Bildobjekt 5">
            <a:extLst>
              <a:ext uri="{FF2B5EF4-FFF2-40B4-BE49-F238E27FC236}">
                <a16:creationId xmlns:a16="http://schemas.microsoft.com/office/drawing/2014/main" id="{7E99E312-F3D5-45AA-B833-6AF99D39F8C6}"/>
              </a:ext>
            </a:extLst>
          </p:cNvPr>
          <p:cNvPicPr>
            <a:picLocks noChangeAspect="1"/>
          </p:cNvPicPr>
          <p:nvPr userDrawn="1"/>
        </p:nvPicPr>
        <p:blipFill>
          <a:blip r:embed="rId7"/>
          <a:stretch>
            <a:fillRect/>
          </a:stretch>
        </p:blipFill>
        <p:spPr>
          <a:xfrm>
            <a:off x="7111945" y="6099348"/>
            <a:ext cx="1670601" cy="623215"/>
          </a:xfrm>
          <a:prstGeom prst="rect">
            <a:avLst/>
          </a:prstGeom>
        </p:spPr>
      </p:pic>
      <p:cxnSp>
        <p:nvCxnSpPr>
          <p:cNvPr id="3" name="Rak koppling 2">
            <a:extLst>
              <a:ext uri="{FF2B5EF4-FFF2-40B4-BE49-F238E27FC236}">
                <a16:creationId xmlns:a16="http://schemas.microsoft.com/office/drawing/2014/main" id="{53941592-402F-4B04-921D-382B3F455222}"/>
              </a:ext>
            </a:extLst>
          </p:cNvPr>
          <p:cNvCxnSpPr/>
          <p:nvPr userDrawn="1"/>
        </p:nvCxnSpPr>
        <p:spPr bwMode="auto">
          <a:xfrm>
            <a:off x="325925" y="6382695"/>
            <a:ext cx="6536602" cy="0"/>
          </a:xfrm>
          <a:prstGeom prst="line">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4186051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sldNum="0" hdr="0" dt="0"/>
  <p:txStyles>
    <p:titleStyle>
      <a:lvl1pPr algn="l" rtl="0" eaLnBrk="1" fontAlgn="base" hangingPunct="1">
        <a:lnSpc>
          <a:spcPts val="3000"/>
        </a:lnSpc>
        <a:spcBef>
          <a:spcPct val="0"/>
        </a:spcBef>
        <a:spcAft>
          <a:spcPct val="0"/>
        </a:spcAft>
        <a:defRPr sz="3000" b="0">
          <a:solidFill>
            <a:schemeClr val="accent4"/>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178"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354"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532"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709" algn="l" rtl="0" eaLnBrk="1" fontAlgn="base" hangingPunct="1">
        <a:spcBef>
          <a:spcPct val="0"/>
        </a:spcBef>
        <a:spcAft>
          <a:spcPct val="0"/>
        </a:spcAft>
        <a:defRPr sz="3000">
          <a:solidFill>
            <a:schemeClr val="tx2"/>
          </a:solidFill>
          <a:latin typeface="Verdana" pitchFamily="34" charset="0"/>
          <a:ea typeface="Geneva" pitchFamily="1" charset="-128"/>
        </a:defRPr>
      </a:lvl9pPr>
    </p:titleStyle>
    <p:bodyStyle>
      <a:lvl1pPr marL="182554" indent="-182554" algn="l" rtl="0" eaLnBrk="1" fontAlgn="base" hangingPunct="1">
        <a:lnSpc>
          <a:spcPts val="2400"/>
        </a:lnSpc>
        <a:spcBef>
          <a:spcPts val="500"/>
        </a:spcBef>
        <a:spcAft>
          <a:spcPts val="0"/>
        </a:spcAft>
        <a:buSzPct val="124000"/>
        <a:buFont typeface="Arial" panose="020B0604020202020204" pitchFamily="34" charset="0"/>
        <a:buChar char="•"/>
        <a:defRPr lang="sv-SE" sz="2200" baseline="0" dirty="0">
          <a:solidFill>
            <a:schemeClr val="tx1"/>
          </a:solidFill>
          <a:latin typeface="+mn-lt"/>
          <a:ea typeface="+mn-ea"/>
          <a:cs typeface="+mn-cs"/>
        </a:defRPr>
      </a:lvl1pPr>
      <a:lvl2pPr marL="357170" indent="-174617" algn="l" rtl="0" eaLnBrk="1" fontAlgn="base" hangingPunct="1">
        <a:lnSpc>
          <a:spcPct val="100000"/>
        </a:lnSpc>
        <a:spcBef>
          <a:spcPts val="0"/>
        </a:spcBef>
        <a:spcAft>
          <a:spcPts val="0"/>
        </a:spcAft>
        <a:buFont typeface="Verdana" panose="020B0604030504040204" pitchFamily="34" charset="0"/>
        <a:buChar char="–"/>
        <a:defRPr lang="sv-SE" sz="2000" baseline="0" dirty="0">
          <a:solidFill>
            <a:schemeClr val="tx1"/>
          </a:solidFill>
          <a:latin typeface="+mn-lt"/>
          <a:ea typeface="+mn-ea"/>
        </a:defRPr>
      </a:lvl2pPr>
      <a:lvl3pPr marL="1219200" indent="-285750" algn="l" rtl="0" eaLnBrk="1" fontAlgn="base" hangingPunct="1">
        <a:lnSpc>
          <a:spcPct val="100000"/>
        </a:lnSpc>
        <a:spcBef>
          <a:spcPts val="0"/>
        </a:spcBef>
        <a:spcAft>
          <a:spcPts val="0"/>
        </a:spcAft>
        <a:buFont typeface="Verdana" panose="020B0604030504040204" pitchFamily="34" charset="0"/>
        <a:buChar char="–"/>
        <a:defRPr lang="sv-SE" sz="1600" baseline="0" dirty="0">
          <a:solidFill>
            <a:schemeClr val="tx1"/>
          </a:solidFill>
          <a:latin typeface="+mn-lt"/>
          <a:ea typeface="+mn-ea"/>
        </a:defRPr>
      </a:lvl3pPr>
      <a:lvl4pPr marL="16573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4pPr>
      <a:lvl5pPr marL="21145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5pPr>
      <a:lvl6pPr marL="2514474" indent="-228589" algn="l" rtl="0" eaLnBrk="1" fontAlgn="base" hangingPunct="1">
        <a:lnSpc>
          <a:spcPct val="120000"/>
        </a:lnSpc>
        <a:spcBef>
          <a:spcPts val="400"/>
        </a:spcBef>
        <a:spcAft>
          <a:spcPts val="100"/>
        </a:spcAft>
        <a:buChar char="»"/>
        <a:defRPr>
          <a:solidFill>
            <a:schemeClr val="tx1"/>
          </a:solidFill>
          <a:latin typeface="+mn-lt"/>
          <a:ea typeface="+mn-ea"/>
        </a:defRPr>
      </a:lvl6pPr>
      <a:lvl7pPr marL="2971652" indent="-228589" algn="l" rtl="0" eaLnBrk="1" fontAlgn="base" hangingPunct="1">
        <a:lnSpc>
          <a:spcPct val="120000"/>
        </a:lnSpc>
        <a:spcBef>
          <a:spcPts val="400"/>
        </a:spcBef>
        <a:spcAft>
          <a:spcPts val="100"/>
        </a:spcAft>
        <a:buChar char="»"/>
        <a:defRPr>
          <a:solidFill>
            <a:schemeClr val="tx1"/>
          </a:solidFill>
          <a:latin typeface="+mn-lt"/>
          <a:ea typeface="+mn-ea"/>
        </a:defRPr>
      </a:lvl7pPr>
      <a:lvl8pPr marL="3428829" indent="-228589" algn="l" rtl="0" eaLnBrk="1" fontAlgn="base" hangingPunct="1">
        <a:lnSpc>
          <a:spcPct val="120000"/>
        </a:lnSpc>
        <a:spcBef>
          <a:spcPts val="400"/>
        </a:spcBef>
        <a:spcAft>
          <a:spcPts val="100"/>
        </a:spcAft>
        <a:buChar char="»"/>
        <a:defRPr>
          <a:solidFill>
            <a:schemeClr val="tx1"/>
          </a:solidFill>
          <a:latin typeface="+mn-lt"/>
          <a:ea typeface="+mn-ea"/>
        </a:defRPr>
      </a:lvl8pPr>
      <a:lvl9pPr marL="3886006" indent="-228589" algn="l" rtl="0" eaLnBrk="1" fontAlgn="base" hangingPunct="1">
        <a:lnSpc>
          <a:spcPct val="120000"/>
        </a:lnSpc>
        <a:spcBef>
          <a:spcPts val="400"/>
        </a:spcBef>
        <a:spcAft>
          <a:spcPts val="100"/>
        </a:spcAft>
        <a:buChar char="»"/>
        <a:defRPr>
          <a:solidFill>
            <a:schemeClr val="tx1"/>
          </a:solidFill>
          <a:latin typeface="+mn-lt"/>
          <a:ea typeface="+mn-ea"/>
        </a:defRPr>
      </a:lvl9pPr>
    </p:bodyStyle>
    <p:otherStyle>
      <a:defPPr>
        <a:defRPr lang="sv-SE"/>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www.sminet.se/"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vardgivarguiden.se/globalassets/kunskapsstod/smittskydd/publikationer/sexuellt-overforda-infektioner-lathund-for-provtagning.pdf"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3D66ED0-DD08-4409-B3DE-0417C003487D}"/>
              </a:ext>
            </a:extLst>
          </p:cNvPr>
          <p:cNvSpPr>
            <a:spLocks noGrp="1"/>
          </p:cNvSpPr>
          <p:nvPr>
            <p:ph type="title"/>
          </p:nvPr>
        </p:nvSpPr>
        <p:spPr>
          <a:xfrm>
            <a:off x="720000" y="1080001"/>
            <a:ext cx="7700963" cy="444000"/>
          </a:xfrm>
        </p:spPr>
        <p:txBody>
          <a:bodyPr/>
          <a:lstStyle/>
          <a:p>
            <a:pPr algn="ctr"/>
            <a:r>
              <a:rPr lang="sv-SE" sz="2800" dirty="0"/>
              <a:t>STI</a:t>
            </a:r>
          </a:p>
        </p:txBody>
      </p:sp>
      <p:sp>
        <p:nvSpPr>
          <p:cNvPr id="3" name="Platshållare för innehåll 2">
            <a:extLst>
              <a:ext uri="{FF2B5EF4-FFF2-40B4-BE49-F238E27FC236}">
                <a16:creationId xmlns:a16="http://schemas.microsoft.com/office/drawing/2014/main" id="{C3C7BA14-994F-4127-AE75-E2BCE87DA2A8}"/>
              </a:ext>
            </a:extLst>
          </p:cNvPr>
          <p:cNvSpPr>
            <a:spLocks noGrp="1"/>
          </p:cNvSpPr>
          <p:nvPr>
            <p:ph idx="1"/>
          </p:nvPr>
        </p:nvSpPr>
        <p:spPr>
          <a:xfrm>
            <a:off x="504245" y="1524002"/>
            <a:ext cx="8522597" cy="4785358"/>
          </a:xfrm>
        </p:spPr>
        <p:txBody>
          <a:bodyPr/>
          <a:lstStyle/>
          <a:p>
            <a:pPr marL="0" indent="0">
              <a:buNone/>
            </a:pPr>
            <a:r>
              <a:rPr lang="sv-SE" dirty="0"/>
              <a:t>Kevin 27 år ringer till sin vårdcentral en tisdagsmorgon och önskar få komma och testa sig för eventuella könssjukdomar. Han berättar att det svider när han kissar, det har gjort det i 1–2 veckor och han trodde att det skulle gå över men när det inte gjorde det ville han kontakta vårdcentralen. Han ska åka till Thailand på semester i två veckor tillsammans med sin nya flickvän. De hittade en sista-minuten-resa och åker tidigt fredag morgon. Han känner att det är bra att kolla upp detta innan han åker. Vill därför komma idag och han har tur, sköterskan hittar en akut läkartid på förmiddagen.</a:t>
            </a:r>
          </a:p>
          <a:p>
            <a:pPr marL="0" indent="0">
              <a:buNone/>
            </a:pPr>
            <a:endParaRPr lang="sv-SE" sz="1800" dirty="0"/>
          </a:p>
        </p:txBody>
      </p:sp>
      <p:sp>
        <p:nvSpPr>
          <p:cNvPr id="4" name="Platshållare för sidfot 3">
            <a:extLst>
              <a:ext uri="{FF2B5EF4-FFF2-40B4-BE49-F238E27FC236}">
                <a16:creationId xmlns:a16="http://schemas.microsoft.com/office/drawing/2014/main" id="{3EFB6E39-A616-401F-9DF6-40030E922F82}"/>
              </a:ext>
            </a:extLst>
          </p:cNvPr>
          <p:cNvSpPr>
            <a:spLocks noGrp="1"/>
          </p:cNvSpPr>
          <p:nvPr>
            <p:ph type="ftr" sz="quarter" idx="3"/>
          </p:nvPr>
        </p:nvSpPr>
        <p:spPr/>
        <p:txBody>
          <a:bodyPr/>
          <a:lstStyle/>
          <a:p>
            <a:pPr marL="0" marR="0" lvl="0" indent="0" algn="r" defTabSz="457200" rtl="0" eaLnBrk="1" fontAlgn="auto" latinLnBrk="0" hangingPunct="1">
              <a:lnSpc>
                <a:spcPct val="100000"/>
              </a:lnSpc>
              <a:spcBef>
                <a:spcPct val="0"/>
              </a:spcBef>
              <a:spcAft>
                <a:spcPts val="0"/>
              </a:spcAft>
              <a:buClrTx/>
              <a:buSzTx/>
              <a:buFontTx/>
              <a:buNone/>
              <a:tabLst/>
              <a:defRPr/>
            </a:pPr>
            <a:endParaRPr kumimoji="0" lang="sv-SE" sz="900" b="0" i="0" u="none" strike="noStrike" kern="1200" cap="none" spc="0" normalizeH="0" baseline="0" noProof="0">
              <a:ln>
                <a:noFill/>
              </a:ln>
              <a:solidFill>
                <a:srgbClr val="000000"/>
              </a:solidFill>
              <a:effectLst/>
              <a:uLnTx/>
              <a:uFillTx/>
              <a:latin typeface="Verdana"/>
              <a:cs typeface="+mn-cs"/>
            </a:endParaRPr>
          </a:p>
        </p:txBody>
      </p:sp>
    </p:spTree>
    <p:extLst>
      <p:ext uri="{BB962C8B-B14F-4D97-AF65-F5344CB8AC3E}">
        <p14:creationId xmlns:p14="http://schemas.microsoft.com/office/powerpoint/2010/main" val="2188768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D68FA5F3-0C70-4863-BD3D-CA778CFD0F15}"/>
              </a:ext>
            </a:extLst>
          </p:cNvPr>
          <p:cNvSpPr>
            <a:spLocks noGrp="1"/>
          </p:cNvSpPr>
          <p:nvPr>
            <p:ph type="title"/>
          </p:nvPr>
        </p:nvSpPr>
        <p:spPr>
          <a:xfrm>
            <a:off x="720000" y="970548"/>
            <a:ext cx="7700963" cy="1379202"/>
          </a:xfrm>
        </p:spPr>
        <p:txBody>
          <a:bodyPr/>
          <a:lstStyle/>
          <a:p>
            <a:r>
              <a:rPr lang="sv-SE" dirty="0"/>
              <a:t>6. Vem är ansvarig för att smittspårning görs och hur ska det gå till?</a:t>
            </a:r>
          </a:p>
        </p:txBody>
      </p:sp>
      <p:sp>
        <p:nvSpPr>
          <p:cNvPr id="7" name="Platshållare för innehåll 6">
            <a:extLst>
              <a:ext uri="{FF2B5EF4-FFF2-40B4-BE49-F238E27FC236}">
                <a16:creationId xmlns:a16="http://schemas.microsoft.com/office/drawing/2014/main" id="{EF07C2ED-14D0-4D0E-B882-08C82F2206C1}"/>
              </a:ext>
            </a:extLst>
          </p:cNvPr>
          <p:cNvSpPr>
            <a:spLocks noGrp="1"/>
          </p:cNvSpPr>
          <p:nvPr>
            <p:ph idx="1"/>
          </p:nvPr>
        </p:nvSpPr>
        <p:spPr>
          <a:xfrm>
            <a:off x="720000" y="2532898"/>
            <a:ext cx="7700963" cy="3565500"/>
          </a:xfrm>
        </p:spPr>
        <p:txBody>
          <a:bodyPr/>
          <a:lstStyle/>
          <a:p>
            <a:r>
              <a:rPr lang="sv-SE" dirty="0"/>
              <a:t>Behandlande läkare är ansvarig för smittspårningen</a:t>
            </a:r>
          </a:p>
          <a:p>
            <a:r>
              <a:rPr lang="sv-SE" dirty="0"/>
              <a:t>Ansvaret kan delegeras till annan personal med särskild kompetens/utbildning</a:t>
            </a:r>
          </a:p>
          <a:p>
            <a:r>
              <a:rPr lang="sv-SE" dirty="0"/>
              <a:t>Ansvaret kan också remitteras till mottagning med avtal för detta</a:t>
            </a:r>
          </a:p>
          <a:p>
            <a:r>
              <a:rPr lang="sv-SE" dirty="0"/>
              <a:t>Patienten är skyldig att medverka vid smittspårning</a:t>
            </a:r>
          </a:p>
        </p:txBody>
      </p:sp>
      <p:sp>
        <p:nvSpPr>
          <p:cNvPr id="4" name="Platshållare för sidfot 3">
            <a:extLst>
              <a:ext uri="{FF2B5EF4-FFF2-40B4-BE49-F238E27FC236}">
                <a16:creationId xmlns:a16="http://schemas.microsoft.com/office/drawing/2014/main" id="{1717755B-8FB4-4E7A-9AF2-7D2B39BBC2E0}"/>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394435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36E34AD1-A0D9-412C-A6F9-DB4A85D637AE}"/>
              </a:ext>
            </a:extLst>
          </p:cNvPr>
          <p:cNvSpPr>
            <a:spLocks noGrp="1"/>
          </p:cNvSpPr>
          <p:nvPr>
            <p:ph type="title"/>
          </p:nvPr>
        </p:nvSpPr>
        <p:spPr/>
        <p:txBody>
          <a:bodyPr/>
          <a:lstStyle/>
          <a:p>
            <a:r>
              <a:rPr lang="sv-SE" dirty="0"/>
              <a:t>7. Är det något mer som behöver göras?</a:t>
            </a:r>
          </a:p>
        </p:txBody>
      </p:sp>
      <p:sp>
        <p:nvSpPr>
          <p:cNvPr id="7" name="Platshållare för innehåll 6">
            <a:extLst>
              <a:ext uri="{FF2B5EF4-FFF2-40B4-BE49-F238E27FC236}">
                <a16:creationId xmlns:a16="http://schemas.microsoft.com/office/drawing/2014/main" id="{E18226A7-B801-4817-B796-6CB278A7BC7E}"/>
              </a:ext>
            </a:extLst>
          </p:cNvPr>
          <p:cNvSpPr>
            <a:spLocks noGrp="1"/>
          </p:cNvSpPr>
          <p:nvPr>
            <p:ph idx="1"/>
          </p:nvPr>
        </p:nvSpPr>
        <p:spPr>
          <a:xfrm>
            <a:off x="720000" y="2807367"/>
            <a:ext cx="7700963" cy="3291031"/>
          </a:xfrm>
        </p:spPr>
        <p:txBody>
          <a:bodyPr/>
          <a:lstStyle/>
          <a:p>
            <a:r>
              <a:rPr lang="sv-SE" dirty="0"/>
              <a:t>Positivt provsvar ska anmälas i </a:t>
            </a:r>
            <a:r>
              <a:rPr lang="sv-SE" dirty="0" err="1"/>
              <a:t>SmiNet</a:t>
            </a:r>
            <a:r>
              <a:rPr lang="sv-SE" dirty="0"/>
              <a:t> enligt smittskyddslagen!</a:t>
            </a:r>
          </a:p>
          <a:p>
            <a:r>
              <a:rPr lang="sv-SE" dirty="0">
                <a:hlinkClick r:id="rId2"/>
              </a:rPr>
              <a:t>www.sminet.se</a:t>
            </a:r>
            <a:r>
              <a:rPr lang="sv-SE" dirty="0"/>
              <a:t> </a:t>
            </a:r>
          </a:p>
        </p:txBody>
      </p:sp>
      <p:sp>
        <p:nvSpPr>
          <p:cNvPr id="4" name="Platshållare för sidfot 3">
            <a:extLst>
              <a:ext uri="{FF2B5EF4-FFF2-40B4-BE49-F238E27FC236}">
                <a16:creationId xmlns:a16="http://schemas.microsoft.com/office/drawing/2014/main" id="{0DD46EF7-62A1-4F4B-AFAA-A9048CD010F8}"/>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5162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4B25531E-2759-4C7A-BFA3-B3541560A0F6}"/>
              </a:ext>
            </a:extLst>
          </p:cNvPr>
          <p:cNvSpPr>
            <a:spLocks noGrp="1"/>
          </p:cNvSpPr>
          <p:nvPr>
            <p:ph type="title"/>
          </p:nvPr>
        </p:nvSpPr>
        <p:spPr/>
        <p:txBody>
          <a:bodyPr/>
          <a:lstStyle/>
          <a:p>
            <a:r>
              <a:rPr lang="sv-SE" dirty="0"/>
              <a:t>1. Vad behöver sköterskan ta upp vid telefonsamtalet?</a:t>
            </a:r>
          </a:p>
        </p:txBody>
      </p:sp>
      <p:sp>
        <p:nvSpPr>
          <p:cNvPr id="7" name="Platshållare för innehåll 6">
            <a:extLst>
              <a:ext uri="{FF2B5EF4-FFF2-40B4-BE49-F238E27FC236}">
                <a16:creationId xmlns:a16="http://schemas.microsoft.com/office/drawing/2014/main" id="{1CF2E6E0-E466-432D-9791-A5F7C3918167}"/>
              </a:ext>
            </a:extLst>
          </p:cNvPr>
          <p:cNvSpPr>
            <a:spLocks noGrp="1"/>
          </p:cNvSpPr>
          <p:nvPr>
            <p:ph idx="1"/>
          </p:nvPr>
        </p:nvSpPr>
        <p:spPr>
          <a:xfrm>
            <a:off x="720000" y="2705099"/>
            <a:ext cx="7700963" cy="3393299"/>
          </a:xfrm>
        </p:spPr>
        <p:txBody>
          <a:bodyPr/>
          <a:lstStyle/>
          <a:p>
            <a:r>
              <a:rPr lang="sv-SE" dirty="0"/>
              <a:t>Undvik att kissa före läkarbesöket</a:t>
            </a:r>
          </a:p>
          <a:p>
            <a:pPr marL="0" indent="0">
              <a:buNone/>
            </a:pPr>
            <a:endParaRPr lang="sv-SE" dirty="0"/>
          </a:p>
          <a:p>
            <a:r>
              <a:rPr lang="sv-SE" dirty="0"/>
              <a:t>Bör få tid skyndsamt enligt SmL</a:t>
            </a:r>
          </a:p>
        </p:txBody>
      </p:sp>
      <p:sp>
        <p:nvSpPr>
          <p:cNvPr id="4" name="Platshållare för sidfot 3">
            <a:extLst>
              <a:ext uri="{FF2B5EF4-FFF2-40B4-BE49-F238E27FC236}">
                <a16:creationId xmlns:a16="http://schemas.microsoft.com/office/drawing/2014/main" id="{A0A4F422-6BE2-4EB9-8D69-99292E9D8261}"/>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486010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D9278557-FEFF-46E6-B1CE-D5F9D20C9130}"/>
              </a:ext>
            </a:extLst>
          </p:cNvPr>
          <p:cNvSpPr>
            <a:spLocks noGrp="1"/>
          </p:cNvSpPr>
          <p:nvPr>
            <p:ph type="title"/>
          </p:nvPr>
        </p:nvSpPr>
        <p:spPr/>
        <p:txBody>
          <a:bodyPr/>
          <a:lstStyle/>
          <a:p>
            <a:r>
              <a:rPr lang="sv-SE" dirty="0"/>
              <a:t>2. Vad behöver läkaren fråga Kevin?</a:t>
            </a:r>
          </a:p>
        </p:txBody>
      </p:sp>
      <p:sp>
        <p:nvSpPr>
          <p:cNvPr id="7" name="Platshållare för innehåll 6">
            <a:extLst>
              <a:ext uri="{FF2B5EF4-FFF2-40B4-BE49-F238E27FC236}">
                <a16:creationId xmlns:a16="http://schemas.microsoft.com/office/drawing/2014/main" id="{5163B551-92E8-4F00-A4FC-868629D79904}"/>
              </a:ext>
            </a:extLst>
          </p:cNvPr>
          <p:cNvSpPr>
            <a:spLocks noGrp="1"/>
          </p:cNvSpPr>
          <p:nvPr>
            <p:ph idx="1"/>
          </p:nvPr>
        </p:nvSpPr>
        <p:spPr>
          <a:xfrm>
            <a:off x="720000" y="2159998"/>
            <a:ext cx="7700963" cy="4120485"/>
          </a:xfrm>
        </p:spPr>
        <p:txBody>
          <a:bodyPr/>
          <a:lstStyle/>
          <a:p>
            <a:r>
              <a:rPr lang="sv-SE" dirty="0"/>
              <a:t>Symtom och duration?</a:t>
            </a:r>
          </a:p>
          <a:p>
            <a:r>
              <a:rPr lang="sv-SE" dirty="0"/>
              <a:t>Nuvarande relation?</a:t>
            </a:r>
          </a:p>
          <a:p>
            <a:r>
              <a:rPr lang="sv-SE" dirty="0"/>
              <a:t>Tidigare sexuella kontakter?</a:t>
            </a:r>
          </a:p>
          <a:p>
            <a:r>
              <a:rPr lang="sv-SE" dirty="0"/>
              <a:t>Sexuella utlandskontakter?</a:t>
            </a:r>
          </a:p>
          <a:p>
            <a:r>
              <a:rPr lang="sv-SE" dirty="0"/>
              <a:t>När testade han sig senast?</a:t>
            </a:r>
          </a:p>
          <a:p>
            <a:r>
              <a:rPr lang="sv-SE" dirty="0"/>
              <a:t>Frisk i övrigt?</a:t>
            </a:r>
          </a:p>
          <a:p>
            <a:r>
              <a:rPr lang="sv-SE" dirty="0"/>
              <a:t>Allergier?</a:t>
            </a:r>
          </a:p>
          <a:p>
            <a:r>
              <a:rPr lang="sv-SE" dirty="0"/>
              <a:t>Bra att ha smittspårningsinfo redan nu!</a:t>
            </a:r>
          </a:p>
        </p:txBody>
      </p:sp>
      <p:sp>
        <p:nvSpPr>
          <p:cNvPr id="4" name="Platshållare för sidfot 3">
            <a:extLst>
              <a:ext uri="{FF2B5EF4-FFF2-40B4-BE49-F238E27FC236}">
                <a16:creationId xmlns:a16="http://schemas.microsoft.com/office/drawing/2014/main" id="{8275BF40-35D9-41CD-8877-7DB4FD98A22B}"/>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122221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sidfot 3">
            <a:extLst>
              <a:ext uri="{FF2B5EF4-FFF2-40B4-BE49-F238E27FC236}">
                <a16:creationId xmlns:a16="http://schemas.microsoft.com/office/drawing/2014/main" id="{52542EC9-0F53-4FBF-97C5-1528B6DF7AFD}"/>
              </a:ext>
            </a:extLst>
          </p:cNvPr>
          <p:cNvSpPr>
            <a:spLocks noGrp="1"/>
          </p:cNvSpPr>
          <p:nvPr>
            <p:ph type="ftr" sz="quarter" idx="3"/>
          </p:nvPr>
        </p:nvSpPr>
        <p:spPr/>
        <p:txBody>
          <a:bodyPr/>
          <a:lstStyle/>
          <a:p>
            <a:endParaRPr lang="sv-SE"/>
          </a:p>
        </p:txBody>
      </p:sp>
      <p:sp>
        <p:nvSpPr>
          <p:cNvPr id="8" name="Rektangel 7">
            <a:extLst>
              <a:ext uri="{FF2B5EF4-FFF2-40B4-BE49-F238E27FC236}">
                <a16:creationId xmlns:a16="http://schemas.microsoft.com/office/drawing/2014/main" id="{C2F93C05-B1AE-412A-B693-01150039D029}"/>
              </a:ext>
            </a:extLst>
          </p:cNvPr>
          <p:cNvSpPr/>
          <p:nvPr/>
        </p:nvSpPr>
        <p:spPr>
          <a:xfrm>
            <a:off x="586288" y="1187114"/>
            <a:ext cx="8333875" cy="5114862"/>
          </a:xfrm>
          <a:prstGeom prst="rect">
            <a:avLst/>
          </a:prstGeom>
        </p:spPr>
        <p:txBody>
          <a:bodyPr wrap="square">
            <a:spAutoFit/>
          </a:bodyPr>
          <a:lstStyle/>
          <a:p>
            <a:pPr>
              <a:lnSpc>
                <a:spcPct val="115000"/>
              </a:lnSpc>
              <a:spcAft>
                <a:spcPts val="1000"/>
              </a:spcAft>
            </a:pPr>
            <a:r>
              <a:rPr lang="sv-SE" sz="2200" dirty="0">
                <a:ea typeface="Calibri" panose="020F0502020204030204" pitchFamily="34" charset="0"/>
                <a:cs typeface="Times New Roman" panose="02020603050405020304" pitchFamily="18" charset="0"/>
              </a:rPr>
              <a:t>Det framkommer att Kevin har varit tillsammans med sin flickvän i en månad. De använde kondom de första två veckorna men när det blev lite mer varaktigt slutade de med det. För ett år sedan tog det slut med hans tidigare flickvän, de hade varit tillsammans i tre år. Efter det hade han några tillfälliga förbindelser med både kvinnor och män. Han använde kondom när det fanns tillgängligt men vid några tillfällen hade han ingen, till exempel när han träffade en kille när han var på semester i Bulgarien. Senaste gången han testade sig för könssjukdomar var när han precis hade blivit tillsammans med sin förra flickvän, alltså för flera år sedan. Då var alla provsvar negativa.</a:t>
            </a:r>
          </a:p>
        </p:txBody>
      </p:sp>
    </p:spTree>
    <p:extLst>
      <p:ext uri="{BB962C8B-B14F-4D97-AF65-F5344CB8AC3E}">
        <p14:creationId xmlns:p14="http://schemas.microsoft.com/office/powerpoint/2010/main" val="1765080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AFA20F96-45A5-4431-918A-EC3EDEC38A67}"/>
              </a:ext>
            </a:extLst>
          </p:cNvPr>
          <p:cNvSpPr>
            <a:spLocks noGrp="1"/>
          </p:cNvSpPr>
          <p:nvPr>
            <p:ph type="title"/>
          </p:nvPr>
        </p:nvSpPr>
        <p:spPr>
          <a:xfrm>
            <a:off x="721518" y="1034717"/>
            <a:ext cx="7700963" cy="898358"/>
          </a:xfrm>
        </p:spPr>
        <p:txBody>
          <a:bodyPr/>
          <a:lstStyle/>
          <a:p>
            <a:r>
              <a:rPr lang="sv-SE" dirty="0"/>
              <a:t>3. Vilka prover bör tas och hur? Behöver något mer göras?</a:t>
            </a:r>
          </a:p>
        </p:txBody>
      </p:sp>
      <p:sp>
        <p:nvSpPr>
          <p:cNvPr id="4" name="Platshållare för innehåll 3">
            <a:extLst>
              <a:ext uri="{FF2B5EF4-FFF2-40B4-BE49-F238E27FC236}">
                <a16:creationId xmlns:a16="http://schemas.microsoft.com/office/drawing/2014/main" id="{2DA1CDF3-C98C-4290-89A3-B682FBC0E4D1}"/>
              </a:ext>
            </a:extLst>
          </p:cNvPr>
          <p:cNvSpPr>
            <a:spLocks noGrp="1"/>
          </p:cNvSpPr>
          <p:nvPr>
            <p:ph idx="1"/>
          </p:nvPr>
        </p:nvSpPr>
        <p:spPr>
          <a:xfrm>
            <a:off x="720000" y="2036928"/>
            <a:ext cx="7700963" cy="4192675"/>
          </a:xfrm>
        </p:spPr>
        <p:txBody>
          <a:bodyPr/>
          <a:lstStyle/>
          <a:p>
            <a:r>
              <a:rPr lang="sv-SE" dirty="0"/>
              <a:t>Smittskydd Stockholms provtagningslathund för STI </a:t>
            </a:r>
            <a:r>
              <a:rPr lang="sv-SE" dirty="0">
                <a:hlinkClick r:id="rId3"/>
              </a:rPr>
              <a:t>Sexuellt överförda infektioner - lathund för provtagning.pdf | Vårdgivarguiden (vardgivarguiden.se)</a:t>
            </a:r>
            <a:r>
              <a:rPr lang="sv-SE" dirty="0"/>
              <a:t> </a:t>
            </a:r>
          </a:p>
          <a:p>
            <a:r>
              <a:rPr lang="sv-SE" dirty="0"/>
              <a:t>Urinprov för Klamydia och Gonorré, kompletteras med NAAT-test från svalg respektive rektum vid oral- eller analsex</a:t>
            </a:r>
          </a:p>
          <a:p>
            <a:r>
              <a:rPr lang="sv-SE" dirty="0"/>
              <a:t>Urinodling</a:t>
            </a:r>
          </a:p>
        </p:txBody>
      </p:sp>
      <p:sp>
        <p:nvSpPr>
          <p:cNvPr id="2" name="Platshållare för sidfot 1">
            <a:extLst>
              <a:ext uri="{FF2B5EF4-FFF2-40B4-BE49-F238E27FC236}">
                <a16:creationId xmlns:a16="http://schemas.microsoft.com/office/drawing/2014/main" id="{B1F5E02F-8233-46AD-BAC2-E310C03C6A2B}"/>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879985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05BD0489-A68A-487B-8B86-59FBE0E58CD4}"/>
              </a:ext>
            </a:extLst>
          </p:cNvPr>
          <p:cNvSpPr>
            <a:spLocks noGrp="1"/>
          </p:cNvSpPr>
          <p:nvPr>
            <p:ph type="title"/>
          </p:nvPr>
        </p:nvSpPr>
        <p:spPr/>
        <p:txBody>
          <a:bodyPr/>
          <a:lstStyle/>
          <a:p>
            <a:r>
              <a:rPr lang="sv-SE" dirty="0"/>
              <a:t>3. forts</a:t>
            </a:r>
          </a:p>
        </p:txBody>
      </p:sp>
      <p:sp>
        <p:nvSpPr>
          <p:cNvPr id="7" name="Platshållare för innehåll 6">
            <a:extLst>
              <a:ext uri="{FF2B5EF4-FFF2-40B4-BE49-F238E27FC236}">
                <a16:creationId xmlns:a16="http://schemas.microsoft.com/office/drawing/2014/main" id="{FB938369-43B3-4294-96F2-ED59F90B5C06}"/>
              </a:ext>
            </a:extLst>
          </p:cNvPr>
          <p:cNvSpPr>
            <a:spLocks noGrp="1"/>
          </p:cNvSpPr>
          <p:nvPr>
            <p:ph idx="1"/>
          </p:nvPr>
        </p:nvSpPr>
        <p:spPr/>
        <p:txBody>
          <a:bodyPr/>
          <a:lstStyle/>
          <a:p>
            <a:r>
              <a:rPr lang="sv-SE" dirty="0"/>
              <a:t>Mycoplasma </a:t>
            </a:r>
            <a:r>
              <a:rPr lang="sv-SE" dirty="0" err="1"/>
              <a:t>genitalium</a:t>
            </a:r>
            <a:r>
              <a:rPr lang="sv-SE" dirty="0"/>
              <a:t> om ovanstående är negativa</a:t>
            </a:r>
          </a:p>
          <a:p>
            <a:r>
              <a:rPr lang="sv-SE" dirty="0"/>
              <a:t>Generös med HIV-test, tänk på syfilis vid utlandskontakt och MSM</a:t>
            </a:r>
          </a:p>
          <a:p>
            <a:r>
              <a:rPr lang="sv-SE" dirty="0"/>
              <a:t>Förhållningsregler vid misstanke om infektion, muntligt och skriftligt</a:t>
            </a:r>
          </a:p>
          <a:p>
            <a:endParaRPr lang="sv-SE" dirty="0"/>
          </a:p>
        </p:txBody>
      </p:sp>
      <p:sp>
        <p:nvSpPr>
          <p:cNvPr id="4" name="Platshållare för sidfot 3">
            <a:extLst>
              <a:ext uri="{FF2B5EF4-FFF2-40B4-BE49-F238E27FC236}">
                <a16:creationId xmlns:a16="http://schemas.microsoft.com/office/drawing/2014/main" id="{0748D3CC-CD74-4A75-9764-9BA6BE3B53E2}"/>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7044964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ACE1F82-BFF3-4A63-82FD-65833349AB64}"/>
              </a:ext>
            </a:extLst>
          </p:cNvPr>
          <p:cNvSpPr>
            <a:spLocks noGrp="1"/>
          </p:cNvSpPr>
          <p:nvPr>
            <p:ph type="title"/>
          </p:nvPr>
        </p:nvSpPr>
        <p:spPr/>
        <p:txBody>
          <a:bodyPr/>
          <a:lstStyle/>
          <a:p>
            <a:endParaRPr lang="sv-SE"/>
          </a:p>
        </p:txBody>
      </p:sp>
      <p:sp>
        <p:nvSpPr>
          <p:cNvPr id="7" name="Platshållare för innehåll 6">
            <a:extLst>
              <a:ext uri="{FF2B5EF4-FFF2-40B4-BE49-F238E27FC236}">
                <a16:creationId xmlns:a16="http://schemas.microsoft.com/office/drawing/2014/main" id="{10D8B960-CF91-4DE0-AC1B-012E54482F80}"/>
              </a:ext>
            </a:extLst>
          </p:cNvPr>
          <p:cNvSpPr>
            <a:spLocks noGrp="1"/>
          </p:cNvSpPr>
          <p:nvPr>
            <p:ph idx="1"/>
          </p:nvPr>
        </p:nvSpPr>
        <p:spPr/>
        <p:txBody>
          <a:bodyPr/>
          <a:lstStyle/>
          <a:p>
            <a:pPr marL="0" indent="0">
              <a:buNone/>
            </a:pPr>
            <a:r>
              <a:rPr lang="sv-SE" dirty="0"/>
              <a:t>På torsdag eftermiddag strax innan klockan fem kommer ett positivt klamydiasvar, övriga prover är negativa. Läkaren ringer upp Kevin och meddelar detta och skriver recept på antibiotika. Kevin ber då att också få ett recept även till flickvännen då hon inte hinner testa sig innan resan.</a:t>
            </a:r>
          </a:p>
          <a:p>
            <a:pPr marL="0" indent="0">
              <a:buNone/>
            </a:pPr>
            <a:endParaRPr lang="sv-SE" dirty="0"/>
          </a:p>
        </p:txBody>
      </p:sp>
      <p:sp>
        <p:nvSpPr>
          <p:cNvPr id="4" name="Platshållare för sidfot 3">
            <a:extLst>
              <a:ext uri="{FF2B5EF4-FFF2-40B4-BE49-F238E27FC236}">
                <a16:creationId xmlns:a16="http://schemas.microsoft.com/office/drawing/2014/main" id="{91C7DB25-65BD-4DBE-9C3F-E07C3D48FF3A}"/>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023013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C0E1CF3F-8D95-435C-9E39-847A0EE4A27A}"/>
              </a:ext>
            </a:extLst>
          </p:cNvPr>
          <p:cNvSpPr>
            <a:spLocks noGrp="1"/>
          </p:cNvSpPr>
          <p:nvPr>
            <p:ph type="title"/>
          </p:nvPr>
        </p:nvSpPr>
        <p:spPr/>
        <p:txBody>
          <a:bodyPr/>
          <a:lstStyle/>
          <a:p>
            <a:r>
              <a:rPr lang="sv-SE" dirty="0"/>
              <a:t>4. Vilken antibiotika bör Kevin få?</a:t>
            </a:r>
          </a:p>
        </p:txBody>
      </p:sp>
      <p:sp>
        <p:nvSpPr>
          <p:cNvPr id="7" name="Platshållare för innehåll 6">
            <a:extLst>
              <a:ext uri="{FF2B5EF4-FFF2-40B4-BE49-F238E27FC236}">
                <a16:creationId xmlns:a16="http://schemas.microsoft.com/office/drawing/2014/main" id="{68B62004-5257-45C8-B12D-27753B669369}"/>
              </a:ext>
            </a:extLst>
          </p:cNvPr>
          <p:cNvSpPr>
            <a:spLocks noGrp="1"/>
          </p:cNvSpPr>
          <p:nvPr>
            <p:ph idx="1"/>
          </p:nvPr>
        </p:nvSpPr>
        <p:spPr>
          <a:xfrm>
            <a:off x="720000" y="2759242"/>
            <a:ext cx="7700963" cy="3339157"/>
          </a:xfrm>
        </p:spPr>
        <p:txBody>
          <a:bodyPr/>
          <a:lstStyle/>
          <a:p>
            <a:r>
              <a:rPr lang="sv-SE" dirty="0"/>
              <a:t>Solsemester, därför bör ej </a:t>
            </a:r>
            <a:r>
              <a:rPr lang="sv-SE" dirty="0" err="1"/>
              <a:t>doxycyklin</a:t>
            </a:r>
            <a:r>
              <a:rPr lang="sv-SE" dirty="0"/>
              <a:t> ges!</a:t>
            </a:r>
          </a:p>
          <a:p>
            <a:r>
              <a:rPr lang="sv-SE" dirty="0" err="1"/>
              <a:t>Lymecyklin</a:t>
            </a:r>
            <a:r>
              <a:rPr lang="sv-SE" dirty="0"/>
              <a:t> 300 mg x 2 i 10 dagar eller </a:t>
            </a:r>
            <a:r>
              <a:rPr lang="sv-SE" dirty="0" err="1"/>
              <a:t>oxitetracyklin</a:t>
            </a:r>
            <a:r>
              <a:rPr lang="sv-SE" dirty="0"/>
              <a:t> 250 mg 2x2 i 10 dagar</a:t>
            </a:r>
          </a:p>
          <a:p>
            <a:r>
              <a:rPr lang="sv-SE" dirty="0"/>
              <a:t>Märk receptet, ”Kostnadsfritt </a:t>
            </a:r>
            <a:r>
              <a:rPr lang="sv-SE" dirty="0" err="1"/>
              <a:t>enl</a:t>
            </a:r>
            <a:r>
              <a:rPr lang="sv-SE" dirty="0"/>
              <a:t> SmL”, </a:t>
            </a:r>
          </a:p>
          <a:p>
            <a:pPr marL="0" indent="0">
              <a:buNone/>
            </a:pPr>
            <a:r>
              <a:rPr lang="sv-SE" dirty="0"/>
              <a:t>(även besök och provtagning är gratis för patienten)</a:t>
            </a:r>
          </a:p>
        </p:txBody>
      </p:sp>
      <p:sp>
        <p:nvSpPr>
          <p:cNvPr id="4" name="Platshållare för sidfot 3">
            <a:extLst>
              <a:ext uri="{FF2B5EF4-FFF2-40B4-BE49-F238E27FC236}">
                <a16:creationId xmlns:a16="http://schemas.microsoft.com/office/drawing/2014/main" id="{D2E8097A-3B65-466C-B7A3-84EDDB2F1DBC}"/>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593516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3CD3A034-6C5B-40EB-9443-16E9EFABDB5C}"/>
              </a:ext>
            </a:extLst>
          </p:cNvPr>
          <p:cNvSpPr>
            <a:spLocks noGrp="1"/>
          </p:cNvSpPr>
          <p:nvPr>
            <p:ph type="title"/>
          </p:nvPr>
        </p:nvSpPr>
        <p:spPr/>
        <p:txBody>
          <a:bodyPr/>
          <a:lstStyle/>
          <a:p>
            <a:r>
              <a:rPr lang="sv-SE" dirty="0"/>
              <a:t>5. Hur ska man tänka kring flickvännens behandling?</a:t>
            </a:r>
          </a:p>
        </p:txBody>
      </p:sp>
      <p:sp>
        <p:nvSpPr>
          <p:cNvPr id="7" name="Platshållare för innehåll 6">
            <a:extLst>
              <a:ext uri="{FF2B5EF4-FFF2-40B4-BE49-F238E27FC236}">
                <a16:creationId xmlns:a16="http://schemas.microsoft.com/office/drawing/2014/main" id="{55B593AD-2611-4BCA-9359-8E1CFD462CC8}"/>
              </a:ext>
            </a:extLst>
          </p:cNvPr>
          <p:cNvSpPr>
            <a:spLocks noGrp="1"/>
          </p:cNvSpPr>
          <p:nvPr>
            <p:ph idx="1"/>
          </p:nvPr>
        </p:nvSpPr>
        <p:spPr>
          <a:xfrm>
            <a:off x="720000" y="2462463"/>
            <a:ext cx="7700963" cy="3635936"/>
          </a:xfrm>
        </p:spPr>
        <p:txBody>
          <a:bodyPr/>
          <a:lstStyle/>
          <a:p>
            <a:r>
              <a:rPr lang="sv-SE" dirty="0"/>
              <a:t>Inga recept/ingen medicinering får ges till partner via indexpatienten!</a:t>
            </a:r>
          </a:p>
          <a:p>
            <a:r>
              <a:rPr lang="sv-SE" dirty="0"/>
              <a:t>Om partnern kan </a:t>
            </a:r>
            <a:r>
              <a:rPr lang="sv-SE" dirty="0" err="1"/>
              <a:t>provtas</a:t>
            </a:r>
            <a:r>
              <a:rPr lang="sv-SE" dirty="0"/>
              <a:t> innan resan kan man överväga recept</a:t>
            </a:r>
          </a:p>
          <a:p>
            <a:r>
              <a:rPr lang="sv-SE" dirty="0"/>
              <a:t>Inget samlag/sexuell kontakt innan båda är färdigbehandlade</a:t>
            </a:r>
          </a:p>
        </p:txBody>
      </p:sp>
      <p:sp>
        <p:nvSpPr>
          <p:cNvPr id="4" name="Platshållare för sidfot 3">
            <a:extLst>
              <a:ext uri="{FF2B5EF4-FFF2-40B4-BE49-F238E27FC236}">
                <a16:creationId xmlns:a16="http://schemas.microsoft.com/office/drawing/2014/main" id="{AF166C68-A757-4496-9D90-AD68D8AB2243}"/>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694912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andardformgivning">
  <a:themeElements>
    <a:clrScheme name="SLL">
      <a:dk1>
        <a:srgbClr val="000000"/>
      </a:dk1>
      <a:lt1>
        <a:srgbClr val="FFFFFF"/>
      </a:lt1>
      <a:dk2>
        <a:srgbClr val="A79D96"/>
      </a:dk2>
      <a:lt2>
        <a:srgbClr val="E0DED9"/>
      </a:lt2>
      <a:accent1>
        <a:srgbClr val="002D5A"/>
      </a:accent1>
      <a:accent2>
        <a:srgbClr val="00AEEF"/>
      </a:accent2>
      <a:accent3>
        <a:srgbClr val="9A0932"/>
      </a:accent3>
      <a:accent4>
        <a:srgbClr val="FF056D"/>
      </a:accent4>
      <a:accent5>
        <a:srgbClr val="406618"/>
      </a:accent5>
      <a:accent6>
        <a:srgbClr val="78BE00"/>
      </a:accent6>
      <a:hlink>
        <a:srgbClr val="00AEEF"/>
      </a:hlink>
      <a:folHlink>
        <a:srgbClr val="EB9100"/>
      </a:folHlink>
    </a:clrScheme>
    <a:fontScheme name="Standardformgivning">
      <a:majorFont>
        <a:latin typeface="Verdana"/>
        <a:ea typeface="Geneva"/>
        <a:cs typeface=""/>
      </a:majorFont>
      <a:minorFont>
        <a:latin typeface="Verdana"/>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spDef>
    <a:ln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lnDef>
  </a:objectDefaults>
  <a:extraClrSchemeLst>
    <a:extraClrScheme>
      <a:clrScheme name="Standardformgivning 1">
        <a:dk1>
          <a:srgbClr val="000000"/>
        </a:dk1>
        <a:lt1>
          <a:srgbClr val="FFFFFF"/>
        </a:lt1>
        <a:dk2>
          <a:srgbClr val="000000"/>
        </a:dk2>
        <a:lt2>
          <a:srgbClr val="BAB0B9"/>
        </a:lt2>
        <a:accent1>
          <a:srgbClr val="003468"/>
        </a:accent1>
        <a:accent2>
          <a:srgbClr val="00AEEF"/>
        </a:accent2>
        <a:accent3>
          <a:srgbClr val="FFFFFF"/>
        </a:accent3>
        <a:accent4>
          <a:srgbClr val="000000"/>
        </a:accent4>
        <a:accent5>
          <a:srgbClr val="AAAEB9"/>
        </a:accent5>
        <a:accent6>
          <a:srgbClr val="009DD9"/>
        </a:accent6>
        <a:hlink>
          <a:srgbClr val="B30538"/>
        </a:hlink>
        <a:folHlink>
          <a:srgbClr val="E2001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rama ppt mall_20190514.potx  -  Skrivskyddad" id="{729F4028-DEA7-43B0-9404-09B958EAF8C9}" vid="{ABF32C0A-CDBB-47D7-B47A-F66035BB090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TotalTime>
  <Words>1556</Words>
  <Application>Microsoft Office PowerPoint</Application>
  <PresentationFormat>Bildspel på skärmen (4:3)</PresentationFormat>
  <Paragraphs>71</Paragraphs>
  <Slides>11</Slides>
  <Notes>7</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11</vt:i4>
      </vt:variant>
    </vt:vector>
  </HeadingPairs>
  <TitlesOfParts>
    <vt:vector size="16" baseType="lpstr">
      <vt:lpstr>Arial</vt:lpstr>
      <vt:lpstr>Calibri</vt:lpstr>
      <vt:lpstr>Verdana</vt:lpstr>
      <vt:lpstr>Wingdings</vt:lpstr>
      <vt:lpstr>Standardformgivning</vt:lpstr>
      <vt:lpstr>STI</vt:lpstr>
      <vt:lpstr>1. Vad behöver sköterskan ta upp vid telefonsamtalet?</vt:lpstr>
      <vt:lpstr>2. Vad behöver läkaren fråga Kevin?</vt:lpstr>
      <vt:lpstr>PowerPoint-presentation</vt:lpstr>
      <vt:lpstr>3. Vilka prover bör tas och hur? Behöver något mer göras?</vt:lpstr>
      <vt:lpstr>3. forts</vt:lpstr>
      <vt:lpstr>PowerPoint-presentation</vt:lpstr>
      <vt:lpstr>4. Vilken antibiotika bör Kevin få?</vt:lpstr>
      <vt:lpstr>5. Hur ska man tänka kring flickvännens behandling?</vt:lpstr>
      <vt:lpstr>6. Vem är ansvarig för att smittspårning görs och hur ska det gå till?</vt:lpstr>
      <vt:lpstr>7. Är det något mer som behöver göras?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STI</dc:title>
  <dc:creator>Heléne Rödin</dc:creator>
  <cp:lastModifiedBy>Heléne Rödin</cp:lastModifiedBy>
  <cp:revision>7</cp:revision>
  <dcterms:created xsi:type="dcterms:W3CDTF">2021-05-17T07:18:01Z</dcterms:created>
  <dcterms:modified xsi:type="dcterms:W3CDTF">2021-05-18T06:55:12Z</dcterms:modified>
</cp:coreProperties>
</file>