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 id="2147483673" r:id="rId2"/>
    <p:sldMasterId id="2147483693" r:id="rId3"/>
    <p:sldMasterId id="2147483712" r:id="rId4"/>
  </p:sldMasterIdLst>
  <p:notesMasterIdLst>
    <p:notesMasterId r:id="rId15"/>
  </p:notesMasterIdLst>
  <p:handoutMasterIdLst>
    <p:handoutMasterId r:id="rId16"/>
  </p:handoutMasterIdLst>
  <p:sldIdLst>
    <p:sldId id="825" r:id="rId5"/>
    <p:sldId id="826" r:id="rId6"/>
    <p:sldId id="827" r:id="rId7"/>
    <p:sldId id="828" r:id="rId8"/>
    <p:sldId id="829" r:id="rId9"/>
    <p:sldId id="830" r:id="rId10"/>
    <p:sldId id="833" r:id="rId11"/>
    <p:sldId id="836" r:id="rId12"/>
    <p:sldId id="834" r:id="rId13"/>
    <p:sldId id="835" r:id="rId14"/>
  </p:sldIdLst>
  <p:sldSz cx="9144000" cy="6858000" type="screen4x3"/>
  <p:notesSz cx="6797675" cy="9926638"/>
  <p:defaultTextStyle>
    <a:defPPr>
      <a:defRPr lang="sv-S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4FC57B43-06CA-4702-94AC-DE4A51DA1A57}">
          <p14:sldIdLst>
            <p14:sldId id="825"/>
            <p14:sldId id="826"/>
            <p14:sldId id="827"/>
            <p14:sldId id="828"/>
            <p14:sldId id="829"/>
            <p14:sldId id="830"/>
            <p14:sldId id="833"/>
            <p14:sldId id="836"/>
            <p14:sldId id="834"/>
            <p14:sldId id="835"/>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3DD"/>
    <a:srgbClr val="92D050"/>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2" autoAdjust="0"/>
    <p:restoredTop sz="89205" autoAdjust="0"/>
  </p:normalViewPr>
  <p:slideViewPr>
    <p:cSldViewPr snapToGrid="0">
      <p:cViewPr varScale="1">
        <p:scale>
          <a:sx n="116" d="100"/>
          <a:sy n="116" d="100"/>
        </p:scale>
        <p:origin x="1446" y="10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2980C56-3A98-4180-A7D3-6AF71E4C1585}" type="datetimeFigureOut">
              <a:rPr lang="sv-SE" smtClean="0"/>
              <a:t>2021-03-02</a:t>
            </a:fld>
            <a:endParaRPr lang="sv-SE"/>
          </a:p>
        </p:txBody>
      </p:sp>
      <p:sp>
        <p:nvSpPr>
          <p:cNvPr id="4" name="Platshållare för sidfo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816B4A7-C609-40B3-847B-C68C868F3970}" type="slidenum">
              <a:rPr lang="sv-SE" smtClean="0"/>
              <a:t>‹#›</a:t>
            </a:fld>
            <a:endParaRPr lang="sv-SE"/>
          </a:p>
        </p:txBody>
      </p:sp>
    </p:spTree>
    <p:extLst>
      <p:ext uri="{BB962C8B-B14F-4D97-AF65-F5344CB8AC3E}">
        <p14:creationId xmlns:p14="http://schemas.microsoft.com/office/powerpoint/2010/main" val="484320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A492052-D673-4656-A0CC-E8B88C1B6CA4}" type="datetimeFigureOut">
              <a:rPr lang="sv-SE" smtClean="0"/>
              <a:t>2021-03-02</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286A6E7-68F8-4F17-A9C0-F910A0F14C4E}" type="slidenum">
              <a:rPr lang="sv-SE" smtClean="0"/>
              <a:t>‹#›</a:t>
            </a:fld>
            <a:endParaRPr lang="sv-SE"/>
          </a:p>
        </p:txBody>
      </p:sp>
    </p:spTree>
    <p:extLst>
      <p:ext uri="{BB962C8B-B14F-4D97-AF65-F5344CB8AC3E}">
        <p14:creationId xmlns:p14="http://schemas.microsoft.com/office/powerpoint/2010/main" val="834268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kern="1200" dirty="0">
                <a:solidFill>
                  <a:schemeClr val="tx1"/>
                </a:solidFill>
                <a:effectLst/>
                <a:latin typeface="+mn-lt"/>
                <a:ea typeface="+mn-ea"/>
                <a:cs typeface="+mn-cs"/>
              </a:rPr>
              <a:t>Har Linnea några symtom utöver att det svider när hon kissar, t ex täta trängningar och frekventa </a:t>
            </a:r>
            <a:r>
              <a:rPr lang="sv-SE" sz="1600" kern="1200" dirty="0" err="1">
                <a:solidFill>
                  <a:schemeClr val="tx1"/>
                </a:solidFill>
                <a:effectLst/>
                <a:latin typeface="+mn-lt"/>
                <a:ea typeface="+mn-ea"/>
                <a:cs typeface="+mn-cs"/>
              </a:rPr>
              <a:t>miktioner</a:t>
            </a:r>
            <a:r>
              <a:rPr lang="sv-SE" sz="1600" kern="1200" dirty="0">
                <a:solidFill>
                  <a:schemeClr val="tx1"/>
                </a:solidFill>
                <a:effectLst/>
                <a:latin typeface="+mn-lt"/>
                <a:ea typeface="+mn-ea"/>
                <a:cs typeface="+mn-cs"/>
              </a:rPr>
              <a:t>? Upplever hon besvären som lindriga, måttliga eller svåra? Vad är anledningen till att hon tar kontakt – oro för att det ska hända något farligt om man inte behandlar en cystit eller är symtomen så kraftiga att hon vill ha behandling för att få lindring?</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a:solidFill>
                  <a:schemeClr val="tx1"/>
                </a:solidFill>
                <a:effectLst/>
                <a:latin typeface="+mn-lt"/>
                <a:ea typeface="+mn-ea"/>
                <a:cs typeface="+mn-cs"/>
              </a:rPr>
              <a:t>Är Linnea gravid? </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a:solidFill>
                  <a:schemeClr val="tx1"/>
                </a:solidFill>
                <a:effectLst/>
                <a:latin typeface="+mn-lt"/>
                <a:ea typeface="+mn-ea"/>
                <a:cs typeface="+mn-cs"/>
              </a:rPr>
              <a:t>Har hon feber eller flanksmärtor som tecken på </a:t>
            </a:r>
            <a:r>
              <a:rPr lang="sv-SE" sz="1600" kern="1200" dirty="0" err="1">
                <a:solidFill>
                  <a:schemeClr val="tx1"/>
                </a:solidFill>
                <a:effectLst/>
                <a:latin typeface="+mn-lt"/>
                <a:ea typeface="+mn-ea"/>
                <a:cs typeface="+mn-cs"/>
              </a:rPr>
              <a:t>pyelonefrit</a:t>
            </a:r>
            <a:r>
              <a:rPr lang="sv-SE" sz="1600" kern="1200" dirty="0">
                <a:solidFill>
                  <a:schemeClr val="tx1"/>
                </a:solidFill>
                <a:effectLst/>
                <a:latin typeface="+mn-lt"/>
                <a:ea typeface="+mn-ea"/>
                <a:cs typeface="+mn-cs"/>
              </a:rPr>
              <a:t>?</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a:solidFill>
                  <a:schemeClr val="tx1"/>
                </a:solidFill>
                <a:effectLst/>
                <a:latin typeface="+mn-lt"/>
                <a:ea typeface="+mn-ea"/>
                <a:cs typeface="+mn-cs"/>
              </a:rPr>
              <a:t>Har hon nytillkomna/ökade flytningar eller klåda i underlivet? Detta minskar i så fall sannolikheten för cystit. Ny sexualpartner och/eller oskyddat sex? Överväg STI.</a:t>
            </a:r>
          </a:p>
          <a:p>
            <a:endParaRPr lang="sv-SE" dirty="0"/>
          </a:p>
        </p:txBody>
      </p:sp>
      <p:sp>
        <p:nvSpPr>
          <p:cNvPr id="4" name="Platshållare för bildnummer 3"/>
          <p:cNvSpPr>
            <a:spLocks noGrp="1"/>
          </p:cNvSpPr>
          <p:nvPr>
            <p:ph type="sldNum" sz="quarter" idx="5"/>
          </p:nvPr>
        </p:nvSpPr>
        <p:spPr/>
        <p:txBody>
          <a:bodyPr/>
          <a:lstStyle/>
          <a:p>
            <a:fld id="{4286A6E7-68F8-4F17-A9C0-F910A0F14C4E}" type="slidenum">
              <a:rPr lang="sv-SE" smtClean="0"/>
              <a:t>3</a:t>
            </a:fld>
            <a:endParaRPr lang="sv-SE"/>
          </a:p>
        </p:txBody>
      </p:sp>
    </p:spTree>
    <p:extLst>
      <p:ext uri="{BB962C8B-B14F-4D97-AF65-F5344CB8AC3E}">
        <p14:creationId xmlns:p14="http://schemas.microsoft.com/office/powerpoint/2010/main" val="1761888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kern="1200" dirty="0">
                <a:solidFill>
                  <a:schemeClr val="tx1"/>
                </a:solidFill>
                <a:effectLst/>
                <a:latin typeface="+mn-lt"/>
                <a:ea typeface="+mn-ea"/>
                <a:cs typeface="+mn-cs"/>
              </a:rPr>
              <a:t>Här beror svaret på vad vi fått fram när vi pratat med Linnea och vilka rutiner som finns på vårdcentralen. </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a:solidFill>
                  <a:schemeClr val="tx1"/>
                </a:solidFill>
                <a:effectLst/>
                <a:latin typeface="+mn-lt"/>
                <a:ea typeface="+mn-ea"/>
                <a:cs typeface="+mn-cs"/>
              </a:rPr>
              <a:t>Om Linnea har typiska och nytillkomna symtom på akut cystit (minst två av sveda vid </a:t>
            </a:r>
            <a:r>
              <a:rPr lang="sv-SE" sz="1600" kern="1200" dirty="0" err="1">
                <a:solidFill>
                  <a:schemeClr val="tx1"/>
                </a:solidFill>
                <a:effectLst/>
                <a:latin typeface="+mn-lt"/>
                <a:ea typeface="+mn-ea"/>
                <a:cs typeface="+mn-cs"/>
              </a:rPr>
              <a:t>miktion</a:t>
            </a:r>
            <a:r>
              <a:rPr lang="sv-SE" sz="1600" kern="1200" dirty="0">
                <a:solidFill>
                  <a:schemeClr val="tx1"/>
                </a:solidFill>
                <a:effectLst/>
                <a:latin typeface="+mn-lt"/>
                <a:ea typeface="+mn-ea"/>
                <a:cs typeface="+mn-cs"/>
              </a:rPr>
              <a:t>, täta urinträngningar och frekventa </a:t>
            </a:r>
            <a:r>
              <a:rPr lang="sv-SE" sz="1600" kern="1200" dirty="0" err="1">
                <a:solidFill>
                  <a:schemeClr val="tx1"/>
                </a:solidFill>
                <a:effectLst/>
                <a:latin typeface="+mn-lt"/>
                <a:ea typeface="+mn-ea"/>
                <a:cs typeface="+mn-cs"/>
              </a:rPr>
              <a:t>miktioner</a:t>
            </a:r>
            <a:r>
              <a:rPr lang="sv-SE" sz="1600" kern="1200" dirty="0">
                <a:solidFill>
                  <a:schemeClr val="tx1"/>
                </a:solidFill>
                <a:effectLst/>
                <a:latin typeface="+mn-lt"/>
                <a:ea typeface="+mn-ea"/>
                <a:cs typeface="+mn-cs"/>
              </a:rPr>
              <a:t>), saknar feber och flanksmärta, inte är gravid och anamnesen inte inger misstanke på STI eller </a:t>
            </a:r>
            <a:r>
              <a:rPr lang="sv-SE" sz="1600" kern="1200" dirty="0" err="1">
                <a:solidFill>
                  <a:schemeClr val="tx1"/>
                </a:solidFill>
                <a:effectLst/>
                <a:latin typeface="+mn-lt"/>
                <a:ea typeface="+mn-ea"/>
                <a:cs typeface="+mn-cs"/>
              </a:rPr>
              <a:t>vulvovaginit</a:t>
            </a:r>
            <a:r>
              <a:rPr lang="sv-SE" sz="1600" kern="1200" dirty="0">
                <a:solidFill>
                  <a:schemeClr val="tx1"/>
                </a:solidFill>
                <a:effectLst/>
                <a:latin typeface="+mn-lt"/>
                <a:ea typeface="+mn-ea"/>
                <a:cs typeface="+mn-cs"/>
              </a:rPr>
              <a:t> är det med all sannolikhet en akut cystit som Linnea lider av. Om besvären är lindriga kan man ge egenvårdsråd i form av ökat vätskeintag och smärtstillande läkemedel. Vid måttliga besvär kan man dessutom förskriva ett antibiotikarecept i reserv. Vid svåra besvär ges antibiotika. Det är patienten själv som värderar sina symtom och graderar dem som lindriga, måttliga eller svåra. </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a:solidFill>
                  <a:schemeClr val="tx1"/>
                </a:solidFill>
                <a:effectLst/>
                <a:latin typeface="+mn-lt"/>
                <a:ea typeface="+mn-ea"/>
                <a:cs typeface="+mn-cs"/>
              </a:rPr>
              <a:t>Om man på sin vårdcentral utarbetat tydliga rutiner för handläggning av akut cystit hos vuxna icke-gravida kvinnor med typiska symtom kan dessa patienter ofta handläggas utan ett fysiskt möte. </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a:solidFill>
                  <a:schemeClr val="tx1"/>
                </a:solidFill>
                <a:effectLst/>
                <a:latin typeface="+mn-lt"/>
                <a:ea typeface="+mn-ea"/>
                <a:cs typeface="+mn-cs"/>
              </a:rPr>
              <a:t>Om symtomen inte är helt typiska, patienten har feber eller flanksmärta, är gravid eller det finns misstanke om STI eller </a:t>
            </a:r>
            <a:r>
              <a:rPr lang="sv-SE" sz="1600" kern="1200" dirty="0" err="1">
                <a:solidFill>
                  <a:schemeClr val="tx1"/>
                </a:solidFill>
                <a:effectLst/>
                <a:latin typeface="+mn-lt"/>
                <a:ea typeface="+mn-ea"/>
                <a:cs typeface="+mn-cs"/>
              </a:rPr>
              <a:t>vulvovaginit</a:t>
            </a:r>
            <a:r>
              <a:rPr lang="sv-SE" sz="1600" kern="1200" dirty="0">
                <a:solidFill>
                  <a:schemeClr val="tx1"/>
                </a:solidFill>
                <a:effectLst/>
                <a:latin typeface="+mn-lt"/>
                <a:ea typeface="+mn-ea"/>
                <a:cs typeface="+mn-cs"/>
              </a:rPr>
              <a:t> är ett besök på vårdcentralen nödvändigt för undersökning och provtagning. </a:t>
            </a:r>
            <a:br>
              <a:rPr lang="sv-SE" sz="16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4286A6E7-68F8-4F17-A9C0-F910A0F14C4E}" type="slidenum">
              <a:rPr lang="sv-SE" smtClean="0"/>
              <a:t>4</a:t>
            </a:fld>
            <a:endParaRPr lang="sv-SE"/>
          </a:p>
        </p:txBody>
      </p:sp>
    </p:spTree>
    <p:extLst>
      <p:ext uri="{BB962C8B-B14F-4D97-AF65-F5344CB8AC3E}">
        <p14:creationId xmlns:p14="http://schemas.microsoft.com/office/powerpoint/2010/main" val="1816163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kern="1200" dirty="0">
                <a:solidFill>
                  <a:schemeClr val="tx1"/>
                </a:solidFill>
                <a:effectLst/>
                <a:latin typeface="+mn-lt"/>
                <a:ea typeface="+mn-ea"/>
                <a:cs typeface="+mn-cs"/>
              </a:rPr>
              <a:t>Här beror svaret på vad vi fått fram när vi pratat med Linnea och vilka rutiner som finns på vårdcentralen. </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a:solidFill>
                  <a:schemeClr val="tx1"/>
                </a:solidFill>
                <a:effectLst/>
                <a:latin typeface="+mn-lt"/>
                <a:ea typeface="+mn-ea"/>
                <a:cs typeface="+mn-cs"/>
              </a:rPr>
              <a:t>Om Linnea har typiska och nytillkomna symtom på akut cystit (minst två av sveda vid </a:t>
            </a:r>
            <a:r>
              <a:rPr lang="sv-SE" sz="1600" kern="1200" dirty="0" err="1">
                <a:solidFill>
                  <a:schemeClr val="tx1"/>
                </a:solidFill>
                <a:effectLst/>
                <a:latin typeface="+mn-lt"/>
                <a:ea typeface="+mn-ea"/>
                <a:cs typeface="+mn-cs"/>
              </a:rPr>
              <a:t>miktion</a:t>
            </a:r>
            <a:r>
              <a:rPr lang="sv-SE" sz="1600" kern="1200" dirty="0">
                <a:solidFill>
                  <a:schemeClr val="tx1"/>
                </a:solidFill>
                <a:effectLst/>
                <a:latin typeface="+mn-lt"/>
                <a:ea typeface="+mn-ea"/>
                <a:cs typeface="+mn-cs"/>
              </a:rPr>
              <a:t>, täta urinträngningar och frekventa </a:t>
            </a:r>
            <a:r>
              <a:rPr lang="sv-SE" sz="1600" kern="1200" dirty="0" err="1">
                <a:solidFill>
                  <a:schemeClr val="tx1"/>
                </a:solidFill>
                <a:effectLst/>
                <a:latin typeface="+mn-lt"/>
                <a:ea typeface="+mn-ea"/>
                <a:cs typeface="+mn-cs"/>
              </a:rPr>
              <a:t>miktioner</a:t>
            </a:r>
            <a:r>
              <a:rPr lang="sv-SE" sz="1600" kern="1200" dirty="0">
                <a:solidFill>
                  <a:schemeClr val="tx1"/>
                </a:solidFill>
                <a:effectLst/>
                <a:latin typeface="+mn-lt"/>
                <a:ea typeface="+mn-ea"/>
                <a:cs typeface="+mn-cs"/>
              </a:rPr>
              <a:t>), saknar feber och flanksmärta, inte är gravid och anamnesen inte inger misstanke på STI eller </a:t>
            </a:r>
            <a:r>
              <a:rPr lang="sv-SE" sz="1600" kern="1200" dirty="0" err="1">
                <a:solidFill>
                  <a:schemeClr val="tx1"/>
                </a:solidFill>
                <a:effectLst/>
                <a:latin typeface="+mn-lt"/>
                <a:ea typeface="+mn-ea"/>
                <a:cs typeface="+mn-cs"/>
              </a:rPr>
              <a:t>vulvovaginit</a:t>
            </a:r>
            <a:r>
              <a:rPr lang="sv-SE" sz="1600" kern="1200" dirty="0">
                <a:solidFill>
                  <a:schemeClr val="tx1"/>
                </a:solidFill>
                <a:effectLst/>
                <a:latin typeface="+mn-lt"/>
                <a:ea typeface="+mn-ea"/>
                <a:cs typeface="+mn-cs"/>
              </a:rPr>
              <a:t> är det med all sannolikhet en akut cystit som Linnea lider av. Om besvären är lindriga kan man ge egenvårdsråd i form av ökat vätskeintag och smärtstillande läkemedel. Vid måttliga besvär kan man dessutom förskriva ett antibiotikarecept i reserv. Vid svåra besvär ges antibiotika. Det är patienten själv som värderar sina symtom och graderar dem som lindriga, måttliga eller svåra. </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b="1" kern="1200" dirty="0">
                <a:solidFill>
                  <a:schemeClr val="tx1"/>
                </a:solidFill>
                <a:effectLst/>
                <a:latin typeface="+mn-lt"/>
                <a:ea typeface="+mn-ea"/>
                <a:cs typeface="+mn-cs"/>
              </a:rPr>
              <a:t>Om man på sin vårdcentral utarbetat tydliga rutiner för handläggning av akut cystit hos vuxna icke-gravida kvinnor med typiska symtom kan dessa patienter ofta handläggas utan ett fysiskt möte. </a:t>
            </a:r>
            <a:br>
              <a:rPr lang="sv-SE" sz="1600" b="1" kern="1200" dirty="0">
                <a:solidFill>
                  <a:schemeClr val="tx1"/>
                </a:solidFill>
                <a:effectLst/>
                <a:latin typeface="+mn-lt"/>
                <a:ea typeface="+mn-ea"/>
                <a:cs typeface="+mn-cs"/>
              </a:rPr>
            </a:br>
            <a:br>
              <a:rPr lang="sv-SE" sz="1600" b="1" kern="1200" dirty="0">
                <a:solidFill>
                  <a:schemeClr val="tx1"/>
                </a:solidFill>
                <a:effectLst/>
                <a:latin typeface="+mn-lt"/>
                <a:ea typeface="+mn-ea"/>
                <a:cs typeface="+mn-cs"/>
              </a:rPr>
            </a:br>
            <a:r>
              <a:rPr lang="sv-SE" sz="1600" b="1" kern="1200" dirty="0">
                <a:solidFill>
                  <a:schemeClr val="tx1"/>
                </a:solidFill>
                <a:effectLst/>
                <a:latin typeface="+mn-lt"/>
                <a:ea typeface="+mn-ea"/>
                <a:cs typeface="+mn-cs"/>
              </a:rPr>
              <a:t>Om symtomen inte är helt typiska, patienten har feber eller flanksmärta, är gravid eller det finns misstanke om STI eller </a:t>
            </a:r>
            <a:r>
              <a:rPr lang="sv-SE" sz="1600" b="1" kern="1200" dirty="0" err="1">
                <a:solidFill>
                  <a:schemeClr val="tx1"/>
                </a:solidFill>
                <a:effectLst/>
                <a:latin typeface="+mn-lt"/>
                <a:ea typeface="+mn-ea"/>
                <a:cs typeface="+mn-cs"/>
              </a:rPr>
              <a:t>vulvovaginit</a:t>
            </a:r>
            <a:r>
              <a:rPr lang="sv-SE" sz="1600" b="1" kern="1200" dirty="0">
                <a:solidFill>
                  <a:schemeClr val="tx1"/>
                </a:solidFill>
                <a:effectLst/>
                <a:latin typeface="+mn-lt"/>
                <a:ea typeface="+mn-ea"/>
                <a:cs typeface="+mn-cs"/>
              </a:rPr>
              <a:t> är ett besök på vårdcentralen nödvändigt för undersökning och provtagning. </a:t>
            </a:r>
            <a:br>
              <a:rPr lang="sv-SE" sz="1600" b="1" kern="1200" dirty="0">
                <a:solidFill>
                  <a:schemeClr val="tx1"/>
                </a:solidFill>
                <a:effectLst/>
                <a:latin typeface="+mn-lt"/>
                <a:ea typeface="+mn-ea"/>
                <a:cs typeface="+mn-cs"/>
              </a:rPr>
            </a:br>
            <a:endParaRPr lang="sv-SE" b="1" dirty="0"/>
          </a:p>
          <a:p>
            <a:endParaRPr lang="sv-SE" dirty="0"/>
          </a:p>
        </p:txBody>
      </p:sp>
      <p:sp>
        <p:nvSpPr>
          <p:cNvPr id="4" name="Platshållare för bildnummer 3"/>
          <p:cNvSpPr>
            <a:spLocks noGrp="1"/>
          </p:cNvSpPr>
          <p:nvPr>
            <p:ph type="sldNum" sz="quarter" idx="5"/>
          </p:nvPr>
        </p:nvSpPr>
        <p:spPr/>
        <p:txBody>
          <a:bodyPr/>
          <a:lstStyle/>
          <a:p>
            <a:fld id="{4286A6E7-68F8-4F17-A9C0-F910A0F14C4E}" type="slidenum">
              <a:rPr lang="sv-SE" smtClean="0"/>
              <a:t>5</a:t>
            </a:fld>
            <a:endParaRPr lang="sv-SE"/>
          </a:p>
        </p:txBody>
      </p:sp>
    </p:spTree>
    <p:extLst>
      <p:ext uri="{BB962C8B-B14F-4D97-AF65-F5344CB8AC3E}">
        <p14:creationId xmlns:p14="http://schemas.microsoft.com/office/powerpoint/2010/main" val="2811839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600" kern="1200" dirty="0">
                <a:solidFill>
                  <a:schemeClr val="tx1"/>
                </a:solidFill>
                <a:effectLst/>
                <a:latin typeface="+mn-lt"/>
                <a:ea typeface="+mn-ea"/>
                <a:cs typeface="+mn-cs"/>
              </a:rPr>
              <a:t>Hos icke-gravida kvinnor med typiska symtom på akut cystit tillför en urinsticka ingenting till cystitdiagnostiken och bör därför inte tas rutinmässigt. Typiska symtom på akut cystit har i sig högre specificitet och sensitivitet än vad en urinsticka kan bidra med. </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a:solidFill>
                  <a:schemeClr val="tx1"/>
                </a:solidFill>
                <a:effectLst/>
                <a:latin typeface="+mn-lt"/>
                <a:ea typeface="+mn-ea"/>
                <a:cs typeface="+mn-cs"/>
              </a:rPr>
              <a:t>Urinodling tillför mycket lite vid sporadisk cystit hos icke-gravida kvinnor och bör därför inte heller tas rutinmässigt. Urinodling är indicerat vid graviditet, terapisvikt och recidiv, nylig sjukhus- eller utlandsvistelse (ökad risk för resistenta bakterier), febril UVI, all UVI hos män och all UVI hos barn. </a:t>
            </a:r>
          </a:p>
          <a:p>
            <a:br>
              <a:rPr lang="sv-SE" sz="1600" kern="1200" dirty="0">
                <a:solidFill>
                  <a:schemeClr val="tx1"/>
                </a:solidFill>
                <a:effectLst/>
                <a:latin typeface="+mn-lt"/>
                <a:ea typeface="+mn-ea"/>
                <a:cs typeface="+mn-cs"/>
              </a:rPr>
            </a:br>
            <a:r>
              <a:rPr lang="sv-SE" sz="1600" kern="1200" dirty="0" err="1">
                <a:solidFill>
                  <a:schemeClr val="tx1"/>
                </a:solidFill>
                <a:effectLst/>
                <a:latin typeface="+mn-lt"/>
                <a:ea typeface="+mn-ea"/>
                <a:cs typeface="+mn-cs"/>
              </a:rPr>
              <a:t>E.coli</a:t>
            </a:r>
            <a:r>
              <a:rPr lang="sv-SE" sz="1600" kern="1200" dirty="0">
                <a:solidFill>
                  <a:schemeClr val="tx1"/>
                </a:solidFill>
                <a:effectLst/>
                <a:latin typeface="+mn-lt"/>
                <a:ea typeface="+mn-ea"/>
                <a:cs typeface="+mn-cs"/>
              </a:rPr>
              <a:t> är den dominerande orsaken till UVI i alla åldersgrupper. Hos kvinnor utgörs ca 80% av nedre okomplicerad UVI av </a:t>
            </a:r>
            <a:r>
              <a:rPr lang="sv-SE" sz="1600" kern="1200" dirty="0" err="1">
                <a:solidFill>
                  <a:schemeClr val="tx1"/>
                </a:solidFill>
                <a:effectLst/>
                <a:latin typeface="+mn-lt"/>
                <a:ea typeface="+mn-ea"/>
                <a:cs typeface="+mn-cs"/>
              </a:rPr>
              <a:t>E.coli</a:t>
            </a:r>
            <a:r>
              <a:rPr lang="sv-SE" sz="1600" kern="1200" dirty="0">
                <a:solidFill>
                  <a:schemeClr val="tx1"/>
                </a:solidFill>
                <a:effectLst/>
                <a:latin typeface="+mn-lt"/>
                <a:ea typeface="+mn-ea"/>
                <a:cs typeface="+mn-cs"/>
              </a:rPr>
              <a:t> och ca 10 % av S. </a:t>
            </a:r>
            <a:r>
              <a:rPr lang="sv-SE" sz="1600" kern="1200" dirty="0" err="1">
                <a:solidFill>
                  <a:schemeClr val="tx1"/>
                </a:solidFill>
                <a:effectLst/>
                <a:latin typeface="+mn-lt"/>
                <a:ea typeface="+mn-ea"/>
                <a:cs typeface="+mn-cs"/>
              </a:rPr>
              <a:t>saprophyticus</a:t>
            </a:r>
            <a:r>
              <a:rPr lang="sv-SE" sz="1600" kern="1200" dirty="0">
                <a:solidFill>
                  <a:schemeClr val="tx1"/>
                </a:solidFill>
                <a:effectLst/>
                <a:latin typeface="+mn-lt"/>
                <a:ea typeface="+mn-ea"/>
                <a:cs typeface="+mn-cs"/>
              </a:rPr>
              <a:t>. Den senare förekommer framför allt under sensommar och tidig höst. </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a:solidFill>
                  <a:schemeClr val="tx1"/>
                </a:solidFill>
                <a:effectLst/>
                <a:latin typeface="+mn-lt"/>
                <a:ea typeface="+mn-ea"/>
                <a:cs typeface="+mn-cs"/>
              </a:rPr>
              <a:t>Vid misstanke om STI tas prov för detta. </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a:solidFill>
                  <a:schemeClr val="tx1"/>
                </a:solidFill>
                <a:effectLst/>
                <a:latin typeface="+mn-lt"/>
                <a:ea typeface="+mn-ea"/>
                <a:cs typeface="+mn-cs"/>
              </a:rPr>
              <a:t>Vid febril UVI kan även blodprover behöva tas, exempelvis CRP.</a:t>
            </a:r>
            <a:endParaRPr lang="sv-SE" dirty="0"/>
          </a:p>
        </p:txBody>
      </p:sp>
      <p:sp>
        <p:nvSpPr>
          <p:cNvPr id="4" name="Platshållare för bildnummer 3"/>
          <p:cNvSpPr>
            <a:spLocks noGrp="1"/>
          </p:cNvSpPr>
          <p:nvPr>
            <p:ph type="sldNum" sz="quarter" idx="5"/>
          </p:nvPr>
        </p:nvSpPr>
        <p:spPr/>
        <p:txBody>
          <a:bodyPr/>
          <a:lstStyle/>
          <a:p>
            <a:fld id="{4286A6E7-68F8-4F17-A9C0-F910A0F14C4E}" type="slidenum">
              <a:rPr lang="sv-SE" smtClean="0"/>
              <a:t>6</a:t>
            </a:fld>
            <a:endParaRPr lang="sv-SE"/>
          </a:p>
        </p:txBody>
      </p:sp>
    </p:spTree>
    <p:extLst>
      <p:ext uri="{BB962C8B-B14F-4D97-AF65-F5344CB8AC3E}">
        <p14:creationId xmlns:p14="http://schemas.microsoft.com/office/powerpoint/2010/main" val="3316645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kern="1200" dirty="0">
                <a:solidFill>
                  <a:schemeClr val="tx1"/>
                </a:solidFill>
                <a:effectLst/>
                <a:latin typeface="+mn-lt"/>
                <a:ea typeface="+mn-ea"/>
                <a:cs typeface="+mn-cs"/>
              </a:rPr>
              <a:t>Vid lindriga besvär ges egenvårdsråd i form av ökat vätskeintag och receptfria smärtstillande läkemedel. Vid måttliga besvär kan ett recept i reserv på antibiotika dessutom ges, avsett att hämtas ut om besvären förvärras eller blir långdragna. </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a:solidFill>
                  <a:schemeClr val="tx1"/>
                </a:solidFill>
                <a:effectLst/>
                <a:latin typeface="+mn-lt"/>
                <a:ea typeface="+mn-ea"/>
                <a:cs typeface="+mn-cs"/>
              </a:rPr>
              <a:t>Vid svåra besvär ges antibiotika. I första hand ges </a:t>
            </a:r>
            <a:r>
              <a:rPr lang="sv-SE" sz="1600" kern="1200" dirty="0" err="1">
                <a:solidFill>
                  <a:schemeClr val="tx1"/>
                </a:solidFill>
                <a:effectLst/>
                <a:latin typeface="+mn-lt"/>
                <a:ea typeface="+mn-ea"/>
                <a:cs typeface="+mn-cs"/>
              </a:rPr>
              <a:t>nitrofurantoin</a:t>
            </a:r>
            <a:r>
              <a:rPr lang="sv-SE" sz="1600" kern="1200" dirty="0">
                <a:solidFill>
                  <a:schemeClr val="tx1"/>
                </a:solidFill>
                <a:effectLst/>
                <a:latin typeface="+mn-lt"/>
                <a:ea typeface="+mn-ea"/>
                <a:cs typeface="+mn-cs"/>
              </a:rPr>
              <a:t> 50 mg x 3 i 5 dygn, </a:t>
            </a:r>
            <a:r>
              <a:rPr lang="sv-SE" sz="1600" kern="1200" dirty="0" err="1">
                <a:solidFill>
                  <a:schemeClr val="tx1"/>
                </a:solidFill>
                <a:effectLst/>
                <a:latin typeface="+mn-lt"/>
                <a:ea typeface="+mn-ea"/>
                <a:cs typeface="+mn-cs"/>
              </a:rPr>
              <a:t>pivmecillinam</a:t>
            </a:r>
            <a:r>
              <a:rPr lang="sv-SE" sz="1600" kern="1200" dirty="0">
                <a:solidFill>
                  <a:schemeClr val="tx1"/>
                </a:solidFill>
                <a:effectLst/>
                <a:latin typeface="+mn-lt"/>
                <a:ea typeface="+mn-ea"/>
                <a:cs typeface="+mn-cs"/>
              </a:rPr>
              <a:t> 200 mg x 3 i 5 dygn (över 50 år och/eller recidiverande cystit) eller </a:t>
            </a:r>
            <a:r>
              <a:rPr lang="sv-SE" sz="1600" kern="1200" dirty="0" err="1">
                <a:solidFill>
                  <a:schemeClr val="tx1"/>
                </a:solidFill>
                <a:effectLst/>
                <a:latin typeface="+mn-lt"/>
                <a:ea typeface="+mn-ea"/>
                <a:cs typeface="+mn-cs"/>
              </a:rPr>
              <a:t>pivmecillinam</a:t>
            </a:r>
            <a:r>
              <a:rPr lang="sv-SE" sz="1600" kern="1200" dirty="0">
                <a:solidFill>
                  <a:schemeClr val="tx1"/>
                </a:solidFill>
                <a:effectLst/>
                <a:latin typeface="+mn-lt"/>
                <a:ea typeface="+mn-ea"/>
                <a:cs typeface="+mn-cs"/>
              </a:rPr>
              <a:t> 400 mg x 2 i 3 dygn (under 50 år och sporadisk cystit). Resistensen mot </a:t>
            </a:r>
            <a:r>
              <a:rPr lang="sv-SE" sz="1600" kern="1200" dirty="0" err="1">
                <a:solidFill>
                  <a:schemeClr val="tx1"/>
                </a:solidFill>
                <a:effectLst/>
                <a:latin typeface="+mn-lt"/>
                <a:ea typeface="+mn-ea"/>
                <a:cs typeface="+mn-cs"/>
              </a:rPr>
              <a:t>nitrofurantoin</a:t>
            </a:r>
            <a:r>
              <a:rPr lang="sv-SE" sz="1600" kern="1200" dirty="0">
                <a:solidFill>
                  <a:schemeClr val="tx1"/>
                </a:solidFill>
                <a:effectLst/>
                <a:latin typeface="+mn-lt"/>
                <a:ea typeface="+mn-ea"/>
                <a:cs typeface="+mn-cs"/>
              </a:rPr>
              <a:t> och </a:t>
            </a:r>
            <a:r>
              <a:rPr lang="sv-SE" sz="1600" kern="1200" dirty="0" err="1">
                <a:solidFill>
                  <a:schemeClr val="tx1"/>
                </a:solidFill>
                <a:effectLst/>
                <a:latin typeface="+mn-lt"/>
                <a:ea typeface="+mn-ea"/>
                <a:cs typeface="+mn-cs"/>
              </a:rPr>
              <a:t>pivmecillinam</a:t>
            </a:r>
            <a:r>
              <a:rPr lang="sv-SE" sz="1600" kern="1200" dirty="0">
                <a:solidFill>
                  <a:schemeClr val="tx1"/>
                </a:solidFill>
                <a:effectLst/>
                <a:latin typeface="+mn-lt"/>
                <a:ea typeface="+mn-ea"/>
                <a:cs typeface="+mn-cs"/>
              </a:rPr>
              <a:t> är låg hos de vanligaste </a:t>
            </a:r>
            <a:r>
              <a:rPr lang="sv-SE" sz="1600" kern="1200" dirty="0" err="1">
                <a:solidFill>
                  <a:schemeClr val="tx1"/>
                </a:solidFill>
                <a:effectLst/>
                <a:latin typeface="+mn-lt"/>
                <a:ea typeface="+mn-ea"/>
                <a:cs typeface="+mn-cs"/>
              </a:rPr>
              <a:t>urinvägspatogenerna</a:t>
            </a:r>
            <a:r>
              <a:rPr lang="sv-SE" sz="1600" kern="1200" dirty="0">
                <a:solidFill>
                  <a:schemeClr val="tx1"/>
                </a:solidFill>
                <a:effectLst/>
                <a:latin typeface="+mn-lt"/>
                <a:ea typeface="+mn-ea"/>
                <a:cs typeface="+mn-cs"/>
              </a:rPr>
              <a:t> och chansen att behandlingen ska fungera är därför stor. </a:t>
            </a:r>
            <a:r>
              <a:rPr lang="sv-SE" sz="1600" kern="1200" dirty="0" err="1">
                <a:solidFill>
                  <a:schemeClr val="tx1"/>
                </a:solidFill>
                <a:effectLst/>
                <a:latin typeface="+mn-lt"/>
                <a:ea typeface="+mn-ea"/>
                <a:cs typeface="+mn-cs"/>
              </a:rPr>
              <a:t>Nitrofurantoin</a:t>
            </a:r>
            <a:r>
              <a:rPr lang="sv-SE" sz="1600" kern="1200" dirty="0">
                <a:solidFill>
                  <a:schemeClr val="tx1"/>
                </a:solidFill>
                <a:effectLst/>
                <a:latin typeface="+mn-lt"/>
                <a:ea typeface="+mn-ea"/>
                <a:cs typeface="+mn-cs"/>
              </a:rPr>
              <a:t> saknar effekt vid GFR &lt;40 ml/minut.</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a:solidFill>
                  <a:schemeClr val="tx1"/>
                </a:solidFill>
                <a:effectLst/>
                <a:latin typeface="+mn-lt"/>
                <a:ea typeface="+mn-ea"/>
                <a:cs typeface="+mn-cs"/>
              </a:rPr>
              <a:t>Undvik </a:t>
            </a:r>
            <a:r>
              <a:rPr lang="sv-SE" sz="1600" kern="1200" dirty="0" err="1">
                <a:solidFill>
                  <a:schemeClr val="tx1"/>
                </a:solidFill>
                <a:effectLst/>
                <a:latin typeface="+mn-lt"/>
                <a:ea typeface="+mn-ea"/>
                <a:cs typeface="+mn-cs"/>
              </a:rPr>
              <a:t>kinoloner</a:t>
            </a:r>
            <a:r>
              <a:rPr lang="sv-SE" sz="1600" kern="1200" dirty="0">
                <a:solidFill>
                  <a:schemeClr val="tx1"/>
                </a:solidFill>
                <a:effectLst/>
                <a:latin typeface="+mn-lt"/>
                <a:ea typeface="+mn-ea"/>
                <a:cs typeface="+mn-cs"/>
              </a:rPr>
              <a:t>, t ex </a:t>
            </a:r>
            <a:r>
              <a:rPr lang="sv-SE" sz="1600" kern="1200" dirty="0" err="1">
                <a:solidFill>
                  <a:schemeClr val="tx1"/>
                </a:solidFill>
                <a:effectLst/>
                <a:latin typeface="+mn-lt"/>
                <a:ea typeface="+mn-ea"/>
                <a:cs typeface="+mn-cs"/>
              </a:rPr>
              <a:t>ciprofloxacin</a:t>
            </a:r>
            <a:r>
              <a:rPr lang="sv-SE" sz="1600" kern="1200" dirty="0">
                <a:solidFill>
                  <a:schemeClr val="tx1"/>
                </a:solidFill>
                <a:effectLst/>
                <a:latin typeface="+mn-lt"/>
                <a:ea typeface="+mn-ea"/>
                <a:cs typeface="+mn-cs"/>
              </a:rPr>
              <a:t>, vid cystit. </a:t>
            </a:r>
            <a:r>
              <a:rPr lang="sv-SE" sz="1600" kern="1200" dirty="0" err="1">
                <a:solidFill>
                  <a:schemeClr val="tx1"/>
                </a:solidFill>
                <a:effectLst/>
                <a:latin typeface="+mn-lt"/>
                <a:ea typeface="+mn-ea"/>
                <a:cs typeface="+mn-cs"/>
              </a:rPr>
              <a:t>Kinolonerna</a:t>
            </a:r>
            <a:r>
              <a:rPr lang="sv-SE" sz="1600" kern="1200" dirty="0">
                <a:solidFill>
                  <a:schemeClr val="tx1"/>
                </a:solidFill>
                <a:effectLst/>
                <a:latin typeface="+mn-lt"/>
                <a:ea typeface="+mn-ea"/>
                <a:cs typeface="+mn-cs"/>
              </a:rPr>
              <a:t> behöver sparas till patienter med febril UVI och resistensutvecklingen mot dessa preparat är oroväckande. Risken för terapisvikt är betydligt högre än för </a:t>
            </a:r>
            <a:r>
              <a:rPr lang="sv-SE" sz="1600" kern="1200" dirty="0" err="1">
                <a:solidFill>
                  <a:schemeClr val="tx1"/>
                </a:solidFill>
                <a:effectLst/>
                <a:latin typeface="+mn-lt"/>
                <a:ea typeface="+mn-ea"/>
                <a:cs typeface="+mn-cs"/>
              </a:rPr>
              <a:t>nitrofurantoin</a:t>
            </a:r>
            <a:r>
              <a:rPr lang="sv-SE" sz="1600" kern="1200" dirty="0">
                <a:solidFill>
                  <a:schemeClr val="tx1"/>
                </a:solidFill>
                <a:effectLst/>
                <a:latin typeface="+mn-lt"/>
                <a:ea typeface="+mn-ea"/>
                <a:cs typeface="+mn-cs"/>
              </a:rPr>
              <a:t> och </a:t>
            </a:r>
            <a:r>
              <a:rPr lang="sv-SE" sz="1600" kern="1200" dirty="0" err="1">
                <a:solidFill>
                  <a:schemeClr val="tx1"/>
                </a:solidFill>
                <a:effectLst/>
                <a:latin typeface="+mn-lt"/>
                <a:ea typeface="+mn-ea"/>
                <a:cs typeface="+mn-cs"/>
              </a:rPr>
              <a:t>pivmecillinam</a:t>
            </a:r>
            <a:r>
              <a:rPr lang="sv-SE" sz="1600" kern="1200" dirty="0">
                <a:solidFill>
                  <a:schemeClr val="tx1"/>
                </a:solidFill>
                <a:effectLst/>
                <a:latin typeface="+mn-lt"/>
                <a:ea typeface="+mn-ea"/>
                <a:cs typeface="+mn-cs"/>
              </a:rPr>
              <a:t>.</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err="1">
                <a:solidFill>
                  <a:schemeClr val="tx1"/>
                </a:solidFill>
                <a:effectLst/>
                <a:latin typeface="+mn-lt"/>
                <a:ea typeface="+mn-ea"/>
                <a:cs typeface="+mn-cs"/>
              </a:rPr>
              <a:t>Trimetoprim</a:t>
            </a:r>
            <a:r>
              <a:rPr lang="sv-SE" sz="1600" kern="1200" dirty="0">
                <a:solidFill>
                  <a:schemeClr val="tx1"/>
                </a:solidFill>
                <a:effectLst/>
                <a:latin typeface="+mn-lt"/>
                <a:ea typeface="+mn-ea"/>
                <a:cs typeface="+mn-cs"/>
              </a:rPr>
              <a:t> kan användas mot cystit om en odling tagits och den visat en känslig stam. Resistensen mot </a:t>
            </a:r>
            <a:r>
              <a:rPr lang="sv-SE" sz="1600" kern="1200" dirty="0" err="1">
                <a:solidFill>
                  <a:schemeClr val="tx1"/>
                </a:solidFill>
                <a:effectLst/>
                <a:latin typeface="+mn-lt"/>
                <a:ea typeface="+mn-ea"/>
                <a:cs typeface="+mn-cs"/>
              </a:rPr>
              <a:t>trimetoprim</a:t>
            </a:r>
            <a:r>
              <a:rPr lang="sv-SE" sz="1600" kern="1200" dirty="0">
                <a:solidFill>
                  <a:schemeClr val="tx1"/>
                </a:solidFill>
                <a:effectLst/>
                <a:latin typeface="+mn-lt"/>
                <a:ea typeface="+mn-ea"/>
                <a:cs typeface="+mn-cs"/>
              </a:rPr>
              <a:t> hos de vanligaste </a:t>
            </a:r>
            <a:r>
              <a:rPr lang="sv-SE" sz="1600" kern="1200" dirty="0" err="1">
                <a:solidFill>
                  <a:schemeClr val="tx1"/>
                </a:solidFill>
                <a:effectLst/>
                <a:latin typeface="+mn-lt"/>
                <a:ea typeface="+mn-ea"/>
                <a:cs typeface="+mn-cs"/>
              </a:rPr>
              <a:t>urinvägspatogenerna</a:t>
            </a:r>
            <a:r>
              <a:rPr lang="sv-SE" sz="1600" kern="1200" dirty="0">
                <a:solidFill>
                  <a:schemeClr val="tx1"/>
                </a:solidFill>
                <a:effectLst/>
                <a:latin typeface="+mn-lt"/>
                <a:ea typeface="+mn-ea"/>
                <a:cs typeface="+mn-cs"/>
              </a:rPr>
              <a:t> är hög varför preparatet fungerar dåligt som empirisk behandling. </a:t>
            </a:r>
            <a:br>
              <a:rPr lang="sv-SE" sz="16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4286A6E7-68F8-4F17-A9C0-F910A0F14C4E}" type="slidenum">
              <a:rPr lang="sv-SE" smtClean="0"/>
              <a:t>7</a:t>
            </a:fld>
            <a:endParaRPr lang="sv-SE"/>
          </a:p>
        </p:txBody>
      </p:sp>
    </p:spTree>
    <p:extLst>
      <p:ext uri="{BB962C8B-B14F-4D97-AF65-F5344CB8AC3E}">
        <p14:creationId xmlns:p14="http://schemas.microsoft.com/office/powerpoint/2010/main" val="901280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kern="1200" dirty="0">
                <a:solidFill>
                  <a:schemeClr val="tx1"/>
                </a:solidFill>
                <a:effectLst/>
                <a:latin typeface="+mn-lt"/>
                <a:ea typeface="+mn-ea"/>
                <a:cs typeface="+mn-cs"/>
              </a:rPr>
              <a:t>Undvik </a:t>
            </a:r>
            <a:r>
              <a:rPr lang="sv-SE" sz="1600" kern="1200" dirty="0" err="1">
                <a:solidFill>
                  <a:schemeClr val="tx1"/>
                </a:solidFill>
                <a:effectLst/>
                <a:latin typeface="+mn-lt"/>
                <a:ea typeface="+mn-ea"/>
                <a:cs typeface="+mn-cs"/>
              </a:rPr>
              <a:t>kinoloner</a:t>
            </a:r>
            <a:r>
              <a:rPr lang="sv-SE" sz="1600" kern="1200" dirty="0">
                <a:solidFill>
                  <a:schemeClr val="tx1"/>
                </a:solidFill>
                <a:effectLst/>
                <a:latin typeface="+mn-lt"/>
                <a:ea typeface="+mn-ea"/>
                <a:cs typeface="+mn-cs"/>
              </a:rPr>
              <a:t>, t ex </a:t>
            </a:r>
            <a:r>
              <a:rPr lang="sv-SE" sz="1600" kern="1200" dirty="0" err="1">
                <a:solidFill>
                  <a:schemeClr val="tx1"/>
                </a:solidFill>
                <a:effectLst/>
                <a:latin typeface="+mn-lt"/>
                <a:ea typeface="+mn-ea"/>
                <a:cs typeface="+mn-cs"/>
              </a:rPr>
              <a:t>ciprofloxacin</a:t>
            </a:r>
            <a:r>
              <a:rPr lang="sv-SE" sz="1600" kern="1200" dirty="0">
                <a:solidFill>
                  <a:schemeClr val="tx1"/>
                </a:solidFill>
                <a:effectLst/>
                <a:latin typeface="+mn-lt"/>
                <a:ea typeface="+mn-ea"/>
                <a:cs typeface="+mn-cs"/>
              </a:rPr>
              <a:t>, vid cystit. </a:t>
            </a:r>
            <a:r>
              <a:rPr lang="sv-SE" sz="1600" kern="1200" dirty="0" err="1">
                <a:solidFill>
                  <a:schemeClr val="tx1"/>
                </a:solidFill>
                <a:effectLst/>
                <a:latin typeface="+mn-lt"/>
                <a:ea typeface="+mn-ea"/>
                <a:cs typeface="+mn-cs"/>
              </a:rPr>
              <a:t>Kinolonerna</a:t>
            </a:r>
            <a:r>
              <a:rPr lang="sv-SE" sz="1600" kern="1200" dirty="0">
                <a:solidFill>
                  <a:schemeClr val="tx1"/>
                </a:solidFill>
                <a:effectLst/>
                <a:latin typeface="+mn-lt"/>
                <a:ea typeface="+mn-ea"/>
                <a:cs typeface="+mn-cs"/>
              </a:rPr>
              <a:t> behöver sparas till patienter med febril UVI och resistensutvecklingen mot dessa preparat är oroväckande. Risken för terapisvikt är betydligt högre än för </a:t>
            </a:r>
            <a:r>
              <a:rPr lang="sv-SE" sz="1600" kern="1200" dirty="0" err="1">
                <a:solidFill>
                  <a:schemeClr val="tx1"/>
                </a:solidFill>
                <a:effectLst/>
                <a:latin typeface="+mn-lt"/>
                <a:ea typeface="+mn-ea"/>
                <a:cs typeface="+mn-cs"/>
              </a:rPr>
              <a:t>nitrofurantoin</a:t>
            </a:r>
            <a:r>
              <a:rPr lang="sv-SE" sz="1600" kern="1200" dirty="0">
                <a:solidFill>
                  <a:schemeClr val="tx1"/>
                </a:solidFill>
                <a:effectLst/>
                <a:latin typeface="+mn-lt"/>
                <a:ea typeface="+mn-ea"/>
                <a:cs typeface="+mn-cs"/>
              </a:rPr>
              <a:t> och </a:t>
            </a:r>
            <a:r>
              <a:rPr lang="sv-SE" sz="1600" kern="1200" dirty="0" err="1">
                <a:solidFill>
                  <a:schemeClr val="tx1"/>
                </a:solidFill>
                <a:effectLst/>
                <a:latin typeface="+mn-lt"/>
                <a:ea typeface="+mn-ea"/>
                <a:cs typeface="+mn-cs"/>
              </a:rPr>
              <a:t>pivmecillinam</a:t>
            </a:r>
            <a:r>
              <a:rPr lang="sv-SE" sz="1600" kern="1200" dirty="0">
                <a:solidFill>
                  <a:schemeClr val="tx1"/>
                </a:solidFill>
                <a:effectLst/>
                <a:latin typeface="+mn-lt"/>
                <a:ea typeface="+mn-ea"/>
                <a:cs typeface="+mn-cs"/>
              </a:rPr>
              <a:t>.</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err="1">
                <a:solidFill>
                  <a:schemeClr val="tx1"/>
                </a:solidFill>
                <a:effectLst/>
                <a:latin typeface="+mn-lt"/>
                <a:ea typeface="+mn-ea"/>
                <a:cs typeface="+mn-cs"/>
              </a:rPr>
              <a:t>Trimetoprim</a:t>
            </a:r>
            <a:r>
              <a:rPr lang="sv-SE" sz="1600" kern="1200" dirty="0">
                <a:solidFill>
                  <a:schemeClr val="tx1"/>
                </a:solidFill>
                <a:effectLst/>
                <a:latin typeface="+mn-lt"/>
                <a:ea typeface="+mn-ea"/>
                <a:cs typeface="+mn-cs"/>
              </a:rPr>
              <a:t> kan användas mot cystit om en odling tagits och den visat en känslig stam. Resistensen mot </a:t>
            </a:r>
            <a:r>
              <a:rPr lang="sv-SE" sz="1600" kern="1200" dirty="0" err="1">
                <a:solidFill>
                  <a:schemeClr val="tx1"/>
                </a:solidFill>
                <a:effectLst/>
                <a:latin typeface="+mn-lt"/>
                <a:ea typeface="+mn-ea"/>
                <a:cs typeface="+mn-cs"/>
              </a:rPr>
              <a:t>trimetoprim</a:t>
            </a:r>
            <a:r>
              <a:rPr lang="sv-SE" sz="1600" kern="1200" dirty="0">
                <a:solidFill>
                  <a:schemeClr val="tx1"/>
                </a:solidFill>
                <a:effectLst/>
                <a:latin typeface="+mn-lt"/>
                <a:ea typeface="+mn-ea"/>
                <a:cs typeface="+mn-cs"/>
              </a:rPr>
              <a:t> hos de vanligaste </a:t>
            </a:r>
            <a:r>
              <a:rPr lang="sv-SE" sz="1600" kern="1200" dirty="0" err="1">
                <a:solidFill>
                  <a:schemeClr val="tx1"/>
                </a:solidFill>
                <a:effectLst/>
                <a:latin typeface="+mn-lt"/>
                <a:ea typeface="+mn-ea"/>
                <a:cs typeface="+mn-cs"/>
              </a:rPr>
              <a:t>urinvägspatogenerna</a:t>
            </a:r>
            <a:r>
              <a:rPr lang="sv-SE" sz="1600" kern="1200" dirty="0">
                <a:solidFill>
                  <a:schemeClr val="tx1"/>
                </a:solidFill>
                <a:effectLst/>
                <a:latin typeface="+mn-lt"/>
                <a:ea typeface="+mn-ea"/>
                <a:cs typeface="+mn-cs"/>
              </a:rPr>
              <a:t> är hög varför preparatet fungerar dåligt som empirisk behandling. </a:t>
            </a:r>
            <a:br>
              <a:rPr lang="sv-SE" sz="16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4286A6E7-68F8-4F17-A9C0-F910A0F14C4E}" type="slidenum">
              <a:rPr lang="sv-SE" smtClean="0"/>
              <a:t>9</a:t>
            </a:fld>
            <a:endParaRPr lang="sv-SE"/>
          </a:p>
        </p:txBody>
      </p:sp>
    </p:spTree>
    <p:extLst>
      <p:ext uri="{BB962C8B-B14F-4D97-AF65-F5344CB8AC3E}">
        <p14:creationId xmlns:p14="http://schemas.microsoft.com/office/powerpoint/2010/main" val="1754550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kern="1200" dirty="0">
                <a:solidFill>
                  <a:schemeClr val="tx1"/>
                </a:solidFill>
                <a:effectLst/>
                <a:latin typeface="+mn-lt"/>
                <a:ea typeface="+mn-ea"/>
                <a:cs typeface="+mn-cs"/>
              </a:rPr>
              <a:t>Akut cystit hos friska kvinnor är besvärande men ofarligt. Infektionen läker spontant inom en vecka hos cirka 30 % av patienterna. Behandlingen syftar till att minska symtomen och påskynda tillfrisknandet. Det är sällan en akut cystit ger upphov till en </a:t>
            </a:r>
            <a:r>
              <a:rPr lang="sv-SE" sz="1600" kern="1200" dirty="0" err="1">
                <a:solidFill>
                  <a:schemeClr val="tx1"/>
                </a:solidFill>
                <a:effectLst/>
                <a:latin typeface="+mn-lt"/>
                <a:ea typeface="+mn-ea"/>
                <a:cs typeface="+mn-cs"/>
              </a:rPr>
              <a:t>pyelonefrit</a:t>
            </a:r>
            <a:r>
              <a:rPr lang="sv-SE" sz="1600" kern="1200" dirty="0">
                <a:solidFill>
                  <a:schemeClr val="tx1"/>
                </a:solidFill>
                <a:effectLst/>
                <a:latin typeface="+mn-lt"/>
                <a:ea typeface="+mn-ea"/>
                <a:cs typeface="+mn-cs"/>
              </a:rPr>
              <a:t>, så det är inte farligt att avstå från antibiotika vid en akut cystit. </a:t>
            </a:r>
            <a:br>
              <a:rPr lang="sv-SE" sz="1600" kern="1200" dirty="0">
                <a:solidFill>
                  <a:schemeClr val="tx1"/>
                </a:solidFill>
                <a:effectLst/>
                <a:latin typeface="+mn-lt"/>
                <a:ea typeface="+mn-ea"/>
                <a:cs typeface="+mn-cs"/>
              </a:rPr>
            </a:br>
            <a:br>
              <a:rPr lang="sv-SE" sz="1600" kern="1200" dirty="0">
                <a:solidFill>
                  <a:schemeClr val="tx1"/>
                </a:solidFill>
                <a:effectLst/>
                <a:latin typeface="+mn-lt"/>
                <a:ea typeface="+mn-ea"/>
                <a:cs typeface="+mn-cs"/>
              </a:rPr>
            </a:br>
            <a:r>
              <a:rPr lang="sv-SE" sz="1600" kern="1200" dirty="0">
                <a:solidFill>
                  <a:schemeClr val="tx1"/>
                </a:solidFill>
                <a:effectLst/>
                <a:latin typeface="+mn-lt"/>
                <a:ea typeface="+mn-ea"/>
                <a:cs typeface="+mn-cs"/>
              </a:rPr>
              <a:t>Hos gravida är risken för </a:t>
            </a:r>
            <a:r>
              <a:rPr lang="sv-SE" sz="1600" kern="1200" dirty="0" err="1">
                <a:solidFill>
                  <a:schemeClr val="tx1"/>
                </a:solidFill>
                <a:effectLst/>
                <a:latin typeface="+mn-lt"/>
                <a:ea typeface="+mn-ea"/>
                <a:cs typeface="+mn-cs"/>
              </a:rPr>
              <a:t>pyelonefrit</a:t>
            </a:r>
            <a:r>
              <a:rPr lang="sv-SE" sz="1600" kern="1200" dirty="0">
                <a:solidFill>
                  <a:schemeClr val="tx1"/>
                </a:solidFill>
                <a:effectLst/>
                <a:latin typeface="+mn-lt"/>
                <a:ea typeface="+mn-ea"/>
                <a:cs typeface="+mn-cs"/>
              </a:rPr>
              <a:t> större varför behandling ges frikostigare där. Gravida med bakterier i urinen behandlas även om de inte har symtom. </a:t>
            </a:r>
          </a:p>
          <a:p>
            <a:endParaRPr lang="sv-SE" dirty="0"/>
          </a:p>
        </p:txBody>
      </p:sp>
      <p:sp>
        <p:nvSpPr>
          <p:cNvPr id="4" name="Platshållare för bildnummer 3"/>
          <p:cNvSpPr>
            <a:spLocks noGrp="1"/>
          </p:cNvSpPr>
          <p:nvPr>
            <p:ph type="sldNum" sz="quarter" idx="5"/>
          </p:nvPr>
        </p:nvSpPr>
        <p:spPr/>
        <p:txBody>
          <a:bodyPr/>
          <a:lstStyle/>
          <a:p>
            <a:fld id="{4286A6E7-68F8-4F17-A9C0-F910A0F14C4E}" type="slidenum">
              <a:rPr lang="sv-SE" smtClean="0"/>
              <a:t>10</a:t>
            </a:fld>
            <a:endParaRPr lang="sv-SE"/>
          </a:p>
        </p:txBody>
      </p:sp>
    </p:spTree>
    <p:extLst>
      <p:ext uri="{BB962C8B-B14F-4D97-AF65-F5344CB8AC3E}">
        <p14:creationId xmlns:p14="http://schemas.microsoft.com/office/powerpoint/2010/main" val="2625384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4290920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D8ECCF63-D578-4BAC-A7D1-67FADFCD9559}" type="datetime1">
              <a:rPr lang="sv-SE" smtClean="0"/>
              <a:t>2021-03-02</a:t>
            </a:fld>
            <a:endParaRPr lang="sv-SE" dirty="0"/>
          </a:p>
        </p:txBody>
      </p:sp>
      <p:sp>
        <p:nvSpPr>
          <p:cNvPr id="4" name="Platshållare för sidfot 3"/>
          <p:cNvSpPr>
            <a:spLocks noGrp="1"/>
          </p:cNvSpPr>
          <p:nvPr>
            <p:ph type="ftr" sz="quarter" idx="11"/>
          </p:nvPr>
        </p:nvSpPr>
        <p:spPr/>
        <p:txBody>
          <a:bodyPr/>
          <a:lstStyle/>
          <a:p>
            <a:r>
              <a:rPr lang="sv-SE"/>
              <a:t>Strama Stockholm</a:t>
            </a:r>
            <a:endParaRPr lang="sv-SE" dirty="0"/>
          </a:p>
        </p:txBody>
      </p:sp>
      <p:sp>
        <p:nvSpPr>
          <p:cNvPr id="5" name="Platshållare för bildnummer 4"/>
          <p:cNvSpPr>
            <a:spLocks noGrp="1"/>
          </p:cNvSpPr>
          <p:nvPr>
            <p:ph type="sldNum" sz="quarter" idx="12"/>
          </p:nvPr>
        </p:nvSpPr>
        <p:spPr/>
        <p:txBody>
          <a:bodyPr/>
          <a:lstStyle/>
          <a:p>
            <a:r>
              <a:rPr lang="sv-SE"/>
              <a:t>1</a:t>
            </a:r>
            <a:endParaRPr lang="sv-SE" dirty="0"/>
          </a:p>
        </p:txBody>
      </p:sp>
    </p:spTree>
    <p:extLst>
      <p:ext uri="{BB962C8B-B14F-4D97-AF65-F5344CB8AC3E}">
        <p14:creationId xmlns:p14="http://schemas.microsoft.com/office/powerpoint/2010/main" val="353788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Rubrik, text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text 2"/>
          <p:cNvSpPr>
            <a:spLocks noGrp="1"/>
          </p:cNvSpPr>
          <p:nvPr>
            <p:ph type="body" sz="half" idx="1"/>
          </p:nvPr>
        </p:nvSpPr>
        <p:spPr>
          <a:xfrm>
            <a:off x="719138" y="2147888"/>
            <a:ext cx="3773487" cy="3937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5025" y="2147888"/>
            <a:ext cx="3775075" cy="3937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823677FC-4A86-411D-A17D-2689A918A329}" type="datetime1">
              <a:rPr lang="sv-SE" smtClean="0"/>
              <a:t>2021-03-02</a:t>
            </a:fld>
            <a:endParaRPr lang="sv-SE" dirty="0"/>
          </a:p>
        </p:txBody>
      </p:sp>
      <p:sp>
        <p:nvSpPr>
          <p:cNvPr id="6" name="Platshållare för sidfot 5"/>
          <p:cNvSpPr>
            <a:spLocks noGrp="1"/>
          </p:cNvSpPr>
          <p:nvPr>
            <p:ph type="ftr" sz="quarter" idx="11"/>
          </p:nvPr>
        </p:nvSpPr>
        <p:spPr/>
        <p:txBody>
          <a:bodyPr/>
          <a:lstStyle/>
          <a:p>
            <a:r>
              <a:rPr lang="sv-SE"/>
              <a:t>Strama Stockholm</a:t>
            </a:r>
            <a:endParaRPr lang="sv-SE" dirty="0"/>
          </a:p>
        </p:txBody>
      </p:sp>
      <p:sp>
        <p:nvSpPr>
          <p:cNvPr id="7" name="Platshållare för bildnummer 6"/>
          <p:cNvSpPr>
            <a:spLocks noGrp="1"/>
          </p:cNvSpPr>
          <p:nvPr>
            <p:ph type="sldNum" sz="quarter" idx="12"/>
          </p:nvPr>
        </p:nvSpPr>
        <p:spPr/>
        <p:txBody>
          <a:bodyPr/>
          <a:lstStyle/>
          <a:p>
            <a:r>
              <a:rPr lang="sv-SE"/>
              <a:t>1</a:t>
            </a:r>
            <a:endParaRPr lang="sv-SE" dirty="0"/>
          </a:p>
        </p:txBody>
      </p:sp>
    </p:spTree>
    <p:extLst>
      <p:ext uri="{BB962C8B-B14F-4D97-AF65-F5344CB8AC3E}">
        <p14:creationId xmlns:p14="http://schemas.microsoft.com/office/powerpoint/2010/main" val="967105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11" name="Bildobjekt 10" descr="sll_ppt_sidhuvud_strama.jpg"/>
          <p:cNvPicPr>
            <a:picLocks noChangeAspect="1"/>
          </p:cNvPicPr>
          <p:nvPr userDrawn="1"/>
        </p:nvPicPr>
        <p:blipFill rotWithShape="1">
          <a:blip r:embed="rId2">
            <a:extLst>
              <a:ext uri="{28A0092B-C50C-407E-A947-70E740481C1C}">
                <a14:useLocalDpi xmlns:a14="http://schemas.microsoft.com/office/drawing/2010/main" val="0"/>
              </a:ext>
            </a:extLst>
          </a:blip>
          <a:srcRect l="161" r="-1"/>
          <a:stretch/>
        </p:blipFill>
        <p:spPr>
          <a:xfrm>
            <a:off x="0" y="0"/>
            <a:ext cx="9165234" cy="964865"/>
          </a:xfrm>
          <a:prstGeom prst="rect">
            <a:avLst/>
          </a:prstGeom>
        </p:spPr>
      </p:pic>
      <p:sp>
        <p:nvSpPr>
          <p:cNvPr id="13315" name="Rectangle 3"/>
          <p:cNvSpPr>
            <a:spLocks noGrp="1" noChangeArrowheads="1"/>
          </p:cNvSpPr>
          <p:nvPr>
            <p:ph type="ctrTitle" hasCustomPrompt="1"/>
          </p:nvPr>
        </p:nvSpPr>
        <p:spPr>
          <a:xfrm>
            <a:off x="685800" y="2130425"/>
            <a:ext cx="7772400" cy="1470025"/>
          </a:xfrm>
        </p:spPr>
        <p:txBody>
          <a:bodyPr/>
          <a:lstStyle>
            <a:lvl1pPr algn="ctr">
              <a:defRPr>
                <a:solidFill>
                  <a:srgbClr val="FF056D"/>
                </a:solidFill>
              </a:defRPr>
            </a:lvl1pPr>
          </a:lstStyle>
          <a:p>
            <a:pPr lvl="0"/>
            <a:r>
              <a:rPr lang="sv-SE" noProof="0" dirty="0"/>
              <a:t>KLICKA HÄR FÖR ATT ÄNDRA FORMAT</a:t>
            </a:r>
          </a:p>
        </p:txBody>
      </p:sp>
      <p:sp>
        <p:nvSpPr>
          <p:cNvPr id="13316"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sv-SE" noProof="0"/>
              <a:t>Klicka om du vill redigera mall för underrubrikformat</a:t>
            </a:r>
          </a:p>
        </p:txBody>
      </p:sp>
      <p:sp>
        <p:nvSpPr>
          <p:cNvPr id="13321" name="Rectangle 9"/>
          <p:cNvSpPr>
            <a:spLocks noGrp="1" noChangeArrowheads="1"/>
          </p:cNvSpPr>
          <p:nvPr>
            <p:ph type="dt" sz="half" idx="2"/>
          </p:nvPr>
        </p:nvSpPr>
        <p:spPr/>
        <p:txBody>
          <a:bodyPr/>
          <a:lstStyle>
            <a:lvl1pPr>
              <a:defRPr/>
            </a:lvl1pPr>
          </a:lstStyle>
          <a:p>
            <a:endParaRPr lang="sv-SE"/>
          </a:p>
        </p:txBody>
      </p:sp>
      <p:sp>
        <p:nvSpPr>
          <p:cNvPr id="13322" name="Rectangle 10"/>
          <p:cNvSpPr>
            <a:spLocks noGrp="1" noChangeArrowheads="1"/>
          </p:cNvSpPr>
          <p:nvPr>
            <p:ph type="ftr" sz="quarter" idx="3"/>
          </p:nvPr>
        </p:nvSpPr>
        <p:spPr/>
        <p:txBody>
          <a:bodyPr/>
          <a:lstStyle>
            <a:lvl1pPr>
              <a:defRPr/>
            </a:lvl1pPr>
          </a:lstStyle>
          <a:p>
            <a:r>
              <a:rPr lang="sv-SE"/>
              <a:t>zcCompany</a:t>
            </a:r>
          </a:p>
        </p:txBody>
      </p:sp>
      <p:sp>
        <p:nvSpPr>
          <p:cNvPr id="13323" name="Rectangle 11"/>
          <p:cNvSpPr>
            <a:spLocks noGrp="1" noChangeArrowheads="1"/>
          </p:cNvSpPr>
          <p:nvPr>
            <p:ph type="sldNum" sz="quarter" idx="4"/>
          </p:nvPr>
        </p:nvSpPr>
        <p:spPr/>
        <p:txBody>
          <a:bodyPr/>
          <a:lstStyle>
            <a:lvl1pPr>
              <a:defRPr/>
            </a:lvl1pPr>
          </a:lstStyle>
          <a:p>
            <a:fld id="{C1A088CD-CCDE-49E5-84E6-67161CD99BDA}" type="slidenum">
              <a:rPr lang="sv-SE"/>
              <a:pPr/>
              <a:t>‹#›</a:t>
            </a:fld>
            <a:endParaRPr lang="sv-SE"/>
          </a:p>
        </p:txBody>
      </p:sp>
      <p:pic>
        <p:nvPicPr>
          <p:cNvPr id="12" name="Bildobjekt 11" descr="Stramasthlm_logga_gra.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93382" y="6085643"/>
            <a:ext cx="1661874" cy="613370"/>
          </a:xfrm>
          <a:prstGeom prst="rect">
            <a:avLst/>
          </a:prstGeom>
        </p:spPr>
      </p:pic>
      <p:cxnSp>
        <p:nvCxnSpPr>
          <p:cNvPr id="13" name="Rak 12"/>
          <p:cNvCxnSpPr/>
          <p:nvPr userDrawn="1"/>
        </p:nvCxnSpPr>
        <p:spPr bwMode="auto">
          <a:xfrm>
            <a:off x="333223" y="6424182"/>
            <a:ext cx="6474017" cy="0"/>
          </a:xfrm>
          <a:prstGeom prst="line">
            <a:avLst/>
          </a:prstGeom>
          <a:noFill/>
          <a:ln w="6350" cap="flat" cmpd="sng" algn="ctr">
            <a:solidFill>
              <a:schemeClr val="bg2"/>
            </a:solidFill>
            <a:prstDash val="solid"/>
            <a:round/>
            <a:headEnd type="none" w="med" len="med"/>
            <a:tailEnd type="none" w="med" len="med"/>
          </a:ln>
          <a:effectLst/>
          <a:extLst>
            <a:ext uri="{909E8E84-426E-40dd-AFC4-6F175D3DCCD1}">
              <a14:hiddenFill xmlns="" xmlns:a14="http://schemas.microsoft.com/office/drawing/2010/main">
                <a:solidFill>
                  <a:srgbClr val="00AEE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1836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solidFill>
                  <a:srgbClr val="FF056D"/>
                </a:solidFill>
              </a:defRPr>
            </a:lvl1pPr>
          </a:lstStyle>
          <a:p>
            <a:r>
              <a:rPr lang="sv-SE" dirty="0"/>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sidfot 4"/>
          <p:cNvSpPr>
            <a:spLocks noGrp="1"/>
          </p:cNvSpPr>
          <p:nvPr>
            <p:ph type="ftr" sz="quarter" idx="11"/>
          </p:nvPr>
        </p:nvSpPr>
        <p:spPr/>
        <p:txBody>
          <a:bodyPr/>
          <a:lstStyle>
            <a:lvl1pPr>
              <a:defRPr/>
            </a:lvl1pPr>
          </a:lstStyle>
          <a:p>
            <a:r>
              <a:rPr lang="sv-SE"/>
              <a:t>zcCompany</a:t>
            </a:r>
          </a:p>
        </p:txBody>
      </p:sp>
      <p:sp>
        <p:nvSpPr>
          <p:cNvPr id="6" name="Platshållare för bildnummer 5"/>
          <p:cNvSpPr>
            <a:spLocks noGrp="1"/>
          </p:cNvSpPr>
          <p:nvPr>
            <p:ph type="sldNum" sz="quarter" idx="12"/>
          </p:nvPr>
        </p:nvSpPr>
        <p:spPr/>
        <p:txBody>
          <a:bodyPr/>
          <a:lstStyle>
            <a:lvl1pPr>
              <a:defRPr/>
            </a:lvl1pPr>
          </a:lstStyle>
          <a:p>
            <a:fld id="{DDBEBB44-B4B5-45AD-87A9-3B8A569A17F0}" type="slidenum">
              <a:rPr lang="sv-SE"/>
              <a:pPr/>
              <a:t>‹#›</a:t>
            </a:fld>
            <a:endParaRPr lang="sv-SE"/>
          </a:p>
        </p:txBody>
      </p:sp>
    </p:spTree>
    <p:extLst>
      <p:ext uri="{BB962C8B-B14F-4D97-AF65-F5344CB8AC3E}">
        <p14:creationId xmlns:p14="http://schemas.microsoft.com/office/powerpoint/2010/main" val="25974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solidFill>
                  <a:srgbClr val="FF056D"/>
                </a:solidFill>
              </a:defRPr>
            </a:lvl1pPr>
          </a:lstStyle>
          <a:p>
            <a:r>
              <a:rPr lang="sv-SE" dirty="0"/>
              <a:t>KLICKA HÄR FÖR ATT ÄNDRA FORMAT</a:t>
            </a:r>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sidfot 3"/>
          <p:cNvSpPr>
            <a:spLocks noGrp="1"/>
          </p:cNvSpPr>
          <p:nvPr>
            <p:ph type="ftr" sz="quarter" idx="11"/>
          </p:nvPr>
        </p:nvSpPr>
        <p:spPr/>
        <p:txBody>
          <a:bodyPr/>
          <a:lstStyle>
            <a:lvl1pPr>
              <a:defRPr/>
            </a:lvl1pPr>
          </a:lstStyle>
          <a:p>
            <a:r>
              <a:rPr lang="sv-SE"/>
              <a:t>zcCompany</a:t>
            </a:r>
          </a:p>
        </p:txBody>
      </p:sp>
      <p:sp>
        <p:nvSpPr>
          <p:cNvPr id="5" name="Platshållare för bildnummer 4"/>
          <p:cNvSpPr>
            <a:spLocks noGrp="1"/>
          </p:cNvSpPr>
          <p:nvPr>
            <p:ph type="sldNum" sz="quarter" idx="12"/>
          </p:nvPr>
        </p:nvSpPr>
        <p:spPr/>
        <p:txBody>
          <a:bodyPr/>
          <a:lstStyle>
            <a:lvl1pPr>
              <a:defRPr/>
            </a:lvl1pPr>
          </a:lstStyle>
          <a:p>
            <a:fld id="{76A35897-AA38-4E5A-9DD3-4A40406CD6F6}" type="slidenum">
              <a:rPr lang="sv-SE"/>
              <a:pPr/>
              <a:t>‹#›</a:t>
            </a:fld>
            <a:endParaRPr lang="sv-SE"/>
          </a:p>
        </p:txBody>
      </p:sp>
    </p:spTree>
    <p:extLst>
      <p:ext uri="{BB962C8B-B14F-4D97-AF65-F5344CB8AC3E}">
        <p14:creationId xmlns:p14="http://schemas.microsoft.com/office/powerpoint/2010/main" val="3395935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sidfot 2"/>
          <p:cNvSpPr>
            <a:spLocks noGrp="1"/>
          </p:cNvSpPr>
          <p:nvPr>
            <p:ph type="ftr" sz="quarter" idx="11"/>
          </p:nvPr>
        </p:nvSpPr>
        <p:spPr/>
        <p:txBody>
          <a:bodyPr/>
          <a:lstStyle>
            <a:lvl1pPr>
              <a:defRPr/>
            </a:lvl1pPr>
          </a:lstStyle>
          <a:p>
            <a:r>
              <a:rPr lang="sv-SE"/>
              <a:t>zcCompany</a:t>
            </a:r>
          </a:p>
        </p:txBody>
      </p:sp>
      <p:sp>
        <p:nvSpPr>
          <p:cNvPr id="4" name="Platshållare för bildnummer 3"/>
          <p:cNvSpPr>
            <a:spLocks noGrp="1"/>
          </p:cNvSpPr>
          <p:nvPr>
            <p:ph type="sldNum" sz="quarter" idx="12"/>
          </p:nvPr>
        </p:nvSpPr>
        <p:spPr/>
        <p:txBody>
          <a:bodyPr/>
          <a:lstStyle>
            <a:lvl1pPr>
              <a:defRPr/>
            </a:lvl1pPr>
          </a:lstStyle>
          <a:p>
            <a:fld id="{288147F2-D839-401F-8B8C-3CAF295340B5}" type="slidenum">
              <a:rPr lang="sv-SE"/>
              <a:pPr/>
              <a:t>‹#›</a:t>
            </a:fld>
            <a:endParaRPr lang="sv-SE"/>
          </a:p>
        </p:txBody>
      </p:sp>
    </p:spTree>
    <p:extLst>
      <p:ext uri="{BB962C8B-B14F-4D97-AF65-F5344CB8AC3E}">
        <p14:creationId xmlns:p14="http://schemas.microsoft.com/office/powerpoint/2010/main" val="1743904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Anpassad layout">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solidFill>
                  <a:srgbClr val="FF056D"/>
                </a:solidFill>
              </a:defRPr>
            </a:lvl1pPr>
          </a:lstStyle>
          <a:p>
            <a:r>
              <a:rPr lang="sv-SE" dirty="0"/>
              <a:t>KLICKA HÄR FÖR ATT ÄNDRA FORMAT</a:t>
            </a:r>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zcCompany</a:t>
            </a:r>
          </a:p>
        </p:txBody>
      </p:sp>
      <p:sp>
        <p:nvSpPr>
          <p:cNvPr id="5" name="Platshållare för bildnummer 4"/>
          <p:cNvSpPr>
            <a:spLocks noGrp="1"/>
          </p:cNvSpPr>
          <p:nvPr>
            <p:ph type="sldNum" sz="quarter" idx="12"/>
          </p:nvPr>
        </p:nvSpPr>
        <p:spPr/>
        <p:txBody>
          <a:bodyPr/>
          <a:lstStyle/>
          <a:p>
            <a:fld id="{65EAC295-B5BC-4B98-BE11-8B11DB9261CC}" type="slidenum">
              <a:rPr lang="sv-SE" smtClean="0"/>
              <a:pPr/>
              <a:t>‹#›</a:t>
            </a:fld>
            <a:endParaRPr lang="sv-SE" dirty="0"/>
          </a:p>
        </p:txBody>
      </p:sp>
    </p:spTree>
    <p:extLst>
      <p:ext uri="{BB962C8B-B14F-4D97-AF65-F5344CB8AC3E}">
        <p14:creationId xmlns:p14="http://schemas.microsoft.com/office/powerpoint/2010/main" val="2042007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r>
              <a:rPr lang="sv-SE"/>
              <a:t>2017-05-16</a:t>
            </a:r>
            <a:endParaRPr lang="sv-SE" dirty="0"/>
          </a:p>
        </p:txBody>
      </p:sp>
      <p:sp>
        <p:nvSpPr>
          <p:cNvPr id="4" name="Platshållare för sidfot 3"/>
          <p:cNvSpPr>
            <a:spLocks noGrp="1"/>
          </p:cNvSpPr>
          <p:nvPr>
            <p:ph type="ftr" sz="quarter" idx="11"/>
          </p:nvPr>
        </p:nvSpPr>
        <p:spPr/>
        <p:txBody>
          <a:bodyPr/>
          <a:lstStyle/>
          <a:p>
            <a:r>
              <a:rPr lang="sv-SE"/>
              <a:t>Strama Stockholm</a:t>
            </a:r>
            <a:endParaRPr lang="sv-SE" dirty="0"/>
          </a:p>
        </p:txBody>
      </p:sp>
      <p:sp>
        <p:nvSpPr>
          <p:cNvPr id="5" name="Platshållare för bildnummer 4"/>
          <p:cNvSpPr>
            <a:spLocks noGrp="1"/>
          </p:cNvSpPr>
          <p:nvPr>
            <p:ph type="sldNum" sz="quarter" idx="12"/>
          </p:nvPr>
        </p:nvSpPr>
        <p:spPr/>
        <p:txBody>
          <a:bodyPr/>
          <a:lstStyle/>
          <a:p>
            <a:r>
              <a:rPr lang="sv-SE"/>
              <a:t>1</a:t>
            </a:r>
            <a:endParaRPr lang="sv-SE" dirty="0"/>
          </a:p>
        </p:txBody>
      </p:sp>
    </p:spTree>
    <p:extLst>
      <p:ext uri="{BB962C8B-B14F-4D97-AF65-F5344CB8AC3E}">
        <p14:creationId xmlns:p14="http://schemas.microsoft.com/office/powerpoint/2010/main" val="12672755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11" name="Bildobjekt 10" descr="sll_ppt_sidhuvud_strama.jpg"/>
          <p:cNvPicPr>
            <a:picLocks noChangeAspect="1"/>
          </p:cNvPicPr>
          <p:nvPr userDrawn="1"/>
        </p:nvPicPr>
        <p:blipFill rotWithShape="1">
          <a:blip r:embed="rId2">
            <a:extLst>
              <a:ext uri="{28A0092B-C50C-407E-A947-70E740481C1C}">
                <a14:useLocalDpi xmlns:a14="http://schemas.microsoft.com/office/drawing/2010/main" val="0"/>
              </a:ext>
            </a:extLst>
          </a:blip>
          <a:srcRect l="161" r="-1"/>
          <a:stretch/>
        </p:blipFill>
        <p:spPr>
          <a:xfrm>
            <a:off x="0" y="0"/>
            <a:ext cx="9165234" cy="964865"/>
          </a:xfrm>
          <a:prstGeom prst="rect">
            <a:avLst/>
          </a:prstGeom>
        </p:spPr>
      </p:pic>
      <p:sp>
        <p:nvSpPr>
          <p:cNvPr id="13315" name="Rectangle 3"/>
          <p:cNvSpPr>
            <a:spLocks noGrp="1" noChangeArrowheads="1"/>
          </p:cNvSpPr>
          <p:nvPr>
            <p:ph type="ctrTitle" hasCustomPrompt="1"/>
          </p:nvPr>
        </p:nvSpPr>
        <p:spPr>
          <a:xfrm>
            <a:off x="685800" y="2130425"/>
            <a:ext cx="7772400" cy="1470025"/>
          </a:xfrm>
        </p:spPr>
        <p:txBody>
          <a:bodyPr/>
          <a:lstStyle>
            <a:lvl1pPr algn="ctr">
              <a:defRPr>
                <a:solidFill>
                  <a:srgbClr val="FF056D"/>
                </a:solidFill>
              </a:defRPr>
            </a:lvl1pPr>
          </a:lstStyle>
          <a:p>
            <a:pPr lvl="0"/>
            <a:r>
              <a:rPr lang="sv-SE" noProof="0" dirty="0"/>
              <a:t>KLICKA HÄR FÖR ATT ÄNDRA FORMAT</a:t>
            </a:r>
          </a:p>
        </p:txBody>
      </p:sp>
      <p:sp>
        <p:nvSpPr>
          <p:cNvPr id="13316"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sv-SE" noProof="0"/>
              <a:t>Klicka om du vill redigera mall för underrubrikformat</a:t>
            </a:r>
          </a:p>
        </p:txBody>
      </p:sp>
      <p:sp>
        <p:nvSpPr>
          <p:cNvPr id="13321" name="Rectangle 9"/>
          <p:cNvSpPr>
            <a:spLocks noGrp="1" noChangeArrowheads="1"/>
          </p:cNvSpPr>
          <p:nvPr>
            <p:ph type="dt" sz="half" idx="2"/>
          </p:nvPr>
        </p:nvSpPr>
        <p:spPr/>
        <p:txBody>
          <a:bodyPr/>
          <a:lstStyle>
            <a:lvl1pPr>
              <a:defRPr/>
            </a:lvl1pPr>
          </a:lstStyle>
          <a:p>
            <a:endParaRPr lang="sv-SE"/>
          </a:p>
        </p:txBody>
      </p:sp>
      <p:sp>
        <p:nvSpPr>
          <p:cNvPr id="13322" name="Rectangle 10"/>
          <p:cNvSpPr>
            <a:spLocks noGrp="1" noChangeArrowheads="1"/>
          </p:cNvSpPr>
          <p:nvPr>
            <p:ph type="ftr" sz="quarter" idx="3"/>
          </p:nvPr>
        </p:nvSpPr>
        <p:spPr/>
        <p:txBody>
          <a:bodyPr/>
          <a:lstStyle>
            <a:lvl1pPr>
              <a:defRPr/>
            </a:lvl1pPr>
          </a:lstStyle>
          <a:p>
            <a:r>
              <a:rPr lang="sv-SE"/>
              <a:t>zcCompany</a:t>
            </a:r>
          </a:p>
        </p:txBody>
      </p:sp>
      <p:sp>
        <p:nvSpPr>
          <p:cNvPr id="13323" name="Rectangle 11"/>
          <p:cNvSpPr>
            <a:spLocks noGrp="1" noChangeArrowheads="1"/>
          </p:cNvSpPr>
          <p:nvPr>
            <p:ph type="sldNum" sz="quarter" idx="4"/>
          </p:nvPr>
        </p:nvSpPr>
        <p:spPr/>
        <p:txBody>
          <a:bodyPr/>
          <a:lstStyle>
            <a:lvl1pPr>
              <a:defRPr/>
            </a:lvl1pPr>
          </a:lstStyle>
          <a:p>
            <a:fld id="{C1A088CD-CCDE-49E5-84E6-67161CD99BDA}" type="slidenum">
              <a:rPr lang="sv-SE"/>
              <a:pPr/>
              <a:t>‹#›</a:t>
            </a:fld>
            <a:endParaRPr lang="sv-SE"/>
          </a:p>
        </p:txBody>
      </p:sp>
      <p:pic>
        <p:nvPicPr>
          <p:cNvPr id="12" name="Bildobjekt 11" descr="Stramasthlm_logga_gra.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93382" y="6085643"/>
            <a:ext cx="1661874" cy="613370"/>
          </a:xfrm>
          <a:prstGeom prst="rect">
            <a:avLst/>
          </a:prstGeom>
        </p:spPr>
      </p:pic>
      <p:cxnSp>
        <p:nvCxnSpPr>
          <p:cNvPr id="13" name="Rak 12"/>
          <p:cNvCxnSpPr/>
          <p:nvPr userDrawn="1"/>
        </p:nvCxnSpPr>
        <p:spPr bwMode="auto">
          <a:xfrm>
            <a:off x="333223" y="6424182"/>
            <a:ext cx="6474017" cy="0"/>
          </a:xfrm>
          <a:prstGeom prst="line">
            <a:avLst/>
          </a:prstGeom>
          <a:noFill/>
          <a:ln w="6350" cap="flat" cmpd="sng" algn="ctr">
            <a:solidFill>
              <a:schemeClr val="bg2"/>
            </a:solidFill>
            <a:prstDash val="solid"/>
            <a:round/>
            <a:headEnd type="none" w="med" len="med"/>
            <a:tailEnd type="none" w="med" len="med"/>
          </a:ln>
          <a:effectLst/>
          <a:extLst>
            <a:ext uri="{909E8E84-426E-40dd-AFC4-6F175D3DCCD1}">
              <a14:hiddenFill xmlns="" xmlns:a14="http://schemas.microsoft.com/office/drawing/2010/main">
                <a:solidFill>
                  <a:srgbClr val="00AEE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313037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solidFill>
                  <a:srgbClr val="FF056D"/>
                </a:solidFill>
              </a:defRPr>
            </a:lvl1pPr>
          </a:lstStyle>
          <a:p>
            <a:r>
              <a:rPr lang="sv-SE" dirty="0"/>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sidfot 4"/>
          <p:cNvSpPr>
            <a:spLocks noGrp="1"/>
          </p:cNvSpPr>
          <p:nvPr>
            <p:ph type="ftr" sz="quarter" idx="11"/>
          </p:nvPr>
        </p:nvSpPr>
        <p:spPr/>
        <p:txBody>
          <a:bodyPr/>
          <a:lstStyle>
            <a:lvl1pPr>
              <a:defRPr/>
            </a:lvl1pPr>
          </a:lstStyle>
          <a:p>
            <a:r>
              <a:rPr lang="sv-SE"/>
              <a:t>zcCompany</a:t>
            </a:r>
          </a:p>
        </p:txBody>
      </p:sp>
      <p:sp>
        <p:nvSpPr>
          <p:cNvPr id="6" name="Platshållare för bildnummer 5"/>
          <p:cNvSpPr>
            <a:spLocks noGrp="1"/>
          </p:cNvSpPr>
          <p:nvPr>
            <p:ph type="sldNum" sz="quarter" idx="12"/>
          </p:nvPr>
        </p:nvSpPr>
        <p:spPr/>
        <p:txBody>
          <a:bodyPr/>
          <a:lstStyle>
            <a:lvl1pPr>
              <a:defRPr/>
            </a:lvl1pPr>
          </a:lstStyle>
          <a:p>
            <a:fld id="{DDBEBB44-B4B5-45AD-87A9-3B8A569A17F0}" type="slidenum">
              <a:rPr lang="sv-SE"/>
              <a:pPr/>
              <a:t>‹#›</a:t>
            </a:fld>
            <a:endParaRPr lang="sv-SE"/>
          </a:p>
        </p:txBody>
      </p:sp>
    </p:spTree>
    <p:extLst>
      <p:ext uri="{BB962C8B-B14F-4D97-AF65-F5344CB8AC3E}">
        <p14:creationId xmlns:p14="http://schemas.microsoft.com/office/powerpoint/2010/main" val="150727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31898789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5307"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solidFill>
                  <a:srgbClr val="FF056D"/>
                </a:solidFill>
              </a:defRPr>
            </a:lvl1pPr>
          </a:lstStyle>
          <a:p>
            <a:r>
              <a:rPr lang="sv-SE" dirty="0"/>
              <a:t>KLICKA HÄR FÖR ATT ÄNDRA FORMAT</a:t>
            </a:r>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sidfot 3"/>
          <p:cNvSpPr>
            <a:spLocks noGrp="1"/>
          </p:cNvSpPr>
          <p:nvPr>
            <p:ph type="ftr" sz="quarter" idx="11"/>
          </p:nvPr>
        </p:nvSpPr>
        <p:spPr/>
        <p:txBody>
          <a:bodyPr/>
          <a:lstStyle>
            <a:lvl1pPr>
              <a:defRPr/>
            </a:lvl1pPr>
          </a:lstStyle>
          <a:p>
            <a:r>
              <a:rPr lang="sv-SE"/>
              <a:t>zcCompany</a:t>
            </a:r>
          </a:p>
        </p:txBody>
      </p:sp>
      <p:sp>
        <p:nvSpPr>
          <p:cNvPr id="5" name="Platshållare för bildnummer 4"/>
          <p:cNvSpPr>
            <a:spLocks noGrp="1"/>
          </p:cNvSpPr>
          <p:nvPr>
            <p:ph type="sldNum" sz="quarter" idx="12"/>
          </p:nvPr>
        </p:nvSpPr>
        <p:spPr/>
        <p:txBody>
          <a:bodyPr/>
          <a:lstStyle>
            <a:lvl1pPr>
              <a:defRPr/>
            </a:lvl1pPr>
          </a:lstStyle>
          <a:p>
            <a:fld id="{76A35897-AA38-4E5A-9DD3-4A40406CD6F6}" type="slidenum">
              <a:rPr lang="sv-SE"/>
              <a:pPr/>
              <a:t>‹#›</a:t>
            </a:fld>
            <a:endParaRPr lang="sv-SE"/>
          </a:p>
        </p:txBody>
      </p:sp>
    </p:spTree>
    <p:extLst>
      <p:ext uri="{BB962C8B-B14F-4D97-AF65-F5344CB8AC3E}">
        <p14:creationId xmlns:p14="http://schemas.microsoft.com/office/powerpoint/2010/main" val="6301279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sidfot 2"/>
          <p:cNvSpPr>
            <a:spLocks noGrp="1"/>
          </p:cNvSpPr>
          <p:nvPr>
            <p:ph type="ftr" sz="quarter" idx="11"/>
          </p:nvPr>
        </p:nvSpPr>
        <p:spPr/>
        <p:txBody>
          <a:bodyPr/>
          <a:lstStyle>
            <a:lvl1pPr>
              <a:defRPr/>
            </a:lvl1pPr>
          </a:lstStyle>
          <a:p>
            <a:r>
              <a:rPr lang="sv-SE"/>
              <a:t>zcCompany</a:t>
            </a:r>
          </a:p>
        </p:txBody>
      </p:sp>
      <p:sp>
        <p:nvSpPr>
          <p:cNvPr id="4" name="Platshållare för bildnummer 3"/>
          <p:cNvSpPr>
            <a:spLocks noGrp="1"/>
          </p:cNvSpPr>
          <p:nvPr>
            <p:ph type="sldNum" sz="quarter" idx="12"/>
          </p:nvPr>
        </p:nvSpPr>
        <p:spPr/>
        <p:txBody>
          <a:bodyPr/>
          <a:lstStyle>
            <a:lvl1pPr>
              <a:defRPr/>
            </a:lvl1pPr>
          </a:lstStyle>
          <a:p>
            <a:fld id="{288147F2-D839-401F-8B8C-3CAF295340B5}" type="slidenum">
              <a:rPr lang="sv-SE"/>
              <a:pPr/>
              <a:t>‹#›</a:t>
            </a:fld>
            <a:endParaRPr lang="sv-SE"/>
          </a:p>
        </p:txBody>
      </p:sp>
    </p:spTree>
    <p:extLst>
      <p:ext uri="{BB962C8B-B14F-4D97-AF65-F5344CB8AC3E}">
        <p14:creationId xmlns:p14="http://schemas.microsoft.com/office/powerpoint/2010/main" val="24219195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Anpassad layout">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solidFill>
                  <a:srgbClr val="FF056D"/>
                </a:solidFill>
              </a:defRPr>
            </a:lvl1pPr>
          </a:lstStyle>
          <a:p>
            <a:r>
              <a:rPr lang="sv-SE" dirty="0"/>
              <a:t>KLICKA HÄR FÖR ATT ÄNDRA FORMAT</a:t>
            </a:r>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zcCompany</a:t>
            </a:r>
          </a:p>
        </p:txBody>
      </p:sp>
      <p:sp>
        <p:nvSpPr>
          <p:cNvPr id="5" name="Platshållare för bildnummer 4"/>
          <p:cNvSpPr>
            <a:spLocks noGrp="1"/>
          </p:cNvSpPr>
          <p:nvPr>
            <p:ph type="sldNum" sz="quarter" idx="12"/>
          </p:nvPr>
        </p:nvSpPr>
        <p:spPr/>
        <p:txBody>
          <a:bodyPr/>
          <a:lstStyle/>
          <a:p>
            <a:fld id="{65EAC295-B5BC-4B98-BE11-8B11DB9261CC}" type="slidenum">
              <a:rPr lang="sv-SE" smtClean="0"/>
              <a:pPr/>
              <a:t>‹#›</a:t>
            </a:fld>
            <a:endParaRPr lang="sv-SE" dirty="0"/>
          </a:p>
        </p:txBody>
      </p:sp>
    </p:spTree>
    <p:extLst>
      <p:ext uri="{BB962C8B-B14F-4D97-AF65-F5344CB8AC3E}">
        <p14:creationId xmlns:p14="http://schemas.microsoft.com/office/powerpoint/2010/main" val="36984273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r>
              <a:rPr lang="sv-SE"/>
              <a:t>2017-05-16</a:t>
            </a:r>
            <a:endParaRPr lang="sv-SE" dirty="0"/>
          </a:p>
        </p:txBody>
      </p:sp>
      <p:sp>
        <p:nvSpPr>
          <p:cNvPr id="4" name="Platshållare för sidfot 3"/>
          <p:cNvSpPr>
            <a:spLocks noGrp="1"/>
          </p:cNvSpPr>
          <p:nvPr>
            <p:ph type="ftr" sz="quarter" idx="11"/>
          </p:nvPr>
        </p:nvSpPr>
        <p:spPr/>
        <p:txBody>
          <a:bodyPr/>
          <a:lstStyle/>
          <a:p>
            <a:r>
              <a:rPr lang="sv-SE"/>
              <a:t>Strama Stockholm</a:t>
            </a:r>
            <a:endParaRPr lang="sv-SE" dirty="0"/>
          </a:p>
        </p:txBody>
      </p:sp>
      <p:sp>
        <p:nvSpPr>
          <p:cNvPr id="5" name="Platshållare för bildnummer 4"/>
          <p:cNvSpPr>
            <a:spLocks noGrp="1"/>
          </p:cNvSpPr>
          <p:nvPr>
            <p:ph type="sldNum" sz="quarter" idx="12"/>
          </p:nvPr>
        </p:nvSpPr>
        <p:spPr/>
        <p:txBody>
          <a:bodyPr/>
          <a:lstStyle/>
          <a:p>
            <a:r>
              <a:rPr lang="sv-SE"/>
              <a:t>1</a:t>
            </a:r>
            <a:endParaRPr lang="sv-SE" dirty="0"/>
          </a:p>
        </p:txBody>
      </p:sp>
    </p:spTree>
    <p:extLst>
      <p:ext uri="{BB962C8B-B14F-4D97-AF65-F5344CB8AC3E}">
        <p14:creationId xmlns:p14="http://schemas.microsoft.com/office/powerpoint/2010/main" val="34504747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295"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295"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916021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Rubrik, text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text 2"/>
          <p:cNvSpPr>
            <a:spLocks noGrp="1"/>
          </p:cNvSpPr>
          <p:nvPr>
            <p:ph type="body" sz="half" idx="1"/>
          </p:nvPr>
        </p:nvSpPr>
        <p:spPr>
          <a:xfrm>
            <a:off x="719138" y="2147888"/>
            <a:ext cx="3773487" cy="3937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5025" y="2147888"/>
            <a:ext cx="3775075" cy="3937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r>
              <a:rPr lang="sv-SE"/>
              <a:t>2017-05-16</a:t>
            </a:r>
            <a:endParaRPr lang="sv-SE" dirty="0"/>
          </a:p>
        </p:txBody>
      </p:sp>
      <p:sp>
        <p:nvSpPr>
          <p:cNvPr id="6" name="Platshållare för sidfot 5"/>
          <p:cNvSpPr>
            <a:spLocks noGrp="1"/>
          </p:cNvSpPr>
          <p:nvPr>
            <p:ph type="ftr" sz="quarter" idx="11"/>
          </p:nvPr>
        </p:nvSpPr>
        <p:spPr/>
        <p:txBody>
          <a:bodyPr/>
          <a:lstStyle/>
          <a:p>
            <a:r>
              <a:rPr lang="sv-SE"/>
              <a:t>Strama Stockholm</a:t>
            </a:r>
            <a:endParaRPr lang="sv-SE" dirty="0"/>
          </a:p>
        </p:txBody>
      </p:sp>
      <p:sp>
        <p:nvSpPr>
          <p:cNvPr id="7" name="Platshållare för bildnummer 6"/>
          <p:cNvSpPr>
            <a:spLocks noGrp="1"/>
          </p:cNvSpPr>
          <p:nvPr>
            <p:ph type="sldNum" sz="quarter" idx="12"/>
          </p:nvPr>
        </p:nvSpPr>
        <p:spPr/>
        <p:txBody>
          <a:bodyPr/>
          <a:lstStyle/>
          <a:p>
            <a:r>
              <a:rPr lang="sv-SE"/>
              <a:t>1</a:t>
            </a:r>
            <a:endParaRPr lang="sv-SE" dirty="0"/>
          </a:p>
        </p:txBody>
      </p:sp>
    </p:spTree>
    <p:extLst>
      <p:ext uri="{BB962C8B-B14F-4D97-AF65-F5344CB8AC3E}">
        <p14:creationId xmlns:p14="http://schemas.microsoft.com/office/powerpoint/2010/main" val="370122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4014036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574819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11" name="Bildobjekt 10" descr="sll_ppt_sidhuvud_strama.jpg"/>
          <p:cNvPicPr>
            <a:picLocks noChangeAspect="1"/>
          </p:cNvPicPr>
          <p:nvPr userDrawn="1"/>
        </p:nvPicPr>
        <p:blipFill rotWithShape="1">
          <a:blip r:embed="rId2">
            <a:extLst>
              <a:ext uri="{28A0092B-C50C-407E-A947-70E740481C1C}">
                <a14:useLocalDpi xmlns:a14="http://schemas.microsoft.com/office/drawing/2010/main" val="0"/>
              </a:ext>
            </a:extLst>
          </a:blip>
          <a:srcRect l="161" r="-1"/>
          <a:stretch/>
        </p:blipFill>
        <p:spPr>
          <a:xfrm>
            <a:off x="0" y="2"/>
            <a:ext cx="9165234" cy="964865"/>
          </a:xfrm>
          <a:prstGeom prst="rect">
            <a:avLst/>
          </a:prstGeom>
        </p:spPr>
      </p:pic>
      <p:sp>
        <p:nvSpPr>
          <p:cNvPr id="13315" name="Rectangle 3"/>
          <p:cNvSpPr>
            <a:spLocks noGrp="1" noChangeArrowheads="1"/>
          </p:cNvSpPr>
          <p:nvPr>
            <p:ph type="ctrTitle" hasCustomPrompt="1"/>
          </p:nvPr>
        </p:nvSpPr>
        <p:spPr>
          <a:xfrm>
            <a:off x="685800" y="2130427"/>
            <a:ext cx="7772400" cy="1470025"/>
          </a:xfrm>
        </p:spPr>
        <p:txBody>
          <a:bodyPr/>
          <a:lstStyle>
            <a:lvl1pPr algn="ctr">
              <a:defRPr>
                <a:solidFill>
                  <a:srgbClr val="FF056D"/>
                </a:solidFill>
              </a:defRPr>
            </a:lvl1pPr>
          </a:lstStyle>
          <a:p>
            <a:pPr lvl="0"/>
            <a:r>
              <a:rPr lang="sv-SE" noProof="0" dirty="0"/>
              <a:t>KLICKA HÄR FÖR ATT ÄNDRA FORMAT</a:t>
            </a:r>
          </a:p>
        </p:txBody>
      </p:sp>
      <p:sp>
        <p:nvSpPr>
          <p:cNvPr id="13316"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sv-SE" noProof="0"/>
              <a:t>Klicka om du vill redigera mall för underrubrikformat</a:t>
            </a:r>
          </a:p>
        </p:txBody>
      </p:sp>
      <p:sp>
        <p:nvSpPr>
          <p:cNvPr id="13321" name="Rectangle 9"/>
          <p:cNvSpPr>
            <a:spLocks noGrp="1" noChangeArrowheads="1"/>
          </p:cNvSpPr>
          <p:nvPr>
            <p:ph type="dt" sz="half" idx="2"/>
          </p:nvPr>
        </p:nvSpPr>
        <p:spPr/>
        <p:txBody>
          <a:bodyPr/>
          <a:lstStyle>
            <a:lvl1pPr>
              <a:defRPr/>
            </a:lvl1pPr>
          </a:lstStyle>
          <a:p>
            <a:fld id="{0F3E1412-334A-48DB-B641-E666873C788F}" type="datetime1">
              <a:rPr lang="sv-SE" smtClean="0"/>
              <a:t>2021-03-02</a:t>
            </a:fld>
            <a:endParaRPr lang="sv-SE"/>
          </a:p>
        </p:txBody>
      </p:sp>
      <p:sp>
        <p:nvSpPr>
          <p:cNvPr id="13322" name="Rectangle 10"/>
          <p:cNvSpPr>
            <a:spLocks noGrp="1" noChangeArrowheads="1"/>
          </p:cNvSpPr>
          <p:nvPr>
            <p:ph type="ftr" sz="quarter" idx="3"/>
          </p:nvPr>
        </p:nvSpPr>
        <p:spPr/>
        <p:txBody>
          <a:bodyPr/>
          <a:lstStyle>
            <a:lvl1pPr>
              <a:defRPr/>
            </a:lvl1pPr>
          </a:lstStyle>
          <a:p>
            <a:r>
              <a:rPr lang="sv-SE"/>
              <a:t>Strama Stockholm</a:t>
            </a:r>
          </a:p>
        </p:txBody>
      </p:sp>
      <p:sp>
        <p:nvSpPr>
          <p:cNvPr id="13323" name="Rectangle 11"/>
          <p:cNvSpPr>
            <a:spLocks noGrp="1" noChangeArrowheads="1"/>
          </p:cNvSpPr>
          <p:nvPr>
            <p:ph type="sldNum" sz="quarter" idx="4"/>
          </p:nvPr>
        </p:nvSpPr>
        <p:spPr/>
        <p:txBody>
          <a:bodyPr/>
          <a:lstStyle>
            <a:lvl1pPr>
              <a:defRPr/>
            </a:lvl1pPr>
          </a:lstStyle>
          <a:p>
            <a:fld id="{C1A088CD-CCDE-49E5-84E6-67161CD99BDA}" type="slidenum">
              <a:rPr lang="sv-SE"/>
              <a:pPr/>
              <a:t>‹#›</a:t>
            </a:fld>
            <a:endParaRPr lang="sv-SE"/>
          </a:p>
        </p:txBody>
      </p:sp>
      <p:pic>
        <p:nvPicPr>
          <p:cNvPr id="12" name="Bildobjekt 11" descr="Stramasthlm_logga_gra.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93382" y="6085643"/>
            <a:ext cx="1661874" cy="613370"/>
          </a:xfrm>
          <a:prstGeom prst="rect">
            <a:avLst/>
          </a:prstGeom>
        </p:spPr>
      </p:pic>
      <p:cxnSp>
        <p:nvCxnSpPr>
          <p:cNvPr id="13" name="Rak 12"/>
          <p:cNvCxnSpPr/>
          <p:nvPr userDrawn="1"/>
        </p:nvCxnSpPr>
        <p:spPr bwMode="auto">
          <a:xfrm>
            <a:off x="333224" y="6424182"/>
            <a:ext cx="6474017" cy="0"/>
          </a:xfrm>
          <a:prstGeom prst="line">
            <a:avLst/>
          </a:prstGeom>
          <a:noFill/>
          <a:ln w="6350"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xmlns="">
                <a:solidFill>
                  <a:srgbClr val="00AEE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300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solidFill>
                  <a:srgbClr val="FF056D"/>
                </a:solidFill>
              </a:defRPr>
            </a:lvl1pPr>
          </a:lstStyle>
          <a:p>
            <a:r>
              <a:rPr lang="sv-SE" dirty="0"/>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fld id="{7AE0F0BA-AFBB-4965-B746-40D57061208A}" type="datetime1">
              <a:rPr lang="sv-SE" smtClean="0"/>
              <a:t>2021-03-02</a:t>
            </a:fld>
            <a:endParaRPr lang="sv-SE"/>
          </a:p>
        </p:txBody>
      </p:sp>
      <p:sp>
        <p:nvSpPr>
          <p:cNvPr id="5" name="Platshållare för sidfot 4"/>
          <p:cNvSpPr>
            <a:spLocks noGrp="1"/>
          </p:cNvSpPr>
          <p:nvPr>
            <p:ph type="ftr" sz="quarter" idx="11"/>
          </p:nvPr>
        </p:nvSpPr>
        <p:spPr/>
        <p:txBody>
          <a:bodyPr/>
          <a:lstStyle>
            <a:lvl1pPr>
              <a:defRPr/>
            </a:lvl1pPr>
          </a:lstStyle>
          <a:p>
            <a:r>
              <a:rPr lang="sv-SE"/>
              <a:t>Strama Stockholm</a:t>
            </a:r>
          </a:p>
        </p:txBody>
      </p:sp>
      <p:sp>
        <p:nvSpPr>
          <p:cNvPr id="6" name="Platshållare för bildnummer 5"/>
          <p:cNvSpPr>
            <a:spLocks noGrp="1"/>
          </p:cNvSpPr>
          <p:nvPr>
            <p:ph type="sldNum" sz="quarter" idx="12"/>
          </p:nvPr>
        </p:nvSpPr>
        <p:spPr/>
        <p:txBody>
          <a:bodyPr/>
          <a:lstStyle>
            <a:lvl1pPr>
              <a:defRPr/>
            </a:lvl1pPr>
          </a:lstStyle>
          <a:p>
            <a:fld id="{DDBEBB44-B4B5-45AD-87A9-3B8A569A17F0}" type="slidenum">
              <a:rPr lang="sv-SE"/>
              <a:pPr/>
              <a:t>‹#›</a:t>
            </a:fld>
            <a:endParaRPr lang="sv-SE"/>
          </a:p>
        </p:txBody>
      </p:sp>
    </p:spTree>
    <p:extLst>
      <p:ext uri="{BB962C8B-B14F-4D97-AF65-F5344CB8AC3E}">
        <p14:creationId xmlns:p14="http://schemas.microsoft.com/office/powerpoint/2010/main" val="303891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solidFill>
                  <a:srgbClr val="FF056D"/>
                </a:solidFill>
              </a:defRPr>
            </a:lvl1pPr>
          </a:lstStyle>
          <a:p>
            <a:r>
              <a:rPr lang="sv-SE" dirty="0"/>
              <a:t>KLICKA HÄR FÖR ATT ÄNDRA FORMAT</a:t>
            </a:r>
          </a:p>
        </p:txBody>
      </p:sp>
      <p:sp>
        <p:nvSpPr>
          <p:cNvPr id="3" name="Platshållare för datum 2"/>
          <p:cNvSpPr>
            <a:spLocks noGrp="1"/>
          </p:cNvSpPr>
          <p:nvPr>
            <p:ph type="dt" sz="half" idx="10"/>
          </p:nvPr>
        </p:nvSpPr>
        <p:spPr/>
        <p:txBody>
          <a:bodyPr/>
          <a:lstStyle>
            <a:lvl1pPr>
              <a:defRPr/>
            </a:lvl1pPr>
          </a:lstStyle>
          <a:p>
            <a:fld id="{1D683959-4959-4C94-9259-5C1D831731D0}" type="datetime1">
              <a:rPr lang="sv-SE" smtClean="0"/>
              <a:t>2021-03-02</a:t>
            </a:fld>
            <a:endParaRPr lang="sv-SE"/>
          </a:p>
        </p:txBody>
      </p:sp>
      <p:sp>
        <p:nvSpPr>
          <p:cNvPr id="4" name="Platshållare för sidfot 3"/>
          <p:cNvSpPr>
            <a:spLocks noGrp="1"/>
          </p:cNvSpPr>
          <p:nvPr>
            <p:ph type="ftr" sz="quarter" idx="11"/>
          </p:nvPr>
        </p:nvSpPr>
        <p:spPr/>
        <p:txBody>
          <a:bodyPr/>
          <a:lstStyle>
            <a:lvl1pPr>
              <a:defRPr/>
            </a:lvl1pPr>
          </a:lstStyle>
          <a:p>
            <a:r>
              <a:rPr lang="sv-SE"/>
              <a:t>Strama Stockholm</a:t>
            </a:r>
          </a:p>
        </p:txBody>
      </p:sp>
      <p:sp>
        <p:nvSpPr>
          <p:cNvPr id="5" name="Platshållare för bildnummer 4"/>
          <p:cNvSpPr>
            <a:spLocks noGrp="1"/>
          </p:cNvSpPr>
          <p:nvPr>
            <p:ph type="sldNum" sz="quarter" idx="12"/>
          </p:nvPr>
        </p:nvSpPr>
        <p:spPr/>
        <p:txBody>
          <a:bodyPr/>
          <a:lstStyle>
            <a:lvl1pPr>
              <a:defRPr/>
            </a:lvl1pPr>
          </a:lstStyle>
          <a:p>
            <a:fld id="{76A35897-AA38-4E5A-9DD3-4A40406CD6F6}" type="slidenum">
              <a:rPr lang="sv-SE"/>
              <a:pPr/>
              <a:t>‹#›</a:t>
            </a:fld>
            <a:endParaRPr lang="sv-SE"/>
          </a:p>
        </p:txBody>
      </p:sp>
    </p:spTree>
    <p:extLst>
      <p:ext uri="{BB962C8B-B14F-4D97-AF65-F5344CB8AC3E}">
        <p14:creationId xmlns:p14="http://schemas.microsoft.com/office/powerpoint/2010/main" val="2913476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fld id="{6937B9D5-FE6D-4DD3-B685-D5BFC8F29A8C}" type="datetime1">
              <a:rPr lang="sv-SE" smtClean="0"/>
              <a:t>2021-03-02</a:t>
            </a:fld>
            <a:endParaRPr lang="sv-SE"/>
          </a:p>
        </p:txBody>
      </p:sp>
      <p:sp>
        <p:nvSpPr>
          <p:cNvPr id="3" name="Platshållare för sidfot 2"/>
          <p:cNvSpPr>
            <a:spLocks noGrp="1"/>
          </p:cNvSpPr>
          <p:nvPr>
            <p:ph type="ftr" sz="quarter" idx="11"/>
          </p:nvPr>
        </p:nvSpPr>
        <p:spPr/>
        <p:txBody>
          <a:bodyPr/>
          <a:lstStyle>
            <a:lvl1pPr>
              <a:defRPr/>
            </a:lvl1pPr>
          </a:lstStyle>
          <a:p>
            <a:r>
              <a:rPr lang="sv-SE"/>
              <a:t>Strama Stockholm</a:t>
            </a:r>
          </a:p>
        </p:txBody>
      </p:sp>
      <p:sp>
        <p:nvSpPr>
          <p:cNvPr id="4" name="Platshållare för bildnummer 3"/>
          <p:cNvSpPr>
            <a:spLocks noGrp="1"/>
          </p:cNvSpPr>
          <p:nvPr>
            <p:ph type="sldNum" sz="quarter" idx="12"/>
          </p:nvPr>
        </p:nvSpPr>
        <p:spPr/>
        <p:txBody>
          <a:bodyPr/>
          <a:lstStyle>
            <a:lvl1pPr>
              <a:defRPr/>
            </a:lvl1pPr>
          </a:lstStyle>
          <a:p>
            <a:fld id="{288147F2-D839-401F-8B8C-3CAF295340B5}" type="slidenum">
              <a:rPr lang="sv-SE"/>
              <a:pPr/>
              <a:t>‹#›</a:t>
            </a:fld>
            <a:endParaRPr lang="sv-SE"/>
          </a:p>
        </p:txBody>
      </p:sp>
    </p:spTree>
    <p:extLst>
      <p:ext uri="{BB962C8B-B14F-4D97-AF65-F5344CB8AC3E}">
        <p14:creationId xmlns:p14="http://schemas.microsoft.com/office/powerpoint/2010/main" val="744824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Anpassad layout">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solidFill>
                  <a:srgbClr val="FF056D"/>
                </a:solidFill>
              </a:defRPr>
            </a:lvl1pPr>
          </a:lstStyle>
          <a:p>
            <a:r>
              <a:rPr lang="sv-SE" dirty="0"/>
              <a:t>KLICKA HÄR FÖR ATT ÄNDRA FORMAT</a:t>
            </a:r>
          </a:p>
        </p:txBody>
      </p:sp>
      <p:sp>
        <p:nvSpPr>
          <p:cNvPr id="3" name="Platshållare för datum 2"/>
          <p:cNvSpPr>
            <a:spLocks noGrp="1"/>
          </p:cNvSpPr>
          <p:nvPr>
            <p:ph type="dt" sz="half" idx="10"/>
          </p:nvPr>
        </p:nvSpPr>
        <p:spPr/>
        <p:txBody>
          <a:bodyPr/>
          <a:lstStyle/>
          <a:p>
            <a:fld id="{C65BD9EC-0053-4822-ABC4-ED1DB6FA3B16}" type="datetime1">
              <a:rPr lang="sv-SE" smtClean="0"/>
              <a:t>2021-03-02</a:t>
            </a:fld>
            <a:endParaRPr lang="sv-SE" dirty="0"/>
          </a:p>
        </p:txBody>
      </p:sp>
      <p:sp>
        <p:nvSpPr>
          <p:cNvPr id="4" name="Platshållare för sidfot 3"/>
          <p:cNvSpPr>
            <a:spLocks noGrp="1"/>
          </p:cNvSpPr>
          <p:nvPr>
            <p:ph type="ftr" sz="quarter" idx="11"/>
          </p:nvPr>
        </p:nvSpPr>
        <p:spPr/>
        <p:txBody>
          <a:bodyPr/>
          <a:lstStyle/>
          <a:p>
            <a:r>
              <a:rPr lang="sv-SE"/>
              <a:t>Strama Stockholm</a:t>
            </a:r>
          </a:p>
        </p:txBody>
      </p:sp>
      <p:sp>
        <p:nvSpPr>
          <p:cNvPr id="5" name="Platshållare för bildnummer 4"/>
          <p:cNvSpPr>
            <a:spLocks noGrp="1"/>
          </p:cNvSpPr>
          <p:nvPr>
            <p:ph type="sldNum" sz="quarter" idx="12"/>
          </p:nvPr>
        </p:nvSpPr>
        <p:spPr/>
        <p:txBody>
          <a:bodyPr/>
          <a:lstStyle/>
          <a:p>
            <a:fld id="{65EAC295-B5BC-4B98-BE11-8B11DB9261CC}" type="slidenum">
              <a:rPr lang="sv-SE" smtClean="0"/>
              <a:pPr/>
              <a:t>‹#›</a:t>
            </a:fld>
            <a:endParaRPr lang="sv-SE" dirty="0"/>
          </a:p>
        </p:txBody>
      </p:sp>
    </p:spTree>
    <p:extLst>
      <p:ext uri="{BB962C8B-B14F-4D97-AF65-F5344CB8AC3E}">
        <p14:creationId xmlns:p14="http://schemas.microsoft.com/office/powerpoint/2010/main" val="29441839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10" Type="http://schemas.openxmlformats.org/officeDocument/2006/relationships/image" Target="../media/image4.png"/><Relationship Id="rId4" Type="http://schemas.openxmlformats.org/officeDocument/2006/relationships/slideLayout" Target="../slideLayouts/slideLayout8.xml"/><Relationship Id="rId9" Type="http://schemas.openxmlformats.org/officeDocument/2006/relationships/image" Target="../media/image3.jp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4.png"/><Relationship Id="rId5" Type="http://schemas.openxmlformats.org/officeDocument/2006/relationships/slideLayout" Target="../slideLayouts/slideLayout22.xml"/><Relationship Id="rId10" Type="http://schemas.openxmlformats.org/officeDocument/2006/relationships/image" Target="../media/image3.jpg"/><Relationship Id="rId4" Type="http://schemas.openxmlformats.org/officeDocument/2006/relationships/slideLayout" Target="../slideLayouts/slideLayout21.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17584293"/>
      </p:ext>
    </p:extLst>
  </p:cSld>
  <p:clrMap bg1="lt1" tx1="dk1" bg2="lt2" tx2="dk2" accent1="accent1" accent2="accent2" accent3="accent3" accent4="accent4" accent5="accent5" accent6="accent6" hlink="hlink" folHlink="folHlink"/>
  <p:sldLayoutIdLst>
    <p:sldLayoutId id="2147483668" r:id="rId1"/>
    <p:sldLayoutId id="2147483672" r:id="rId2"/>
    <p:sldLayoutId id="2147483669" r:id="rId3"/>
    <p:sldLayoutId id="2147483670"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Bildobjekt 1" descr="sll_ppt_sidhuvud_strama.jpg"/>
          <p:cNvPicPr>
            <a:picLocks noChangeAspect="1"/>
          </p:cNvPicPr>
          <p:nvPr/>
        </p:nvPicPr>
        <p:blipFill rotWithShape="1">
          <a:blip r:embed="rId9">
            <a:extLst>
              <a:ext uri="{28A0092B-C50C-407E-A947-70E740481C1C}">
                <a14:useLocalDpi xmlns:a14="http://schemas.microsoft.com/office/drawing/2010/main" val="0"/>
              </a:ext>
            </a:extLst>
          </a:blip>
          <a:srcRect l="161" r="-1"/>
          <a:stretch/>
        </p:blipFill>
        <p:spPr>
          <a:xfrm>
            <a:off x="0" y="2"/>
            <a:ext cx="9165234" cy="964865"/>
          </a:xfrm>
          <a:prstGeom prst="rect">
            <a:avLst/>
          </a:prstGeom>
        </p:spPr>
      </p:pic>
      <p:sp>
        <p:nvSpPr>
          <p:cNvPr id="1026" name="Rectangle 2"/>
          <p:cNvSpPr>
            <a:spLocks noGrp="1" noChangeArrowheads="1"/>
          </p:cNvSpPr>
          <p:nvPr>
            <p:ph type="title"/>
          </p:nvPr>
        </p:nvSpPr>
        <p:spPr bwMode="auto">
          <a:xfrm>
            <a:off x="719139" y="1079502"/>
            <a:ext cx="7700962" cy="8366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Antibiotika och infektioner</a:t>
            </a:r>
          </a:p>
        </p:txBody>
      </p:sp>
      <p:sp>
        <p:nvSpPr>
          <p:cNvPr id="1027" name="Rectangle 3"/>
          <p:cNvSpPr>
            <a:spLocks noGrp="1" noChangeArrowheads="1"/>
          </p:cNvSpPr>
          <p:nvPr>
            <p:ph type="body" idx="1"/>
          </p:nvPr>
        </p:nvSpPr>
        <p:spPr bwMode="auto">
          <a:xfrm>
            <a:off x="719139" y="2148643"/>
            <a:ext cx="7700962" cy="3937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endParaRPr lang="sv-SE" dirty="0"/>
          </a:p>
          <a:p>
            <a:pPr lvl="0"/>
            <a:r>
              <a:rPr lang="sv-SE" dirty="0"/>
              <a:t>Södertälje 2017-05-16</a:t>
            </a:r>
          </a:p>
          <a:p>
            <a:pPr lvl="0"/>
            <a:endParaRPr lang="sv-SE" dirty="0"/>
          </a:p>
          <a:p>
            <a:pPr lvl="0"/>
            <a:r>
              <a:rPr lang="sv-SE" dirty="0"/>
              <a:t>Annelie </a:t>
            </a:r>
            <a:r>
              <a:rPr lang="sv-SE" dirty="0" err="1"/>
              <a:t>Manneroja</a:t>
            </a:r>
            <a:r>
              <a:rPr lang="sv-SE" dirty="0"/>
              <a:t>, allmänläkare</a:t>
            </a:r>
          </a:p>
          <a:p>
            <a:pPr lvl="0"/>
            <a:r>
              <a:rPr lang="sv-SE" dirty="0"/>
              <a:t>Charlotta Falk, specialistsjuksköterska</a:t>
            </a:r>
          </a:p>
        </p:txBody>
      </p:sp>
      <p:sp>
        <p:nvSpPr>
          <p:cNvPr id="1028" name="Rectangle 4"/>
          <p:cNvSpPr>
            <a:spLocks noGrp="1" noChangeArrowheads="1"/>
          </p:cNvSpPr>
          <p:nvPr>
            <p:ph type="dt" sz="half" idx="2"/>
          </p:nvPr>
        </p:nvSpPr>
        <p:spPr bwMode="auto">
          <a:xfrm>
            <a:off x="6400801" y="193675"/>
            <a:ext cx="2519363" cy="1301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675"/>
            </a:lvl1pPr>
          </a:lstStyle>
          <a:p>
            <a:fld id="{823677FC-4A86-411D-A17D-2689A918A329}" type="datetime1">
              <a:rPr lang="sv-SE" smtClean="0"/>
              <a:t>2021-03-02</a:t>
            </a:fld>
            <a:endParaRPr lang="sv-SE" dirty="0"/>
          </a:p>
        </p:txBody>
      </p:sp>
      <p:sp>
        <p:nvSpPr>
          <p:cNvPr id="1029" name="Rectangle 5"/>
          <p:cNvSpPr>
            <a:spLocks noGrp="1" noChangeArrowheads="1"/>
          </p:cNvSpPr>
          <p:nvPr>
            <p:ph type="ftr" sz="quarter" idx="3"/>
          </p:nvPr>
        </p:nvSpPr>
        <p:spPr bwMode="auto">
          <a:xfrm>
            <a:off x="6400801" y="628652"/>
            <a:ext cx="2519363" cy="1301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675"/>
            </a:lvl1pPr>
          </a:lstStyle>
          <a:p>
            <a:r>
              <a:rPr lang="sv-SE" dirty="0"/>
              <a:t>Strama Stockholm</a:t>
            </a:r>
          </a:p>
        </p:txBody>
      </p:sp>
      <p:sp>
        <p:nvSpPr>
          <p:cNvPr id="1030" name="Rectangle 6"/>
          <p:cNvSpPr>
            <a:spLocks noGrp="1" noChangeArrowheads="1"/>
          </p:cNvSpPr>
          <p:nvPr>
            <p:ph type="sldNum" sz="quarter" idx="4"/>
          </p:nvPr>
        </p:nvSpPr>
        <p:spPr bwMode="auto">
          <a:xfrm>
            <a:off x="6400801" y="411164"/>
            <a:ext cx="2519363" cy="1301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675"/>
            </a:lvl1pPr>
          </a:lstStyle>
          <a:p>
            <a:r>
              <a:rPr lang="sv-SE" dirty="0"/>
              <a:t>1</a:t>
            </a:r>
          </a:p>
        </p:txBody>
      </p:sp>
      <p:pic>
        <p:nvPicPr>
          <p:cNvPr id="3" name="Bildobjekt 2" descr="Stramasthlm_logga_gra.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093382" y="6085643"/>
            <a:ext cx="1661874" cy="613370"/>
          </a:xfrm>
          <a:prstGeom prst="rect">
            <a:avLst/>
          </a:prstGeom>
        </p:spPr>
      </p:pic>
      <p:cxnSp>
        <p:nvCxnSpPr>
          <p:cNvPr id="5" name="Rak 4"/>
          <p:cNvCxnSpPr/>
          <p:nvPr/>
        </p:nvCxnSpPr>
        <p:spPr bwMode="auto">
          <a:xfrm>
            <a:off x="333224" y="6424182"/>
            <a:ext cx="6474017" cy="0"/>
          </a:xfrm>
          <a:prstGeom prst="line">
            <a:avLst/>
          </a:prstGeom>
          <a:noFill/>
          <a:ln w="6350"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xmlns="">
                <a:solidFill>
                  <a:srgbClr val="00AEE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9499918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hf hdr="0"/>
  <p:txStyles>
    <p:titleStyle>
      <a:lvl1pPr algn="ctr" rtl="0" eaLnBrk="1" fontAlgn="base" hangingPunct="1">
        <a:spcBef>
          <a:spcPct val="0"/>
        </a:spcBef>
        <a:spcAft>
          <a:spcPct val="0"/>
        </a:spcAft>
        <a:defRPr sz="2250">
          <a:solidFill>
            <a:srgbClr val="FF056D"/>
          </a:solidFill>
          <a:latin typeface="+mj-lt"/>
          <a:ea typeface="+mj-ea"/>
          <a:cs typeface="+mj-cs"/>
        </a:defRPr>
      </a:lvl1pPr>
      <a:lvl2pPr algn="l" rtl="0" eaLnBrk="1" fontAlgn="base" hangingPunct="1">
        <a:spcBef>
          <a:spcPct val="0"/>
        </a:spcBef>
        <a:spcAft>
          <a:spcPct val="0"/>
        </a:spcAft>
        <a:defRPr sz="2250">
          <a:solidFill>
            <a:schemeClr val="tx2"/>
          </a:solidFill>
          <a:latin typeface="Verdana" pitchFamily="34" charset="0"/>
          <a:ea typeface="Geneva" pitchFamily="1" charset="-128"/>
        </a:defRPr>
      </a:lvl2pPr>
      <a:lvl3pPr algn="l" rtl="0" eaLnBrk="1" fontAlgn="base" hangingPunct="1">
        <a:spcBef>
          <a:spcPct val="0"/>
        </a:spcBef>
        <a:spcAft>
          <a:spcPct val="0"/>
        </a:spcAft>
        <a:defRPr sz="2250">
          <a:solidFill>
            <a:schemeClr val="tx2"/>
          </a:solidFill>
          <a:latin typeface="Verdana" pitchFamily="34" charset="0"/>
          <a:ea typeface="Geneva" pitchFamily="1" charset="-128"/>
        </a:defRPr>
      </a:lvl3pPr>
      <a:lvl4pPr algn="l" rtl="0" eaLnBrk="1" fontAlgn="base" hangingPunct="1">
        <a:spcBef>
          <a:spcPct val="0"/>
        </a:spcBef>
        <a:spcAft>
          <a:spcPct val="0"/>
        </a:spcAft>
        <a:defRPr sz="2250">
          <a:solidFill>
            <a:schemeClr val="tx2"/>
          </a:solidFill>
          <a:latin typeface="Verdana" pitchFamily="34" charset="0"/>
          <a:ea typeface="Geneva" pitchFamily="1" charset="-128"/>
        </a:defRPr>
      </a:lvl4pPr>
      <a:lvl5pPr algn="l" rtl="0" eaLnBrk="1" fontAlgn="base" hangingPunct="1">
        <a:spcBef>
          <a:spcPct val="0"/>
        </a:spcBef>
        <a:spcAft>
          <a:spcPct val="0"/>
        </a:spcAft>
        <a:defRPr sz="2250">
          <a:solidFill>
            <a:schemeClr val="tx2"/>
          </a:solidFill>
          <a:latin typeface="Verdana" pitchFamily="34" charset="0"/>
          <a:ea typeface="Geneva" pitchFamily="1" charset="-128"/>
        </a:defRPr>
      </a:lvl5pPr>
      <a:lvl6pPr marL="342900" algn="l" rtl="0" eaLnBrk="1" fontAlgn="base" hangingPunct="1">
        <a:spcBef>
          <a:spcPct val="0"/>
        </a:spcBef>
        <a:spcAft>
          <a:spcPct val="0"/>
        </a:spcAft>
        <a:defRPr sz="2250">
          <a:solidFill>
            <a:schemeClr val="tx2"/>
          </a:solidFill>
          <a:latin typeface="Verdana" pitchFamily="34" charset="0"/>
          <a:ea typeface="Geneva" pitchFamily="1" charset="-128"/>
        </a:defRPr>
      </a:lvl6pPr>
      <a:lvl7pPr marL="685800" algn="l" rtl="0" eaLnBrk="1" fontAlgn="base" hangingPunct="1">
        <a:spcBef>
          <a:spcPct val="0"/>
        </a:spcBef>
        <a:spcAft>
          <a:spcPct val="0"/>
        </a:spcAft>
        <a:defRPr sz="2250">
          <a:solidFill>
            <a:schemeClr val="tx2"/>
          </a:solidFill>
          <a:latin typeface="Verdana" pitchFamily="34" charset="0"/>
          <a:ea typeface="Geneva" pitchFamily="1" charset="-128"/>
        </a:defRPr>
      </a:lvl7pPr>
      <a:lvl8pPr marL="1028700" algn="l" rtl="0" eaLnBrk="1" fontAlgn="base" hangingPunct="1">
        <a:spcBef>
          <a:spcPct val="0"/>
        </a:spcBef>
        <a:spcAft>
          <a:spcPct val="0"/>
        </a:spcAft>
        <a:defRPr sz="2250">
          <a:solidFill>
            <a:schemeClr val="tx2"/>
          </a:solidFill>
          <a:latin typeface="Verdana" pitchFamily="34" charset="0"/>
          <a:ea typeface="Geneva" pitchFamily="1" charset="-128"/>
        </a:defRPr>
      </a:lvl8pPr>
      <a:lvl9pPr marL="1371600" algn="l" rtl="0" eaLnBrk="1" fontAlgn="base" hangingPunct="1">
        <a:spcBef>
          <a:spcPct val="0"/>
        </a:spcBef>
        <a:spcAft>
          <a:spcPct val="0"/>
        </a:spcAft>
        <a:defRPr sz="2250">
          <a:solidFill>
            <a:schemeClr val="tx2"/>
          </a:solidFill>
          <a:latin typeface="Verdana" pitchFamily="34" charset="0"/>
          <a:ea typeface="Geneva" pitchFamily="1" charset="-128"/>
        </a:defRPr>
      </a:lvl9pPr>
    </p:titleStyle>
    <p:bodyStyle>
      <a:lvl1pPr marL="0" indent="0" algn="ctr" rtl="0" eaLnBrk="1" fontAlgn="base" hangingPunct="1">
        <a:lnSpc>
          <a:spcPct val="130000"/>
        </a:lnSpc>
        <a:spcBef>
          <a:spcPts val="375"/>
        </a:spcBef>
        <a:spcAft>
          <a:spcPts val="150"/>
        </a:spcAft>
        <a:buFont typeface="Wingdings" pitchFamily="2" charset="2"/>
        <a:buNone/>
        <a:defRPr sz="1650" baseline="0">
          <a:solidFill>
            <a:schemeClr val="tx1"/>
          </a:solidFill>
          <a:latin typeface="+mn-lt"/>
          <a:ea typeface="+mn-ea"/>
          <a:cs typeface="+mn-cs"/>
        </a:defRPr>
      </a:lvl1pPr>
      <a:lvl2pPr marL="557213" indent="-214313" algn="l" rtl="0" eaLnBrk="1" fontAlgn="base" hangingPunct="1">
        <a:lnSpc>
          <a:spcPct val="120000"/>
        </a:lnSpc>
        <a:spcBef>
          <a:spcPts val="300"/>
        </a:spcBef>
        <a:spcAft>
          <a:spcPts val="75"/>
        </a:spcAft>
        <a:buChar char="–"/>
        <a:defRPr sz="1500">
          <a:solidFill>
            <a:schemeClr val="tx1"/>
          </a:solidFill>
          <a:latin typeface="+mn-lt"/>
          <a:ea typeface="+mn-ea"/>
        </a:defRPr>
      </a:lvl2pPr>
      <a:lvl3pPr marL="857250" indent="-157163" algn="l" rtl="0" eaLnBrk="1" fontAlgn="base" hangingPunct="1">
        <a:lnSpc>
          <a:spcPct val="120000"/>
        </a:lnSpc>
        <a:spcBef>
          <a:spcPts val="300"/>
        </a:spcBef>
        <a:spcAft>
          <a:spcPts val="75"/>
        </a:spcAft>
        <a:buFont typeface="Wingdings" pitchFamily="2" charset="2"/>
        <a:buChar char="§"/>
        <a:defRPr>
          <a:solidFill>
            <a:schemeClr val="tx1"/>
          </a:solidFill>
          <a:latin typeface="+mn-lt"/>
          <a:ea typeface="+mn-ea"/>
        </a:defRPr>
      </a:lvl3pPr>
      <a:lvl4pPr marL="1200150" indent="-171450" algn="l" rtl="0" eaLnBrk="1" fontAlgn="base" hangingPunct="1">
        <a:lnSpc>
          <a:spcPct val="120000"/>
        </a:lnSpc>
        <a:spcBef>
          <a:spcPts val="300"/>
        </a:spcBef>
        <a:spcAft>
          <a:spcPts val="75"/>
        </a:spcAft>
        <a:buChar char="–"/>
        <a:defRPr>
          <a:solidFill>
            <a:schemeClr val="tx1"/>
          </a:solidFill>
          <a:latin typeface="+mn-lt"/>
          <a:ea typeface="+mn-ea"/>
        </a:defRPr>
      </a:lvl4pPr>
      <a:lvl5pPr marL="1543050" indent="-171450" algn="l" rtl="0" eaLnBrk="1" fontAlgn="base" hangingPunct="1">
        <a:lnSpc>
          <a:spcPct val="120000"/>
        </a:lnSpc>
        <a:spcBef>
          <a:spcPts val="300"/>
        </a:spcBef>
        <a:spcAft>
          <a:spcPts val="75"/>
        </a:spcAft>
        <a:buChar char="»"/>
        <a:defRPr>
          <a:solidFill>
            <a:schemeClr val="tx1"/>
          </a:solidFill>
          <a:latin typeface="+mn-lt"/>
          <a:ea typeface="+mn-ea"/>
        </a:defRPr>
      </a:lvl5pPr>
      <a:lvl6pPr marL="1885950" indent="-171450" algn="l" rtl="0" eaLnBrk="1" fontAlgn="base" hangingPunct="1">
        <a:lnSpc>
          <a:spcPct val="120000"/>
        </a:lnSpc>
        <a:spcBef>
          <a:spcPts val="300"/>
        </a:spcBef>
        <a:spcAft>
          <a:spcPts val="75"/>
        </a:spcAft>
        <a:buChar char="»"/>
        <a:defRPr>
          <a:solidFill>
            <a:schemeClr val="tx1"/>
          </a:solidFill>
          <a:latin typeface="+mn-lt"/>
          <a:ea typeface="+mn-ea"/>
        </a:defRPr>
      </a:lvl6pPr>
      <a:lvl7pPr marL="2228850" indent="-171450" algn="l" rtl="0" eaLnBrk="1" fontAlgn="base" hangingPunct="1">
        <a:lnSpc>
          <a:spcPct val="120000"/>
        </a:lnSpc>
        <a:spcBef>
          <a:spcPts val="300"/>
        </a:spcBef>
        <a:spcAft>
          <a:spcPts val="75"/>
        </a:spcAft>
        <a:buChar char="»"/>
        <a:defRPr>
          <a:solidFill>
            <a:schemeClr val="tx1"/>
          </a:solidFill>
          <a:latin typeface="+mn-lt"/>
          <a:ea typeface="+mn-ea"/>
        </a:defRPr>
      </a:lvl7pPr>
      <a:lvl8pPr marL="2571750" indent="-171450" algn="l" rtl="0" eaLnBrk="1" fontAlgn="base" hangingPunct="1">
        <a:lnSpc>
          <a:spcPct val="120000"/>
        </a:lnSpc>
        <a:spcBef>
          <a:spcPts val="300"/>
        </a:spcBef>
        <a:spcAft>
          <a:spcPts val="75"/>
        </a:spcAft>
        <a:buChar char="»"/>
        <a:defRPr>
          <a:solidFill>
            <a:schemeClr val="tx1"/>
          </a:solidFill>
          <a:latin typeface="+mn-lt"/>
          <a:ea typeface="+mn-ea"/>
        </a:defRPr>
      </a:lvl8pPr>
      <a:lvl9pPr marL="2914650" indent="-171450" algn="l" rtl="0" eaLnBrk="1" fontAlgn="base" hangingPunct="1">
        <a:lnSpc>
          <a:spcPct val="120000"/>
        </a:lnSpc>
        <a:spcBef>
          <a:spcPts val="300"/>
        </a:spcBef>
        <a:spcAft>
          <a:spcPts val="75"/>
        </a:spcAft>
        <a:buChar char="»"/>
        <a:defRPr>
          <a:solidFill>
            <a:schemeClr val="tx1"/>
          </a:solidFill>
          <a:latin typeface="+mn-lt"/>
          <a:ea typeface="+mn-ea"/>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Bildobjekt 1" descr="sll_ppt_sidhuvud_strama.jpg"/>
          <p:cNvPicPr>
            <a:picLocks noChangeAspect="1"/>
          </p:cNvPicPr>
          <p:nvPr/>
        </p:nvPicPr>
        <p:blipFill rotWithShape="1">
          <a:blip r:embed="rId8">
            <a:extLst>
              <a:ext uri="{28A0092B-C50C-407E-A947-70E740481C1C}">
                <a14:useLocalDpi xmlns:a14="http://schemas.microsoft.com/office/drawing/2010/main" val="0"/>
              </a:ext>
            </a:extLst>
          </a:blip>
          <a:srcRect l="161" r="-1"/>
          <a:stretch/>
        </p:blipFill>
        <p:spPr>
          <a:xfrm>
            <a:off x="0" y="0"/>
            <a:ext cx="9165234" cy="964865"/>
          </a:xfrm>
          <a:prstGeom prst="rect">
            <a:avLst/>
          </a:prstGeom>
        </p:spPr>
      </p:pic>
      <p:sp>
        <p:nvSpPr>
          <p:cNvPr id="1026" name="Rectangle 2"/>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Antibiotika och infektioner</a:t>
            </a:r>
          </a:p>
        </p:txBody>
      </p:sp>
      <p:sp>
        <p:nvSpPr>
          <p:cNvPr id="1027" name="Rectangle 3"/>
          <p:cNvSpPr>
            <a:spLocks noGrp="1" noChangeArrowheads="1"/>
          </p:cNvSpPr>
          <p:nvPr>
            <p:ph type="body" idx="1"/>
          </p:nvPr>
        </p:nvSpPr>
        <p:spPr bwMode="auto">
          <a:xfrm>
            <a:off x="719138" y="2148643"/>
            <a:ext cx="7700962" cy="3937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endParaRPr lang="sv-SE" dirty="0"/>
          </a:p>
          <a:p>
            <a:pPr lvl="0"/>
            <a:r>
              <a:rPr lang="sv-SE" dirty="0"/>
              <a:t>Södertälje 2017-05-16</a:t>
            </a:r>
          </a:p>
          <a:p>
            <a:pPr lvl="0"/>
            <a:endParaRPr lang="sv-SE" dirty="0"/>
          </a:p>
          <a:p>
            <a:pPr lvl="0"/>
            <a:r>
              <a:rPr lang="sv-SE" dirty="0"/>
              <a:t>Annelie </a:t>
            </a:r>
            <a:r>
              <a:rPr lang="sv-SE" dirty="0" err="1"/>
              <a:t>Manneroja</a:t>
            </a:r>
            <a:r>
              <a:rPr lang="sv-SE" dirty="0"/>
              <a:t>, allmänläkare</a:t>
            </a:r>
          </a:p>
          <a:p>
            <a:pPr lvl="0"/>
            <a:r>
              <a:rPr lang="sv-SE" dirty="0"/>
              <a:t>Charlotta Falk, specialistsjuksköterska</a:t>
            </a:r>
          </a:p>
        </p:txBody>
      </p:sp>
      <p:sp>
        <p:nvSpPr>
          <p:cNvPr id="1028" name="Rectangle 4"/>
          <p:cNvSpPr>
            <a:spLocks noGrp="1" noChangeArrowheads="1"/>
          </p:cNvSpPr>
          <p:nvPr>
            <p:ph type="dt" sz="half" idx="2"/>
          </p:nvPr>
        </p:nvSpPr>
        <p:spPr bwMode="auto">
          <a:xfrm>
            <a:off x="6400800" y="193675"/>
            <a:ext cx="2519363" cy="1301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lvl1pPr>
          </a:lstStyle>
          <a:p>
            <a:r>
              <a:rPr lang="sv-SE" dirty="0"/>
              <a:t>2017-05-16</a:t>
            </a:r>
          </a:p>
        </p:txBody>
      </p:sp>
      <p:sp>
        <p:nvSpPr>
          <p:cNvPr id="1029" name="Rectangle 5"/>
          <p:cNvSpPr>
            <a:spLocks noGrp="1" noChangeArrowheads="1"/>
          </p:cNvSpPr>
          <p:nvPr>
            <p:ph type="ftr" sz="quarter" idx="3"/>
          </p:nvPr>
        </p:nvSpPr>
        <p:spPr bwMode="auto">
          <a:xfrm>
            <a:off x="6400800" y="628650"/>
            <a:ext cx="2519363" cy="1301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lvl1pPr>
          </a:lstStyle>
          <a:p>
            <a:r>
              <a:rPr lang="sv-SE" dirty="0"/>
              <a:t>Strama Stockholm</a:t>
            </a:r>
          </a:p>
        </p:txBody>
      </p:sp>
      <p:sp>
        <p:nvSpPr>
          <p:cNvPr id="1030" name="Rectangle 6"/>
          <p:cNvSpPr>
            <a:spLocks noGrp="1" noChangeArrowheads="1"/>
          </p:cNvSpPr>
          <p:nvPr>
            <p:ph type="sldNum" sz="quarter" idx="4"/>
          </p:nvPr>
        </p:nvSpPr>
        <p:spPr bwMode="auto">
          <a:xfrm>
            <a:off x="6400800" y="411163"/>
            <a:ext cx="2519363" cy="1301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lvl1pPr>
          </a:lstStyle>
          <a:p>
            <a:r>
              <a:rPr lang="sv-SE" dirty="0"/>
              <a:t>1</a:t>
            </a:r>
          </a:p>
        </p:txBody>
      </p:sp>
      <p:pic>
        <p:nvPicPr>
          <p:cNvPr id="3" name="Bildobjekt 2" descr="Stramasthlm_logga_gra.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93382" y="6085643"/>
            <a:ext cx="1661874" cy="613370"/>
          </a:xfrm>
          <a:prstGeom prst="rect">
            <a:avLst/>
          </a:prstGeom>
        </p:spPr>
      </p:pic>
      <p:cxnSp>
        <p:nvCxnSpPr>
          <p:cNvPr id="5" name="Rak 4"/>
          <p:cNvCxnSpPr/>
          <p:nvPr/>
        </p:nvCxnSpPr>
        <p:spPr bwMode="auto">
          <a:xfrm>
            <a:off x="333223" y="6424182"/>
            <a:ext cx="6474017" cy="0"/>
          </a:xfrm>
          <a:prstGeom prst="line">
            <a:avLst/>
          </a:prstGeom>
          <a:noFill/>
          <a:ln w="6350" cap="flat" cmpd="sng" algn="ctr">
            <a:solidFill>
              <a:schemeClr val="bg2"/>
            </a:solidFill>
            <a:prstDash val="solid"/>
            <a:round/>
            <a:headEnd type="none" w="med" len="med"/>
            <a:tailEnd type="none" w="med" len="med"/>
          </a:ln>
          <a:effectLst/>
          <a:extLst>
            <a:ext uri="{909E8E84-426E-40dd-AFC4-6F175D3DCCD1}">
              <a14:hiddenFill xmlns="" xmlns:a14="http://schemas.microsoft.com/office/drawing/2010/main">
                <a:solidFill>
                  <a:srgbClr val="00AEE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2393104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Lst>
  <p:hf sldNum="0" hdr="0" dt="0"/>
  <p:txStyles>
    <p:titleStyle>
      <a:lvl1pPr algn="ctr" rtl="0" eaLnBrk="1" fontAlgn="base" hangingPunct="1">
        <a:spcBef>
          <a:spcPct val="0"/>
        </a:spcBef>
        <a:spcAft>
          <a:spcPct val="0"/>
        </a:spcAft>
        <a:defRPr sz="3000">
          <a:solidFill>
            <a:srgbClr val="FF056D"/>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0" indent="0" algn="ctr" rtl="0" eaLnBrk="1" fontAlgn="base" hangingPunct="1">
        <a:lnSpc>
          <a:spcPct val="130000"/>
        </a:lnSpc>
        <a:spcBef>
          <a:spcPts val="500"/>
        </a:spcBef>
        <a:spcAft>
          <a:spcPts val="200"/>
        </a:spcAft>
        <a:buFont typeface="Wingdings" pitchFamily="2" charset="2"/>
        <a:buNone/>
        <a:defRPr sz="2200" baseline="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Bildobjekt 1" descr="sll_ppt_sidhuvud_strama.jpg"/>
          <p:cNvPicPr>
            <a:picLocks noChangeAspect="1"/>
          </p:cNvPicPr>
          <p:nvPr/>
        </p:nvPicPr>
        <p:blipFill rotWithShape="1">
          <a:blip r:embed="rId10">
            <a:extLst>
              <a:ext uri="{28A0092B-C50C-407E-A947-70E740481C1C}">
                <a14:useLocalDpi xmlns:a14="http://schemas.microsoft.com/office/drawing/2010/main" val="0"/>
              </a:ext>
            </a:extLst>
          </a:blip>
          <a:srcRect l="161" r="-1"/>
          <a:stretch/>
        </p:blipFill>
        <p:spPr>
          <a:xfrm>
            <a:off x="0" y="0"/>
            <a:ext cx="9165234" cy="964865"/>
          </a:xfrm>
          <a:prstGeom prst="rect">
            <a:avLst/>
          </a:prstGeom>
        </p:spPr>
      </p:pic>
      <p:sp>
        <p:nvSpPr>
          <p:cNvPr id="1026" name="Rectangle 2"/>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Antibiotika och infektioner</a:t>
            </a:r>
          </a:p>
        </p:txBody>
      </p:sp>
      <p:sp>
        <p:nvSpPr>
          <p:cNvPr id="1027" name="Rectangle 3"/>
          <p:cNvSpPr>
            <a:spLocks noGrp="1" noChangeArrowheads="1"/>
          </p:cNvSpPr>
          <p:nvPr>
            <p:ph type="body" idx="1"/>
          </p:nvPr>
        </p:nvSpPr>
        <p:spPr bwMode="auto">
          <a:xfrm>
            <a:off x="719138" y="2148643"/>
            <a:ext cx="7700962" cy="3937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endParaRPr lang="sv-SE" dirty="0"/>
          </a:p>
          <a:p>
            <a:pPr lvl="0"/>
            <a:r>
              <a:rPr lang="sv-SE" dirty="0"/>
              <a:t>Södertälje 2017-05-16</a:t>
            </a:r>
          </a:p>
          <a:p>
            <a:pPr lvl="0"/>
            <a:endParaRPr lang="sv-SE" dirty="0"/>
          </a:p>
          <a:p>
            <a:pPr lvl="0"/>
            <a:r>
              <a:rPr lang="sv-SE" dirty="0"/>
              <a:t>Annelie </a:t>
            </a:r>
            <a:r>
              <a:rPr lang="sv-SE" dirty="0" err="1"/>
              <a:t>Manneroja</a:t>
            </a:r>
            <a:r>
              <a:rPr lang="sv-SE" dirty="0"/>
              <a:t>, allmänläkare</a:t>
            </a:r>
          </a:p>
          <a:p>
            <a:pPr lvl="0"/>
            <a:r>
              <a:rPr lang="sv-SE" dirty="0"/>
              <a:t>Charlotta Falk, specialistsjuksköterska</a:t>
            </a:r>
          </a:p>
        </p:txBody>
      </p:sp>
      <p:sp>
        <p:nvSpPr>
          <p:cNvPr id="1028" name="Rectangle 4"/>
          <p:cNvSpPr>
            <a:spLocks noGrp="1" noChangeArrowheads="1"/>
          </p:cNvSpPr>
          <p:nvPr>
            <p:ph type="dt" sz="half" idx="2"/>
          </p:nvPr>
        </p:nvSpPr>
        <p:spPr bwMode="auto">
          <a:xfrm>
            <a:off x="6400800" y="193675"/>
            <a:ext cx="2519363" cy="1301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lvl1pPr>
          </a:lstStyle>
          <a:p>
            <a:r>
              <a:rPr lang="sv-SE" dirty="0"/>
              <a:t>2017-05-16</a:t>
            </a:r>
          </a:p>
        </p:txBody>
      </p:sp>
      <p:sp>
        <p:nvSpPr>
          <p:cNvPr id="1029" name="Rectangle 5"/>
          <p:cNvSpPr>
            <a:spLocks noGrp="1" noChangeArrowheads="1"/>
          </p:cNvSpPr>
          <p:nvPr>
            <p:ph type="ftr" sz="quarter" idx="3"/>
          </p:nvPr>
        </p:nvSpPr>
        <p:spPr bwMode="auto">
          <a:xfrm>
            <a:off x="6400800" y="628650"/>
            <a:ext cx="2519363" cy="1301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lvl1pPr>
          </a:lstStyle>
          <a:p>
            <a:r>
              <a:rPr lang="sv-SE" dirty="0"/>
              <a:t>Strama Stockholm</a:t>
            </a:r>
          </a:p>
        </p:txBody>
      </p:sp>
      <p:sp>
        <p:nvSpPr>
          <p:cNvPr id="1030" name="Rectangle 6"/>
          <p:cNvSpPr>
            <a:spLocks noGrp="1" noChangeArrowheads="1"/>
          </p:cNvSpPr>
          <p:nvPr>
            <p:ph type="sldNum" sz="quarter" idx="4"/>
          </p:nvPr>
        </p:nvSpPr>
        <p:spPr bwMode="auto">
          <a:xfrm>
            <a:off x="6400800" y="411163"/>
            <a:ext cx="2519363" cy="1301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lvl1pPr>
          </a:lstStyle>
          <a:p>
            <a:r>
              <a:rPr lang="sv-SE" dirty="0"/>
              <a:t>1</a:t>
            </a:r>
          </a:p>
        </p:txBody>
      </p:sp>
      <p:pic>
        <p:nvPicPr>
          <p:cNvPr id="3" name="Bildobjekt 2" descr="Stramasthlm_logga_gra.p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093382" y="6085643"/>
            <a:ext cx="1661874" cy="613370"/>
          </a:xfrm>
          <a:prstGeom prst="rect">
            <a:avLst/>
          </a:prstGeom>
        </p:spPr>
      </p:pic>
      <p:cxnSp>
        <p:nvCxnSpPr>
          <p:cNvPr id="5" name="Rak 4"/>
          <p:cNvCxnSpPr/>
          <p:nvPr/>
        </p:nvCxnSpPr>
        <p:spPr bwMode="auto">
          <a:xfrm>
            <a:off x="333223" y="6424182"/>
            <a:ext cx="6474017" cy="0"/>
          </a:xfrm>
          <a:prstGeom prst="line">
            <a:avLst/>
          </a:prstGeom>
          <a:noFill/>
          <a:ln w="6350" cap="flat" cmpd="sng" algn="ctr">
            <a:solidFill>
              <a:schemeClr val="bg2"/>
            </a:solidFill>
            <a:prstDash val="solid"/>
            <a:round/>
            <a:headEnd type="none" w="med" len="med"/>
            <a:tailEnd type="none" w="med" len="med"/>
          </a:ln>
          <a:effectLst/>
          <a:extLst>
            <a:ext uri="{909E8E84-426E-40dd-AFC4-6F175D3DCCD1}">
              <a14:hiddenFill xmlns="" xmlns:a14="http://schemas.microsoft.com/office/drawing/2010/main">
                <a:solidFill>
                  <a:srgbClr val="00AEE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8971598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Lst>
  <p:hf sldNum="0" hdr="0" dt="0"/>
  <p:txStyles>
    <p:titleStyle>
      <a:lvl1pPr algn="ctr" rtl="0" eaLnBrk="1" fontAlgn="base" hangingPunct="1">
        <a:spcBef>
          <a:spcPct val="0"/>
        </a:spcBef>
        <a:spcAft>
          <a:spcPct val="0"/>
        </a:spcAft>
        <a:defRPr sz="3000">
          <a:solidFill>
            <a:srgbClr val="FF056D"/>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0" indent="0" algn="ctr" rtl="0" eaLnBrk="1" fontAlgn="base" hangingPunct="1">
        <a:lnSpc>
          <a:spcPct val="130000"/>
        </a:lnSpc>
        <a:spcBef>
          <a:spcPts val="500"/>
        </a:spcBef>
        <a:spcAft>
          <a:spcPts val="200"/>
        </a:spcAft>
        <a:buFont typeface="Wingdings" pitchFamily="2" charset="2"/>
        <a:buNone/>
        <a:defRPr sz="2200" baseline="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5686F20-979D-469C-A62D-5E7864178AC3}"/>
              </a:ext>
            </a:extLst>
          </p:cNvPr>
          <p:cNvSpPr>
            <a:spLocks noGrp="1"/>
          </p:cNvSpPr>
          <p:nvPr>
            <p:ph type="title"/>
          </p:nvPr>
        </p:nvSpPr>
        <p:spPr/>
        <p:txBody>
          <a:bodyPr/>
          <a:lstStyle/>
          <a:p>
            <a:pPr algn="ctr"/>
            <a:r>
              <a:rPr lang="sv-SE" dirty="0"/>
              <a:t>UVI</a:t>
            </a:r>
          </a:p>
        </p:txBody>
      </p:sp>
      <p:sp>
        <p:nvSpPr>
          <p:cNvPr id="7" name="Platshållare för innehåll 6">
            <a:extLst>
              <a:ext uri="{FF2B5EF4-FFF2-40B4-BE49-F238E27FC236}">
                <a16:creationId xmlns:a16="http://schemas.microsoft.com/office/drawing/2014/main" id="{EFECFBDF-5B3D-4B57-86F5-CCF39FC3B218}"/>
              </a:ext>
            </a:extLst>
          </p:cNvPr>
          <p:cNvSpPr>
            <a:spLocks noGrp="1"/>
          </p:cNvSpPr>
          <p:nvPr>
            <p:ph idx="1"/>
          </p:nvPr>
        </p:nvSpPr>
        <p:spPr/>
        <p:txBody>
          <a:bodyPr/>
          <a:lstStyle/>
          <a:p>
            <a:pPr marL="0" indent="0">
              <a:buNone/>
            </a:pPr>
            <a:r>
              <a:rPr lang="sv-SE" dirty="0"/>
              <a:t>Linnea, 25 år, hör av sig till vårdcentralen på grund av att det sedan några dagar svider när hon kissar. Hon har haft urinvägsinfektion en gång förut för några år sedan och misstänker att det är samma sak nu. Hon är annars frisk och använder inga läkemedel. </a:t>
            </a:r>
          </a:p>
        </p:txBody>
      </p:sp>
      <p:sp>
        <p:nvSpPr>
          <p:cNvPr id="4" name="Platshållare för sidfot 3">
            <a:extLst>
              <a:ext uri="{FF2B5EF4-FFF2-40B4-BE49-F238E27FC236}">
                <a16:creationId xmlns:a16="http://schemas.microsoft.com/office/drawing/2014/main" id="{DE9E7730-86E7-4A06-BFE3-FE9D81789F3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701759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3923ADE-0646-4A1E-BC36-6D45329C6773}"/>
              </a:ext>
            </a:extLst>
          </p:cNvPr>
          <p:cNvSpPr>
            <a:spLocks noGrp="1"/>
          </p:cNvSpPr>
          <p:nvPr>
            <p:ph type="title"/>
          </p:nvPr>
        </p:nvSpPr>
        <p:spPr/>
        <p:txBody>
          <a:bodyPr/>
          <a:lstStyle/>
          <a:p>
            <a:r>
              <a:rPr lang="sv-SE" dirty="0"/>
              <a:t>6. Varför behandlas akut cystit hos vuxna icke-gravida kvinnor?</a:t>
            </a:r>
          </a:p>
        </p:txBody>
      </p:sp>
      <p:sp>
        <p:nvSpPr>
          <p:cNvPr id="7" name="Platshållare för innehåll 6">
            <a:extLst>
              <a:ext uri="{FF2B5EF4-FFF2-40B4-BE49-F238E27FC236}">
                <a16:creationId xmlns:a16="http://schemas.microsoft.com/office/drawing/2014/main" id="{985FA735-3BF1-4FC9-B999-D087162551E8}"/>
              </a:ext>
            </a:extLst>
          </p:cNvPr>
          <p:cNvSpPr>
            <a:spLocks noGrp="1"/>
          </p:cNvSpPr>
          <p:nvPr>
            <p:ph idx="1"/>
          </p:nvPr>
        </p:nvSpPr>
        <p:spPr/>
        <p:txBody>
          <a:bodyPr/>
          <a:lstStyle/>
          <a:p>
            <a:r>
              <a:rPr lang="sv-SE" dirty="0"/>
              <a:t>Akut cystit hos friska kvinnor är besvärande men ofarligt. </a:t>
            </a:r>
          </a:p>
          <a:p>
            <a:r>
              <a:rPr lang="sv-SE" dirty="0"/>
              <a:t>Behandlingen syftar till att minska symtomen och påskynda tillfrisknandet. </a:t>
            </a:r>
          </a:p>
          <a:p>
            <a:r>
              <a:rPr lang="sv-SE" dirty="0"/>
              <a:t>Hos gravida är risken för </a:t>
            </a:r>
            <a:r>
              <a:rPr lang="sv-SE" dirty="0" err="1"/>
              <a:t>pyelonefrit</a:t>
            </a:r>
            <a:r>
              <a:rPr lang="sv-SE" dirty="0"/>
              <a:t> större.</a:t>
            </a:r>
          </a:p>
          <a:p>
            <a:r>
              <a:rPr lang="sv-SE" dirty="0"/>
              <a:t>Gravida med bakterier i urinen behandlas även om de inte har symtom. </a:t>
            </a:r>
          </a:p>
          <a:p>
            <a:endParaRPr lang="sv-SE" dirty="0"/>
          </a:p>
        </p:txBody>
      </p:sp>
      <p:sp>
        <p:nvSpPr>
          <p:cNvPr id="4" name="Platshållare för sidfot 3">
            <a:extLst>
              <a:ext uri="{FF2B5EF4-FFF2-40B4-BE49-F238E27FC236}">
                <a16:creationId xmlns:a16="http://schemas.microsoft.com/office/drawing/2014/main" id="{B0D8884D-3AB5-48FB-9F43-191ABC1899C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6011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59399CF-1E68-4EBE-90A2-27BE610724F9}"/>
              </a:ext>
            </a:extLst>
          </p:cNvPr>
          <p:cNvSpPr>
            <a:spLocks noGrp="1"/>
          </p:cNvSpPr>
          <p:nvPr>
            <p:ph type="title"/>
          </p:nvPr>
        </p:nvSpPr>
        <p:spPr/>
        <p:txBody>
          <a:bodyPr/>
          <a:lstStyle/>
          <a:p>
            <a:r>
              <a:rPr lang="sv-SE" dirty="0"/>
              <a:t>1. Vilka är de typiska symtomen på en akut cystit?</a:t>
            </a:r>
          </a:p>
        </p:txBody>
      </p:sp>
      <p:sp>
        <p:nvSpPr>
          <p:cNvPr id="7" name="Platshållare för innehåll 6">
            <a:extLst>
              <a:ext uri="{FF2B5EF4-FFF2-40B4-BE49-F238E27FC236}">
                <a16:creationId xmlns:a16="http://schemas.microsoft.com/office/drawing/2014/main" id="{BBD80ABA-61AA-4108-A893-EAA82B61A1EB}"/>
              </a:ext>
            </a:extLst>
          </p:cNvPr>
          <p:cNvSpPr>
            <a:spLocks noGrp="1"/>
          </p:cNvSpPr>
          <p:nvPr>
            <p:ph idx="1"/>
          </p:nvPr>
        </p:nvSpPr>
        <p:spPr/>
        <p:txBody>
          <a:bodyPr/>
          <a:lstStyle/>
          <a:p>
            <a:pPr marL="0" indent="0">
              <a:buNone/>
            </a:pPr>
            <a:r>
              <a:rPr lang="sv-SE" dirty="0"/>
              <a:t>Minst två av symtomen </a:t>
            </a:r>
          </a:p>
          <a:p>
            <a:r>
              <a:rPr lang="sv-SE" dirty="0"/>
              <a:t>sveda vid </a:t>
            </a:r>
            <a:r>
              <a:rPr lang="sv-SE" dirty="0" err="1"/>
              <a:t>miktion</a:t>
            </a:r>
            <a:r>
              <a:rPr lang="sv-SE" dirty="0"/>
              <a:t> </a:t>
            </a:r>
          </a:p>
          <a:p>
            <a:r>
              <a:rPr lang="sv-SE" dirty="0"/>
              <a:t>täta urinträngningar </a:t>
            </a:r>
          </a:p>
          <a:p>
            <a:r>
              <a:rPr lang="sv-SE" dirty="0"/>
              <a:t>frekventa </a:t>
            </a:r>
            <a:r>
              <a:rPr lang="sv-SE" dirty="0" err="1"/>
              <a:t>miktioner</a:t>
            </a:r>
            <a:r>
              <a:rPr lang="sv-SE" dirty="0"/>
              <a:t> </a:t>
            </a:r>
          </a:p>
          <a:p>
            <a:pPr marL="0" indent="0">
              <a:buNone/>
            </a:pPr>
            <a:endParaRPr lang="sv-SE" dirty="0"/>
          </a:p>
          <a:p>
            <a:pPr marL="0" indent="0">
              <a:buNone/>
            </a:pPr>
            <a:r>
              <a:rPr lang="sv-SE" dirty="0"/>
              <a:t>Symtomen ska vara nytillkomna. </a:t>
            </a:r>
          </a:p>
          <a:p>
            <a:pPr marL="0" indent="0">
              <a:buNone/>
            </a:pPr>
            <a:endParaRPr lang="sv-SE" dirty="0"/>
          </a:p>
        </p:txBody>
      </p:sp>
      <p:sp>
        <p:nvSpPr>
          <p:cNvPr id="4" name="Platshållare för sidfot 3">
            <a:extLst>
              <a:ext uri="{FF2B5EF4-FFF2-40B4-BE49-F238E27FC236}">
                <a16:creationId xmlns:a16="http://schemas.microsoft.com/office/drawing/2014/main" id="{E058C74D-CAA7-4401-9CDF-E298F998431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78851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1E3E576-CA7C-4B93-B9D1-D7F1889F1829}"/>
              </a:ext>
            </a:extLst>
          </p:cNvPr>
          <p:cNvSpPr>
            <a:spLocks noGrp="1"/>
          </p:cNvSpPr>
          <p:nvPr>
            <p:ph type="title"/>
          </p:nvPr>
        </p:nvSpPr>
        <p:spPr/>
        <p:txBody>
          <a:bodyPr/>
          <a:lstStyle/>
          <a:p>
            <a:r>
              <a:rPr lang="sv-SE" dirty="0"/>
              <a:t>2. Vad behöver du veta mer om Linnea?</a:t>
            </a:r>
          </a:p>
        </p:txBody>
      </p:sp>
      <p:sp>
        <p:nvSpPr>
          <p:cNvPr id="7" name="Platshållare för innehåll 6">
            <a:extLst>
              <a:ext uri="{FF2B5EF4-FFF2-40B4-BE49-F238E27FC236}">
                <a16:creationId xmlns:a16="http://schemas.microsoft.com/office/drawing/2014/main" id="{2F4FA9F9-B5D0-4DF1-B9EA-0385DC06C51B}"/>
              </a:ext>
            </a:extLst>
          </p:cNvPr>
          <p:cNvSpPr>
            <a:spLocks noGrp="1"/>
          </p:cNvSpPr>
          <p:nvPr>
            <p:ph idx="1"/>
          </p:nvPr>
        </p:nvSpPr>
        <p:spPr/>
        <p:txBody>
          <a:bodyPr/>
          <a:lstStyle/>
          <a:p>
            <a:r>
              <a:rPr lang="sv-SE" dirty="0"/>
              <a:t>Har hon täta trängningar och frekventa miktioner? </a:t>
            </a:r>
          </a:p>
          <a:p>
            <a:r>
              <a:rPr lang="sv-SE" dirty="0"/>
              <a:t>Upplever hon besvären som lindriga, måttliga eller svåra? </a:t>
            </a:r>
          </a:p>
          <a:p>
            <a:r>
              <a:rPr lang="sv-SE" dirty="0"/>
              <a:t>Är Linnea gravid? </a:t>
            </a:r>
          </a:p>
          <a:p>
            <a:r>
              <a:rPr lang="sv-SE" dirty="0"/>
              <a:t>Har hon feber eller flanksmärtor?</a:t>
            </a:r>
          </a:p>
          <a:p>
            <a:r>
              <a:rPr lang="sv-SE" dirty="0"/>
              <a:t>Finns något som talar för STI?</a:t>
            </a:r>
          </a:p>
        </p:txBody>
      </p:sp>
      <p:sp>
        <p:nvSpPr>
          <p:cNvPr id="4" name="Platshållare för sidfot 3">
            <a:extLst>
              <a:ext uri="{FF2B5EF4-FFF2-40B4-BE49-F238E27FC236}">
                <a16:creationId xmlns:a16="http://schemas.microsoft.com/office/drawing/2014/main" id="{58D5A624-5C52-4E36-89AC-B62599A3984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3229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79EE1C9-66D3-4BCE-B7FE-8639AEF2FF65}"/>
              </a:ext>
            </a:extLst>
          </p:cNvPr>
          <p:cNvSpPr>
            <a:spLocks noGrp="1"/>
          </p:cNvSpPr>
          <p:nvPr>
            <p:ph type="title"/>
          </p:nvPr>
        </p:nvSpPr>
        <p:spPr>
          <a:xfrm>
            <a:off x="720000" y="1964903"/>
            <a:ext cx="7700963" cy="836613"/>
          </a:xfrm>
        </p:spPr>
        <p:txBody>
          <a:bodyPr/>
          <a:lstStyle/>
          <a:p>
            <a:r>
              <a:rPr lang="sv-SE" dirty="0"/>
              <a:t>3. Behöver Linnea komma till vårdcentralen eller räcker det med egenvårdsråd på telefon?</a:t>
            </a:r>
            <a:br>
              <a:rPr lang="sv-SE" b="1" dirty="0"/>
            </a:br>
            <a:endParaRPr lang="sv-SE" dirty="0"/>
          </a:p>
        </p:txBody>
      </p:sp>
      <p:sp>
        <p:nvSpPr>
          <p:cNvPr id="7" name="Platshållare för innehåll 6">
            <a:extLst>
              <a:ext uri="{FF2B5EF4-FFF2-40B4-BE49-F238E27FC236}">
                <a16:creationId xmlns:a16="http://schemas.microsoft.com/office/drawing/2014/main" id="{CAC058C7-478C-4BCE-9710-03C10B6E489F}"/>
              </a:ext>
            </a:extLst>
          </p:cNvPr>
          <p:cNvSpPr>
            <a:spLocks noGrp="1"/>
          </p:cNvSpPr>
          <p:nvPr>
            <p:ph idx="1"/>
          </p:nvPr>
        </p:nvSpPr>
        <p:spPr/>
        <p:txBody>
          <a:bodyPr/>
          <a:lstStyle/>
          <a:p>
            <a:pPr marL="0" indent="0">
              <a:buNone/>
            </a:pPr>
            <a:endParaRPr lang="sv-SE" dirty="0"/>
          </a:p>
          <a:p>
            <a:r>
              <a:rPr lang="sv-SE" dirty="0"/>
              <a:t>Vid typiska cystitsymtom av lindrig grad: egenvårdsråd i form av ökat vätskeintag och smärtstillande läkemedel. </a:t>
            </a:r>
          </a:p>
          <a:p>
            <a:r>
              <a:rPr lang="sv-SE" dirty="0"/>
              <a:t>Vid måttliga besvär kan man dessutom förskriva ett antibiotikarecept i reserv. </a:t>
            </a:r>
          </a:p>
          <a:p>
            <a:r>
              <a:rPr lang="sv-SE" dirty="0"/>
              <a:t>Vid svåra besvär ges antibiotika.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F3B6997B-DB19-4957-A059-32794C7FCA4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03204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48B4010-5602-4962-98C2-596A702966A7}"/>
              </a:ext>
            </a:extLst>
          </p:cNvPr>
          <p:cNvSpPr>
            <a:spLocks noGrp="1"/>
          </p:cNvSpPr>
          <p:nvPr>
            <p:ph type="title"/>
          </p:nvPr>
        </p:nvSpPr>
        <p:spPr>
          <a:xfrm>
            <a:off x="720000" y="787400"/>
            <a:ext cx="7700963" cy="836613"/>
          </a:xfrm>
        </p:spPr>
        <p:txBody>
          <a:bodyPr/>
          <a:lstStyle/>
          <a:p>
            <a:r>
              <a:rPr lang="sv-SE" dirty="0"/>
              <a:t>Forts. </a:t>
            </a:r>
          </a:p>
        </p:txBody>
      </p:sp>
      <p:sp>
        <p:nvSpPr>
          <p:cNvPr id="7" name="Platshållare för innehåll 6">
            <a:extLst>
              <a:ext uri="{FF2B5EF4-FFF2-40B4-BE49-F238E27FC236}">
                <a16:creationId xmlns:a16="http://schemas.microsoft.com/office/drawing/2014/main" id="{C25B1F8D-10F2-470D-AD62-51AAF84D20EA}"/>
              </a:ext>
            </a:extLst>
          </p:cNvPr>
          <p:cNvSpPr>
            <a:spLocks noGrp="1"/>
          </p:cNvSpPr>
          <p:nvPr>
            <p:ph idx="1"/>
          </p:nvPr>
        </p:nvSpPr>
        <p:spPr>
          <a:xfrm>
            <a:off x="720000" y="1894528"/>
            <a:ext cx="7700963" cy="3938400"/>
          </a:xfrm>
        </p:spPr>
        <p:txBody>
          <a:bodyPr/>
          <a:lstStyle/>
          <a:p>
            <a:r>
              <a:rPr lang="sv-SE" dirty="0"/>
              <a:t>Akut cystit hos vuxna icke-gravida kvinnor med typiska symtom kan ofta handläggas utan ett fysiskt möte. </a:t>
            </a:r>
            <a:br>
              <a:rPr lang="sv-SE" dirty="0"/>
            </a:br>
            <a:endParaRPr lang="sv-SE" dirty="0"/>
          </a:p>
          <a:p>
            <a:r>
              <a:rPr lang="sv-SE" dirty="0"/>
              <a:t>Besök nödvändigt för övriga för undersökning och provtagning</a:t>
            </a:r>
            <a:br>
              <a:rPr lang="sv-SE" dirty="0"/>
            </a:br>
            <a:endParaRPr lang="sv-SE" dirty="0"/>
          </a:p>
        </p:txBody>
      </p:sp>
      <p:sp>
        <p:nvSpPr>
          <p:cNvPr id="4" name="Platshållare för sidfot 3">
            <a:extLst>
              <a:ext uri="{FF2B5EF4-FFF2-40B4-BE49-F238E27FC236}">
                <a16:creationId xmlns:a16="http://schemas.microsoft.com/office/drawing/2014/main" id="{2B0A1224-9D4F-4206-867C-12BC7ADEA4A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218115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D0CB57F-626D-4C84-AEE4-B5BA9B9469CA}"/>
              </a:ext>
            </a:extLst>
          </p:cNvPr>
          <p:cNvSpPr>
            <a:spLocks noGrp="1"/>
          </p:cNvSpPr>
          <p:nvPr>
            <p:ph type="title"/>
          </p:nvPr>
        </p:nvSpPr>
        <p:spPr/>
        <p:txBody>
          <a:bodyPr/>
          <a:lstStyle/>
          <a:p>
            <a:r>
              <a:rPr lang="sv-SE" dirty="0"/>
              <a:t>4. Behöver några prover tas? Vilka i så fall?</a:t>
            </a:r>
          </a:p>
        </p:txBody>
      </p:sp>
      <p:sp>
        <p:nvSpPr>
          <p:cNvPr id="7" name="Platshållare för innehåll 6">
            <a:extLst>
              <a:ext uri="{FF2B5EF4-FFF2-40B4-BE49-F238E27FC236}">
                <a16:creationId xmlns:a16="http://schemas.microsoft.com/office/drawing/2014/main" id="{D8AE5E31-16FD-4B79-B56A-9EF7BA86B7F7}"/>
              </a:ext>
            </a:extLst>
          </p:cNvPr>
          <p:cNvSpPr>
            <a:spLocks noGrp="1"/>
          </p:cNvSpPr>
          <p:nvPr>
            <p:ph idx="1"/>
          </p:nvPr>
        </p:nvSpPr>
        <p:spPr>
          <a:xfrm>
            <a:off x="785902" y="1916613"/>
            <a:ext cx="7700963" cy="4179387"/>
          </a:xfrm>
        </p:spPr>
        <p:txBody>
          <a:bodyPr/>
          <a:lstStyle/>
          <a:p>
            <a:r>
              <a:rPr lang="sv-SE" dirty="0"/>
              <a:t>Hos icke-gravida kvinnor med typiska symtom på akut cystit tillför en urinsticka ingenting till cystitdiagnostiken.</a:t>
            </a:r>
          </a:p>
          <a:p>
            <a:r>
              <a:rPr lang="sv-SE" dirty="0"/>
              <a:t>Urinodling tillför mycket lite vid sporadisk cystit hos icke-gravida kvinnor.</a:t>
            </a:r>
          </a:p>
          <a:p>
            <a:r>
              <a:rPr lang="sv-SE" dirty="0"/>
              <a:t>Vid misstanke om STI tas prov för detta.</a:t>
            </a:r>
          </a:p>
          <a:p>
            <a:r>
              <a:rPr lang="sv-SE" dirty="0"/>
              <a:t>Vid febril UVI kan även blodprover behöva tas, exempelvis CRP</a:t>
            </a:r>
          </a:p>
          <a:p>
            <a:endParaRPr lang="sv-SE" dirty="0"/>
          </a:p>
          <a:p>
            <a:pPr marL="0" lvl="0" indent="0">
              <a:buNone/>
            </a:pPr>
            <a:endParaRPr lang="sv-SE" dirty="0"/>
          </a:p>
        </p:txBody>
      </p:sp>
      <p:sp>
        <p:nvSpPr>
          <p:cNvPr id="4" name="Platshållare för sidfot 3">
            <a:extLst>
              <a:ext uri="{FF2B5EF4-FFF2-40B4-BE49-F238E27FC236}">
                <a16:creationId xmlns:a16="http://schemas.microsoft.com/office/drawing/2014/main" id="{C6E8EACD-B23E-4323-9BA6-60B05519D33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29649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8496507-5893-4AF3-AEA5-8A8AEB408AFB}"/>
              </a:ext>
            </a:extLst>
          </p:cNvPr>
          <p:cNvSpPr>
            <a:spLocks noGrp="1"/>
          </p:cNvSpPr>
          <p:nvPr>
            <p:ph type="title"/>
          </p:nvPr>
        </p:nvSpPr>
        <p:spPr/>
        <p:txBody>
          <a:bodyPr/>
          <a:lstStyle/>
          <a:p>
            <a:r>
              <a:rPr lang="sv-SE" dirty="0"/>
              <a:t>5. Hur behandlas akut cystit hos vuxna kvinnor?</a:t>
            </a:r>
          </a:p>
        </p:txBody>
      </p:sp>
      <p:sp>
        <p:nvSpPr>
          <p:cNvPr id="7" name="Platshållare för innehåll 6">
            <a:extLst>
              <a:ext uri="{FF2B5EF4-FFF2-40B4-BE49-F238E27FC236}">
                <a16:creationId xmlns:a16="http://schemas.microsoft.com/office/drawing/2014/main" id="{ADA97817-8962-45AA-BD31-ACF86AB68DB9}"/>
              </a:ext>
            </a:extLst>
          </p:cNvPr>
          <p:cNvSpPr>
            <a:spLocks noGrp="1"/>
          </p:cNvSpPr>
          <p:nvPr>
            <p:ph idx="1"/>
          </p:nvPr>
        </p:nvSpPr>
        <p:spPr>
          <a:xfrm>
            <a:off x="720000" y="2463113"/>
            <a:ext cx="7700963" cy="3635285"/>
          </a:xfrm>
        </p:spPr>
        <p:txBody>
          <a:bodyPr/>
          <a:lstStyle/>
          <a:p>
            <a:r>
              <a:rPr lang="sv-SE" dirty="0"/>
              <a:t>lindriga besvär: egenvårdsråd i form av ökat vätskeintag och receptfria smärtstillande läkemedel</a:t>
            </a:r>
          </a:p>
          <a:p>
            <a:endParaRPr lang="sv-SE" dirty="0"/>
          </a:p>
          <a:p>
            <a:r>
              <a:rPr lang="sv-SE" dirty="0"/>
              <a:t>måttliga besvär: ev. recept i reserv på antibiotika</a:t>
            </a:r>
          </a:p>
        </p:txBody>
      </p:sp>
      <p:sp>
        <p:nvSpPr>
          <p:cNvPr id="4" name="Platshållare för sidfot 3">
            <a:extLst>
              <a:ext uri="{FF2B5EF4-FFF2-40B4-BE49-F238E27FC236}">
                <a16:creationId xmlns:a16="http://schemas.microsoft.com/office/drawing/2014/main" id="{8C4965F9-B451-4225-A496-220E56194A1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83799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851213B-94B2-4F5F-BC81-58247B0F8495}"/>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F64E9870-B26A-4482-8B7A-DB76C4542526}"/>
              </a:ext>
            </a:extLst>
          </p:cNvPr>
          <p:cNvSpPr>
            <a:spLocks noGrp="1"/>
          </p:cNvSpPr>
          <p:nvPr>
            <p:ph idx="1"/>
          </p:nvPr>
        </p:nvSpPr>
        <p:spPr/>
        <p:txBody>
          <a:bodyPr/>
          <a:lstStyle/>
          <a:p>
            <a:r>
              <a:rPr lang="sv-SE" dirty="0"/>
              <a:t>svåra besvär: </a:t>
            </a:r>
          </a:p>
          <a:p>
            <a:pPr marL="0" indent="0">
              <a:buNone/>
            </a:pPr>
            <a:r>
              <a:rPr lang="sv-SE" dirty="0"/>
              <a:t>antibiotika i symtomlindrande syfte.  </a:t>
            </a:r>
          </a:p>
          <a:p>
            <a:pPr marL="0" indent="0">
              <a:buNone/>
            </a:pPr>
            <a:r>
              <a:rPr lang="sv-SE" u="sng" dirty="0" err="1"/>
              <a:t>nitrofurantoin</a:t>
            </a:r>
            <a:r>
              <a:rPr lang="sv-SE" u="sng" dirty="0"/>
              <a:t> 50 mg x 3 i 5 dygn</a:t>
            </a:r>
            <a:br>
              <a:rPr lang="sv-SE" dirty="0"/>
            </a:br>
            <a:r>
              <a:rPr lang="sv-SE" u="sng" dirty="0" err="1"/>
              <a:t>pivmecillinam</a:t>
            </a:r>
            <a:r>
              <a:rPr lang="sv-SE" u="sng" dirty="0"/>
              <a:t> 200 mg x 3 i 5 dygn </a:t>
            </a:r>
          </a:p>
          <a:p>
            <a:pPr marL="0" indent="0">
              <a:buNone/>
            </a:pPr>
            <a:r>
              <a:rPr lang="sv-SE" dirty="0"/>
              <a:t>(över 50 år och/eller recidiverande cystit) </a:t>
            </a:r>
            <a:br>
              <a:rPr lang="sv-SE" dirty="0"/>
            </a:br>
            <a:r>
              <a:rPr lang="sv-SE" u="sng" dirty="0" err="1"/>
              <a:t>pivmecillinam</a:t>
            </a:r>
            <a:r>
              <a:rPr lang="sv-SE" u="sng" dirty="0"/>
              <a:t> 400 mg x 2 i 3 dygn </a:t>
            </a:r>
          </a:p>
          <a:p>
            <a:pPr marL="0" indent="0">
              <a:buNone/>
            </a:pPr>
            <a:r>
              <a:rPr lang="sv-SE" dirty="0"/>
              <a:t>(under 50 år och sporadisk cystit). </a:t>
            </a:r>
          </a:p>
          <a:p>
            <a:endParaRPr lang="sv-SE" dirty="0"/>
          </a:p>
        </p:txBody>
      </p:sp>
      <p:sp>
        <p:nvSpPr>
          <p:cNvPr id="4" name="Platshållare för sidfot 3">
            <a:extLst>
              <a:ext uri="{FF2B5EF4-FFF2-40B4-BE49-F238E27FC236}">
                <a16:creationId xmlns:a16="http://schemas.microsoft.com/office/drawing/2014/main" id="{43F0EDF4-85BB-42F7-B541-D8FE7D7941C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56151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EB7FD8F-C085-4F16-9226-E2FB80746754}"/>
              </a:ext>
            </a:extLst>
          </p:cNvPr>
          <p:cNvSpPr>
            <a:spLocks noGrp="1"/>
          </p:cNvSpPr>
          <p:nvPr>
            <p:ph type="title"/>
          </p:nvPr>
        </p:nvSpPr>
        <p:spPr>
          <a:xfrm>
            <a:off x="719999" y="1123713"/>
            <a:ext cx="7700963" cy="836613"/>
          </a:xfrm>
        </p:spPr>
        <p:txBody>
          <a:bodyPr/>
          <a:lstStyle/>
          <a:p>
            <a:r>
              <a:rPr lang="sv-SE" dirty="0"/>
              <a:t>Forts.</a:t>
            </a:r>
          </a:p>
        </p:txBody>
      </p:sp>
      <p:sp>
        <p:nvSpPr>
          <p:cNvPr id="7" name="Platshållare för innehåll 6">
            <a:extLst>
              <a:ext uri="{FF2B5EF4-FFF2-40B4-BE49-F238E27FC236}">
                <a16:creationId xmlns:a16="http://schemas.microsoft.com/office/drawing/2014/main" id="{54FA68EC-3960-4CEE-A0DF-A77AB287F1A0}"/>
              </a:ext>
            </a:extLst>
          </p:cNvPr>
          <p:cNvSpPr>
            <a:spLocks noGrp="1"/>
          </p:cNvSpPr>
          <p:nvPr>
            <p:ph idx="1"/>
          </p:nvPr>
        </p:nvSpPr>
        <p:spPr>
          <a:xfrm>
            <a:off x="720000" y="2418276"/>
            <a:ext cx="7700963" cy="2421925"/>
          </a:xfrm>
        </p:spPr>
        <p:txBody>
          <a:bodyPr/>
          <a:lstStyle/>
          <a:p>
            <a:r>
              <a:rPr lang="sv-SE" sz="2400" kern="1200" dirty="0"/>
              <a:t>Undvik </a:t>
            </a:r>
            <a:r>
              <a:rPr lang="sv-SE" sz="2400" kern="1200" dirty="0" err="1"/>
              <a:t>kinoloner</a:t>
            </a:r>
            <a:r>
              <a:rPr lang="sv-SE" sz="2400" kern="1200" dirty="0"/>
              <a:t> vid cystit!</a:t>
            </a:r>
          </a:p>
          <a:p>
            <a:pPr marL="0" indent="0">
              <a:buNone/>
            </a:pPr>
            <a:r>
              <a:rPr lang="sv-SE" sz="2400" kern="1200" dirty="0"/>
              <a:t> </a:t>
            </a:r>
          </a:p>
          <a:p>
            <a:r>
              <a:rPr lang="sv-SE" sz="2400" kern="1200" dirty="0" err="1"/>
              <a:t>Trimetoprim</a:t>
            </a:r>
            <a:r>
              <a:rPr lang="sv-SE" sz="2400" kern="1200" dirty="0"/>
              <a:t> kan användas mot cystit om en odling tagits och den visat en känslig stam. </a:t>
            </a:r>
            <a:br>
              <a:rPr lang="sv-SE" sz="2400" kern="1200" dirty="0"/>
            </a:br>
            <a:endParaRPr lang="sv-SE" dirty="0"/>
          </a:p>
        </p:txBody>
      </p:sp>
      <p:sp>
        <p:nvSpPr>
          <p:cNvPr id="4" name="Platshållare för sidfot 3">
            <a:extLst>
              <a:ext uri="{FF2B5EF4-FFF2-40B4-BE49-F238E27FC236}">
                <a16:creationId xmlns:a16="http://schemas.microsoft.com/office/drawing/2014/main" id="{17AE6EC9-52B0-45E8-8115-CFDE83090DC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27908329"/>
      </p:ext>
    </p:extLst>
  </p:cSld>
  <p:clrMapOvr>
    <a:masterClrMapping/>
  </p:clrMapOvr>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Sll_Strama_ptt_mall">
  <a:themeElements>
    <a:clrScheme name="Anpassad 15">
      <a:dk1>
        <a:srgbClr val="000000"/>
      </a:dk1>
      <a:lt1>
        <a:srgbClr val="FFFFFF"/>
      </a:lt1>
      <a:dk2>
        <a:srgbClr val="000000"/>
      </a:dk2>
      <a:lt2>
        <a:srgbClr val="BAB0B9"/>
      </a:lt2>
      <a:accent1>
        <a:srgbClr val="003468"/>
      </a:accent1>
      <a:accent2>
        <a:srgbClr val="FF0590"/>
      </a:accent2>
      <a:accent3>
        <a:srgbClr val="FFFFFF"/>
      </a:accent3>
      <a:accent4>
        <a:srgbClr val="000000"/>
      </a:accent4>
      <a:accent5>
        <a:srgbClr val="AAAEB9"/>
      </a:accent5>
      <a:accent6>
        <a:srgbClr val="009DD9"/>
      </a:accent6>
      <a:hlink>
        <a:srgbClr val="B30538"/>
      </a:hlink>
      <a:folHlink>
        <a:srgbClr val="E20012"/>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xmlns="">
              <a:solidFill>
                <a:srgbClr val="00AEE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xmlns="">
              <a:solidFill>
                <a:srgbClr val="00AEE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ll_Strama_ptt_mall">
  <a:themeElements>
    <a:clrScheme name="Anpassad 15">
      <a:dk1>
        <a:srgbClr val="000000"/>
      </a:dk1>
      <a:lt1>
        <a:srgbClr val="FFFFFF"/>
      </a:lt1>
      <a:dk2>
        <a:srgbClr val="000000"/>
      </a:dk2>
      <a:lt2>
        <a:srgbClr val="BAB0B9"/>
      </a:lt2>
      <a:accent1>
        <a:srgbClr val="003468"/>
      </a:accent1>
      <a:accent2>
        <a:srgbClr val="FF0590"/>
      </a:accent2>
      <a:accent3>
        <a:srgbClr val="FFFFFF"/>
      </a:accent3>
      <a:accent4>
        <a:srgbClr val="000000"/>
      </a:accent4>
      <a:accent5>
        <a:srgbClr val="AAAEB9"/>
      </a:accent5>
      <a:accent6>
        <a:srgbClr val="009DD9"/>
      </a:accent6>
      <a:hlink>
        <a:srgbClr val="B30538"/>
      </a:hlink>
      <a:folHlink>
        <a:srgbClr val="E20012"/>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 xmlns:a14="http://schemas.microsoft.com/office/drawing/2010/main">
              <a:solidFill>
                <a:srgbClr val="00AEE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 xmlns:a14="http://schemas.microsoft.com/office/drawing/2010/main">
              <a:solidFill>
                <a:srgbClr val="00AEE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Sll_Strama_ptt_mall">
  <a:themeElements>
    <a:clrScheme name="Anpassad 15">
      <a:dk1>
        <a:srgbClr val="000000"/>
      </a:dk1>
      <a:lt1>
        <a:srgbClr val="FFFFFF"/>
      </a:lt1>
      <a:dk2>
        <a:srgbClr val="000000"/>
      </a:dk2>
      <a:lt2>
        <a:srgbClr val="BAB0B9"/>
      </a:lt2>
      <a:accent1>
        <a:srgbClr val="003468"/>
      </a:accent1>
      <a:accent2>
        <a:srgbClr val="FF0590"/>
      </a:accent2>
      <a:accent3>
        <a:srgbClr val="FFFFFF"/>
      </a:accent3>
      <a:accent4>
        <a:srgbClr val="000000"/>
      </a:accent4>
      <a:accent5>
        <a:srgbClr val="AAAEB9"/>
      </a:accent5>
      <a:accent6>
        <a:srgbClr val="009DD9"/>
      </a:accent6>
      <a:hlink>
        <a:srgbClr val="B30538"/>
      </a:hlink>
      <a:folHlink>
        <a:srgbClr val="E20012"/>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 xmlns:a14="http://schemas.microsoft.com/office/drawing/2010/main">
              <a:solidFill>
                <a:srgbClr val="00AEE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 xmlns:a14="http://schemas.microsoft.com/office/drawing/2010/main">
              <a:solidFill>
                <a:srgbClr val="00AEE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Strama ppt mall_20190514</Template>
  <TotalTime>746</TotalTime>
  <Words>676</Words>
  <Application>Microsoft Office PowerPoint</Application>
  <PresentationFormat>Bildspel på skärmen (4:3)</PresentationFormat>
  <Paragraphs>62</Paragraphs>
  <Slides>10</Slides>
  <Notes>7</Notes>
  <HiddenSlides>0</HiddenSlides>
  <MMClips>0</MMClips>
  <ScaleCrop>false</ScaleCrop>
  <HeadingPairs>
    <vt:vector size="6" baseType="variant">
      <vt:variant>
        <vt:lpstr>Använt teckensnitt</vt:lpstr>
      </vt:variant>
      <vt:variant>
        <vt:i4>4</vt:i4>
      </vt:variant>
      <vt:variant>
        <vt:lpstr>Tema</vt:lpstr>
      </vt:variant>
      <vt:variant>
        <vt:i4>4</vt:i4>
      </vt:variant>
      <vt:variant>
        <vt:lpstr>Bildrubriker</vt:lpstr>
      </vt:variant>
      <vt:variant>
        <vt:i4>10</vt:i4>
      </vt:variant>
    </vt:vector>
  </HeadingPairs>
  <TitlesOfParts>
    <vt:vector size="18" baseType="lpstr">
      <vt:lpstr>Arial</vt:lpstr>
      <vt:lpstr>Calibri</vt:lpstr>
      <vt:lpstr>Verdana</vt:lpstr>
      <vt:lpstr>Wingdings</vt:lpstr>
      <vt:lpstr>Standardformgivning</vt:lpstr>
      <vt:lpstr>Sll_Strama_ptt_mall</vt:lpstr>
      <vt:lpstr>2_Sll_Strama_ptt_mall</vt:lpstr>
      <vt:lpstr>5_Sll_Strama_ptt_mall</vt:lpstr>
      <vt:lpstr>UVI</vt:lpstr>
      <vt:lpstr>1. Vilka är de typiska symtomen på en akut cystit?</vt:lpstr>
      <vt:lpstr>2. Vad behöver du veta mer om Linnea?</vt:lpstr>
      <vt:lpstr>3. Behöver Linnea komma till vårdcentralen eller räcker det med egenvårdsråd på telefon? </vt:lpstr>
      <vt:lpstr>Forts. </vt:lpstr>
      <vt:lpstr>4. Behöver några prover tas? Vilka i så fall?</vt:lpstr>
      <vt:lpstr>5. Hur behandlas akut cystit hos vuxna kvinnor?</vt:lpstr>
      <vt:lpstr>Forts.</vt:lpstr>
      <vt:lpstr>Forts.</vt:lpstr>
      <vt:lpstr>6. Varför behandlas akut cystit hos vuxna icke-gravida kvinnor?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Anna-Lena Fastén</dc:creator>
  <cp:lastModifiedBy>Heléne Rödin</cp:lastModifiedBy>
  <cp:revision>78</cp:revision>
  <cp:lastPrinted>2016-01-28T13:16:16Z</cp:lastPrinted>
  <dcterms:created xsi:type="dcterms:W3CDTF">2019-08-07T08:42:22Z</dcterms:created>
  <dcterms:modified xsi:type="dcterms:W3CDTF">2021-03-02T14:36:31Z</dcterms:modified>
</cp:coreProperties>
</file>