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60" r:id="rId2"/>
    <p:sldId id="261" r:id="rId3"/>
    <p:sldId id="262" r:id="rId4"/>
    <p:sldId id="278"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9"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23" d="100"/>
          <a:sy n="123" d="100"/>
        </p:scale>
        <p:origin x="1290" y="102"/>
      </p:cViewPr>
      <p:guideLst/>
    </p:cSldViewPr>
  </p:slideViewPr>
  <p:notesTextViewPr>
    <p:cViewPr>
      <p:scale>
        <a:sx n="1" d="1"/>
        <a:sy n="1" d="1"/>
      </p:scale>
      <p:origin x="0" y="-13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CF148-8BFB-4AFA-8843-913BF514757D}" type="datetimeFigureOut">
              <a:rPr lang="sv-SE" smtClean="0"/>
              <a:t>2020-12-17</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5611F1-19BA-4E4F-B72D-8F6831441759}" type="slidenum">
              <a:rPr lang="sv-SE" smtClean="0"/>
              <a:t>‹#›</a:t>
            </a:fld>
            <a:endParaRPr lang="sv-SE"/>
          </a:p>
        </p:txBody>
      </p:sp>
    </p:spTree>
    <p:extLst>
      <p:ext uri="{BB962C8B-B14F-4D97-AF65-F5344CB8AC3E}">
        <p14:creationId xmlns:p14="http://schemas.microsoft.com/office/powerpoint/2010/main" val="164366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På vilket sätt har hon reagerat mot penicillin förut, det vill säga hur yttrade det sig? När var det? Hur långt in i kuren och hur lång tid efter senaste dos kom reaktionen? Mot vilket preparat? Vilken typ av infektion behandlades eller var det preventivt? Har hon blivit utredd för sin eventuella allergi? Har hon fått någon antibiotika de senaste åren och i så fall vilken sort? Är hon allergisk mot något annat? </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3</a:t>
            </a:fld>
            <a:endParaRPr lang="sv-SE"/>
          </a:p>
        </p:txBody>
      </p:sp>
    </p:spTree>
    <p:extLst>
      <p:ext uri="{BB962C8B-B14F-4D97-AF65-F5344CB8AC3E}">
        <p14:creationId xmlns:p14="http://schemas.microsoft.com/office/powerpoint/2010/main" val="953877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u="sng" dirty="0"/>
              <a:t>Vid utslag med klåda eller lindrig </a:t>
            </a:r>
            <a:r>
              <a:rPr lang="sv-SE" u="sng" dirty="0" err="1"/>
              <a:t>urtikaria</a:t>
            </a:r>
            <a:r>
              <a:rPr lang="sv-SE" dirty="0"/>
              <a:t> ska antibiotikabehandlingen avbrytas och indikationen för fortsatt antibiotikabehandling omprövas. Kvarstår indikationen för antibiotika, ge annan typ av antibiotika och utred patienten i lugnt skede avseende eventuell allergi.</a:t>
            </a:r>
          </a:p>
        </p:txBody>
      </p:sp>
      <p:sp>
        <p:nvSpPr>
          <p:cNvPr id="4" name="Platshållare för bildnummer 3"/>
          <p:cNvSpPr>
            <a:spLocks noGrp="1"/>
          </p:cNvSpPr>
          <p:nvPr>
            <p:ph type="sldNum" sz="quarter" idx="5"/>
          </p:nvPr>
        </p:nvSpPr>
        <p:spPr/>
        <p:txBody>
          <a:bodyPr/>
          <a:lstStyle/>
          <a:p>
            <a:fld id="{5E5611F1-19BA-4E4F-B72D-8F6831441759}" type="slidenum">
              <a:rPr lang="sv-SE" smtClean="0"/>
              <a:t>13</a:t>
            </a:fld>
            <a:endParaRPr lang="sv-SE"/>
          </a:p>
        </p:txBody>
      </p:sp>
    </p:spTree>
    <p:extLst>
      <p:ext uri="{BB962C8B-B14F-4D97-AF65-F5344CB8AC3E}">
        <p14:creationId xmlns:p14="http://schemas.microsoft.com/office/powerpoint/2010/main" val="3482564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a:solidFill>
                  <a:schemeClr val="tx1"/>
                </a:solidFill>
                <a:effectLst/>
                <a:latin typeface="+mn-lt"/>
                <a:ea typeface="+mn-ea"/>
                <a:cs typeface="+mn-cs"/>
              </a:rPr>
              <a:t>Om och hur Katarina behöver utredas vidare avgörs av vad du fått veta mer om hennes eventuella reaktion på penicillin.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Lindriga besvär som inte behöver utredas</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Om hon beskriver att hon några dagar in på en kur fått utslag som inte kliade eller var förknippade med andra symtom behöver hon inte utredas vidare utan kan få penicillin som vanligt. Samma sak gäller om hon fick diarré eller illamående. Eventuell varningsmärkning ska tas bort.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Allvarliga reaktioner</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Beskriver hon mycket allvarliga symtom som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eller </a:t>
            </a:r>
            <a:r>
              <a:rPr lang="sv-SE" sz="1200" kern="1200" dirty="0" err="1">
                <a:solidFill>
                  <a:schemeClr val="tx1"/>
                </a:solidFill>
                <a:effectLst/>
                <a:latin typeface="+mn-lt"/>
                <a:ea typeface="+mn-ea"/>
                <a:cs typeface="+mn-cs"/>
              </a:rPr>
              <a:t>mukokutant</a:t>
            </a:r>
            <a:r>
              <a:rPr lang="sv-SE" sz="1200" kern="1200" dirty="0">
                <a:solidFill>
                  <a:schemeClr val="tx1"/>
                </a:solidFill>
                <a:effectLst/>
                <a:latin typeface="+mn-lt"/>
                <a:ea typeface="+mn-ea"/>
                <a:cs typeface="+mn-cs"/>
              </a:rPr>
              <a:t> syndrom ska hon inte behandlas med penicillin igen. Journalen ska </a:t>
            </a:r>
            <a:r>
              <a:rPr lang="sv-SE" sz="1200" kern="1200" dirty="0" err="1">
                <a:solidFill>
                  <a:schemeClr val="tx1"/>
                </a:solidFill>
                <a:effectLst/>
                <a:latin typeface="+mn-lt"/>
                <a:ea typeface="+mn-ea"/>
                <a:cs typeface="+mn-cs"/>
              </a:rPr>
              <a:t>varningsmärkas</a:t>
            </a:r>
            <a:r>
              <a:rPr lang="sv-SE" sz="1200" kern="1200" dirty="0">
                <a:solidFill>
                  <a:schemeClr val="tx1"/>
                </a:solidFill>
                <a:effectLst/>
                <a:latin typeface="+mn-lt"/>
                <a:ea typeface="+mn-ea"/>
                <a:cs typeface="+mn-cs"/>
              </a:rPr>
              <a:t>.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Misstänkt allergi som ska utredas</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symtom som kan tyda på IgE-medierad allergi av mindre allvarlig grad, exempelvis </a:t>
            </a:r>
            <a:r>
              <a:rPr lang="sv-SE" sz="1200"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rekommenderas utredning. Utredningen innehåller i huvudsak tre delar: </a:t>
            </a:r>
            <a:r>
              <a:rPr lang="sv-SE" sz="1200" i="1" kern="1200" dirty="0">
                <a:solidFill>
                  <a:schemeClr val="tx1"/>
                </a:solidFill>
                <a:effectLst/>
                <a:latin typeface="+mn-lt"/>
                <a:ea typeface="+mn-ea"/>
                <a:cs typeface="+mn-cs"/>
              </a:rPr>
              <a:t>Specifikt IgE, hudpricktest och provokation.</a:t>
            </a:r>
            <a:r>
              <a:rPr lang="sv-SE" sz="1200" kern="1200" dirty="0">
                <a:solidFill>
                  <a:schemeClr val="tx1"/>
                </a:solidFill>
                <a:effectLst/>
                <a:latin typeface="+mn-lt"/>
                <a:ea typeface="+mn-ea"/>
                <a:cs typeface="+mn-cs"/>
              </a:rPr>
              <a:t> Specifikt IgE kan tas på vårdcentralen medan hudpricktest och provokation som regel utförs på allergimottagning. </a:t>
            </a:r>
            <a:r>
              <a:rPr lang="sv-SE" sz="1200" i="1" kern="1200" dirty="0">
                <a:solidFill>
                  <a:schemeClr val="tx1"/>
                </a:solidFill>
                <a:effectLst/>
                <a:latin typeface="+mn-lt"/>
                <a:ea typeface="+mn-ea"/>
                <a:cs typeface="+mn-cs"/>
              </a:rPr>
              <a:t>Specifikt IgE</a:t>
            </a:r>
            <a:r>
              <a:rPr lang="sv-SE" sz="1200" kern="1200" dirty="0">
                <a:solidFill>
                  <a:schemeClr val="tx1"/>
                </a:solidFill>
                <a:effectLst/>
                <a:latin typeface="+mn-lt"/>
                <a:ea typeface="+mn-ea"/>
                <a:cs typeface="+mn-cs"/>
              </a:rPr>
              <a:t> mot penicillin kan tas två veckor till minst sex månader efter reaktionen. Observera att ett förhöjt specifikt IgE kan vara falskt positivt, men ett negativt specifikt IgE innebär vanligtvis att patienten saknar allergi mot penicillin. </a:t>
            </a:r>
            <a:r>
              <a:rPr lang="sv-SE" sz="1200" i="1" kern="1200" dirty="0">
                <a:solidFill>
                  <a:schemeClr val="tx1"/>
                </a:solidFill>
                <a:effectLst/>
                <a:latin typeface="+mn-lt"/>
                <a:ea typeface="+mn-ea"/>
                <a:cs typeface="+mn-cs"/>
              </a:rPr>
              <a:t>Hudpricktest</a:t>
            </a:r>
            <a:r>
              <a:rPr lang="sv-SE" sz="1200" kern="1200" dirty="0">
                <a:solidFill>
                  <a:schemeClr val="tx1"/>
                </a:solidFill>
                <a:effectLst/>
                <a:latin typeface="+mn-lt"/>
                <a:ea typeface="+mn-ea"/>
                <a:cs typeface="+mn-cs"/>
              </a:rPr>
              <a:t> kan användas under en betydligt längre tid efter reaktionen. </a:t>
            </a:r>
            <a:r>
              <a:rPr lang="sv-SE" sz="1200" i="1" kern="1200" dirty="0">
                <a:solidFill>
                  <a:schemeClr val="tx1"/>
                </a:solidFill>
                <a:effectLst/>
                <a:latin typeface="+mn-lt"/>
                <a:ea typeface="+mn-ea"/>
                <a:cs typeface="+mn-cs"/>
              </a:rPr>
              <a:t>Provokation</a:t>
            </a:r>
            <a:r>
              <a:rPr lang="sv-SE" sz="1200" kern="1200" dirty="0">
                <a:solidFill>
                  <a:schemeClr val="tx1"/>
                </a:solidFill>
                <a:effectLst/>
                <a:latin typeface="+mn-lt"/>
                <a:ea typeface="+mn-ea"/>
                <a:cs typeface="+mn-cs"/>
              </a:rPr>
              <a:t> med penicillin kan utföras om specifikt IgE eller hudpricktest har gett ett negativt resultat och man vill säkerställa att patienten inte har en IgE-medierad allergi. Om patienten har reagerat med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det vill säga systempåverkan på hjärta, blodtryck eller andning, eller annan svår överkänslighetsreaktion ska provokation inte utföras. Man kan också använda provokations­test utan föregående testning om man tror att sannolikheten för en allergi är låg.</a:t>
            </a:r>
          </a:p>
          <a:p>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Vid misstanke om en T-cellsmedierad reaktion (typ IV) görs </a:t>
            </a:r>
            <a:r>
              <a:rPr lang="sv-SE" sz="1200" kern="1200" dirty="0" err="1">
                <a:solidFill>
                  <a:schemeClr val="tx1"/>
                </a:solidFill>
                <a:effectLst/>
                <a:latin typeface="+mn-lt"/>
                <a:ea typeface="+mn-ea"/>
                <a:cs typeface="+mn-cs"/>
              </a:rPr>
              <a:t>epikutantest</a:t>
            </a:r>
            <a:r>
              <a:rPr lang="sv-SE" sz="1200" kern="1200" dirty="0">
                <a:solidFill>
                  <a:schemeClr val="tx1"/>
                </a:solidFill>
                <a:effectLst/>
                <a:latin typeface="+mn-lt"/>
                <a:ea typeface="+mn-ea"/>
                <a:cs typeface="+mn-cs"/>
              </a:rPr>
              <a:t>.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I Region Stockholm gäller följande uppdelning:</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För patientbesök med ev. pricktest och provokation – ställ remissen till allergimottagningen på Karolinska eller allergimottagningen vid </a:t>
            </a:r>
            <a:r>
              <a:rPr lang="sv-SE" sz="1200" kern="1200" dirty="0" err="1">
                <a:solidFill>
                  <a:schemeClr val="tx1"/>
                </a:solidFill>
                <a:effectLst/>
                <a:latin typeface="+mn-lt"/>
                <a:ea typeface="+mn-ea"/>
                <a:cs typeface="+mn-cs"/>
              </a:rPr>
              <a:t>St</a:t>
            </a:r>
            <a:r>
              <a:rPr lang="sv-SE" sz="1200" kern="1200" dirty="0">
                <a:solidFill>
                  <a:schemeClr val="tx1"/>
                </a:solidFill>
                <a:effectLst/>
                <a:latin typeface="+mn-lt"/>
                <a:ea typeface="+mn-ea"/>
                <a:cs typeface="+mn-cs"/>
              </a:rPr>
              <a:t> Göran. Om specifikt IgE är taget på vårdcentralen och negativt kan provokation peroralt göras redan i samband med nybesöket.</a:t>
            </a:r>
          </a:p>
          <a:p>
            <a:r>
              <a:rPr lang="sv-SE" sz="1200" kern="1200" dirty="0">
                <a:solidFill>
                  <a:schemeClr val="tx1"/>
                </a:solidFill>
                <a:effectLst/>
                <a:latin typeface="+mn-lt"/>
                <a:ea typeface="+mn-ea"/>
                <a:cs typeface="+mn-cs"/>
              </a:rPr>
              <a:t>För patientbesök med ev. </a:t>
            </a:r>
            <a:r>
              <a:rPr lang="sv-SE" sz="1200" kern="1200" dirty="0" err="1">
                <a:solidFill>
                  <a:schemeClr val="tx1"/>
                </a:solidFill>
                <a:effectLst/>
                <a:latin typeface="+mn-lt"/>
                <a:ea typeface="+mn-ea"/>
                <a:cs typeface="+mn-cs"/>
              </a:rPr>
              <a:t>epikutantest</a:t>
            </a:r>
            <a:r>
              <a:rPr lang="sv-SE" sz="1200" kern="1200" dirty="0">
                <a:solidFill>
                  <a:schemeClr val="tx1"/>
                </a:solidFill>
                <a:effectLst/>
                <a:latin typeface="+mn-lt"/>
                <a:ea typeface="+mn-ea"/>
                <a:cs typeface="+mn-cs"/>
              </a:rPr>
              <a:t> – ställ remissen till hudkliniken, inflammationsenheten i Solna.</a:t>
            </a:r>
          </a:p>
          <a:p>
            <a:r>
              <a:rPr lang="sv-SE" sz="1200" kern="1200" dirty="0">
                <a:solidFill>
                  <a:schemeClr val="tx1"/>
                </a:solidFill>
                <a:effectLst/>
                <a:latin typeface="+mn-lt"/>
                <a:ea typeface="+mn-ea"/>
                <a:cs typeface="+mn-cs"/>
              </a:rPr>
              <a:t>För teoretisk konsultation utan patientbesök – ställ remissen i TC till H Läkemedelsinformation (läkemedelsinformationscentralen </a:t>
            </a:r>
            <a:r>
              <a:rPr lang="sv-SE" sz="1200" kern="1200" dirty="0" err="1">
                <a:solidFill>
                  <a:schemeClr val="tx1"/>
                </a:solidFill>
                <a:effectLst/>
                <a:latin typeface="+mn-lt"/>
                <a:ea typeface="+mn-ea"/>
                <a:cs typeface="+mn-cs"/>
              </a:rPr>
              <a:t>Karolic</a:t>
            </a:r>
            <a:r>
              <a:rPr lang="sv-SE" sz="1200" kern="1200" dirty="0">
                <a:solidFill>
                  <a:schemeClr val="tx1"/>
                </a:solidFill>
                <a:effectLst/>
                <a:latin typeface="+mn-lt"/>
                <a:ea typeface="+mn-ea"/>
                <a:cs typeface="+mn-cs"/>
              </a:rPr>
              <a:t> vid klinisk farmakologi).</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14</a:t>
            </a:fld>
            <a:endParaRPr lang="sv-SE"/>
          </a:p>
        </p:txBody>
      </p:sp>
    </p:spTree>
    <p:extLst>
      <p:ext uri="{BB962C8B-B14F-4D97-AF65-F5344CB8AC3E}">
        <p14:creationId xmlns:p14="http://schemas.microsoft.com/office/powerpoint/2010/main" val="474254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buNone/>
            </a:pPr>
            <a:r>
              <a:rPr lang="sv-SE" u="sng" dirty="0"/>
              <a:t>Lindriga besvär som inte behöver utredas</a:t>
            </a:r>
            <a:br>
              <a:rPr lang="sv-SE" dirty="0"/>
            </a:br>
            <a:r>
              <a:rPr lang="sv-SE" dirty="0"/>
              <a:t>Om hon beskriver att hon några dagar in på en kur fått utslag som inte kliade eller var förknippade med andra symtom behöver hon inte utredas vidare utan kan få penicillin som vanligt. Samma sak gäller om hon fick diarré eller illamående. Eventuell varningsmärkning ska tas bort. </a:t>
            </a:r>
            <a:br>
              <a:rPr lang="sv-SE" dirty="0"/>
            </a:br>
            <a:br>
              <a:rPr lang="sv-SE" dirty="0"/>
            </a:br>
            <a:r>
              <a:rPr lang="sv-SE" u="sng" dirty="0"/>
              <a:t>Allvarliga reaktioner</a:t>
            </a:r>
            <a:br>
              <a:rPr lang="sv-SE" dirty="0"/>
            </a:br>
            <a:r>
              <a:rPr lang="sv-SE" dirty="0"/>
              <a:t>Beskriver hon mycket allvarliga symtom som </a:t>
            </a:r>
            <a:r>
              <a:rPr lang="sv-SE" dirty="0" err="1"/>
              <a:t>anafylaxi</a:t>
            </a:r>
            <a:r>
              <a:rPr lang="sv-SE" dirty="0"/>
              <a:t> eller </a:t>
            </a:r>
            <a:r>
              <a:rPr lang="sv-SE" dirty="0" err="1"/>
              <a:t>mukokutant</a:t>
            </a:r>
            <a:r>
              <a:rPr lang="sv-SE" dirty="0"/>
              <a:t> syndrom ska hon inte behandlas med penicillin igen. Journalen ska </a:t>
            </a:r>
            <a:r>
              <a:rPr lang="sv-SE" dirty="0" err="1"/>
              <a:t>varningsmärkas</a:t>
            </a:r>
            <a:r>
              <a:rPr lang="sv-SE" dirty="0"/>
              <a:t>. </a:t>
            </a:r>
            <a:br>
              <a:rPr lang="sv-SE" dirty="0"/>
            </a:br>
            <a:br>
              <a:rPr lang="sv-SE" dirty="0"/>
            </a:br>
            <a:br>
              <a:rPr lang="sv-SE" dirty="0"/>
            </a:br>
            <a:r>
              <a:rPr lang="sv-SE" u="sng" dirty="0"/>
              <a:t>Misstänkt allergi som ska utredas</a:t>
            </a:r>
            <a:br>
              <a:rPr lang="sv-SE" dirty="0"/>
            </a:br>
            <a:r>
              <a:rPr lang="sv-SE" dirty="0"/>
              <a:t>Vid symtom som kan tyda på IgE-medierad allergi av mindre allvarlig grad, exempelvis </a:t>
            </a:r>
            <a:r>
              <a:rPr lang="sv-SE" dirty="0" err="1"/>
              <a:t>urtikaria</a:t>
            </a:r>
            <a:r>
              <a:rPr lang="sv-SE" dirty="0"/>
              <a:t>, rekommenderas utredning. Utredningen innehåller i huvudsak tre delar: </a:t>
            </a:r>
            <a:r>
              <a:rPr lang="sv-SE" i="1" dirty="0"/>
              <a:t>Specifikt IgE, hudpricktest och provokation.</a:t>
            </a:r>
            <a:r>
              <a:rPr lang="sv-SE" dirty="0"/>
              <a:t> Specifikt IgE kan tas på vårdcentralen medan hudpricktest och provokation som regel utförs på allergimottagning. </a:t>
            </a:r>
            <a:r>
              <a:rPr lang="sv-SE" i="1" dirty="0"/>
              <a:t>Specifikt IgE</a:t>
            </a:r>
            <a:r>
              <a:rPr lang="sv-SE" dirty="0"/>
              <a:t> mot penicillin kan tas två veckor till minst sex månader efter reaktionen. Observera att ett förhöjt specifikt IgE kan vara falskt positivt, men ett negativt specifikt IgE innebär vanligtvis att patienten saknar allergi mot penicillin. </a:t>
            </a:r>
            <a:r>
              <a:rPr lang="sv-SE" i="1" dirty="0"/>
              <a:t>Hudpricktest</a:t>
            </a:r>
            <a:r>
              <a:rPr lang="sv-SE" dirty="0"/>
              <a:t> kan användas under en betydligt längre tid efter reaktionen. </a:t>
            </a:r>
            <a:r>
              <a:rPr lang="sv-SE" i="1" dirty="0"/>
              <a:t>Provokation</a:t>
            </a:r>
            <a:r>
              <a:rPr lang="sv-SE" dirty="0"/>
              <a:t> med penicillin kan utföras om specifikt IgE eller hudpricktest har gett ett negativt resultat och man vill säkerställa att patienten inte har en IgE-medierad allergi. Om patienten har reagerat med </a:t>
            </a:r>
            <a:r>
              <a:rPr lang="sv-SE" dirty="0" err="1"/>
              <a:t>anafylaxi</a:t>
            </a:r>
            <a:r>
              <a:rPr lang="sv-SE" dirty="0"/>
              <a:t>, det vill säga systempåverkan på hjärta, blodtryck eller andning, eller annan svår överkänslighetsreaktion ska provokation inte utföras. Man kan också använda provokations­test utan föregående testning om man tror att sannolikheten för en allergi är låg.</a:t>
            </a:r>
          </a:p>
          <a:p>
            <a:br>
              <a:rPr lang="sv-SE" dirty="0"/>
            </a:br>
            <a:r>
              <a:rPr lang="sv-SE" dirty="0"/>
              <a:t>Vid misstanke om en T-cellsmedierad reaktion (typ IV) görs </a:t>
            </a:r>
            <a:r>
              <a:rPr lang="sv-SE" dirty="0" err="1"/>
              <a:t>epikutantest</a:t>
            </a:r>
            <a:r>
              <a:rPr lang="sv-SE" dirty="0"/>
              <a:t>. </a:t>
            </a:r>
            <a:br>
              <a:rPr lang="sv-SE" dirty="0"/>
            </a:br>
            <a:br>
              <a:rPr lang="sv-SE" dirty="0"/>
            </a:br>
            <a:r>
              <a:rPr lang="sv-SE" dirty="0"/>
              <a:t>I Region Stockholm gäller följande uppdelning:</a:t>
            </a:r>
            <a:br>
              <a:rPr lang="sv-SE" dirty="0"/>
            </a:br>
            <a:r>
              <a:rPr lang="sv-SE" dirty="0"/>
              <a:t>För patientbesök med ev. pricktest och provokation – ställ remissen till allergimottagningen på Karolinska eller allergimottagningen vid </a:t>
            </a:r>
            <a:r>
              <a:rPr lang="sv-SE" dirty="0" err="1"/>
              <a:t>St</a:t>
            </a:r>
            <a:r>
              <a:rPr lang="sv-SE" dirty="0"/>
              <a:t> Göran. Om specifikt IgE är taget på vårdcentralen och negativt kan provokation peroralt göras redan i samband med nybesöket.</a:t>
            </a:r>
          </a:p>
          <a:p>
            <a:r>
              <a:rPr lang="sv-SE" dirty="0"/>
              <a:t>För patientbesök med ev. </a:t>
            </a:r>
            <a:r>
              <a:rPr lang="sv-SE" dirty="0" err="1"/>
              <a:t>epikutantest</a:t>
            </a:r>
            <a:r>
              <a:rPr lang="sv-SE" dirty="0"/>
              <a:t> – ställ remissen till hudkliniken, inflammationsenheten i Solna.</a:t>
            </a:r>
          </a:p>
          <a:p>
            <a:r>
              <a:rPr lang="sv-SE" dirty="0"/>
              <a:t>För teoretisk konsultation utan patientbesök – ställ remissen i TC till H Läkemedelsinformation (läkemedelsinformationscentralen </a:t>
            </a:r>
            <a:r>
              <a:rPr lang="sv-SE" dirty="0" err="1"/>
              <a:t>Karolic</a:t>
            </a:r>
            <a:r>
              <a:rPr lang="sv-SE" dirty="0"/>
              <a:t> vid klinisk farmakologi).</a:t>
            </a:r>
          </a:p>
        </p:txBody>
      </p:sp>
      <p:sp>
        <p:nvSpPr>
          <p:cNvPr id="4" name="Platshållare för bildnummer 3"/>
          <p:cNvSpPr>
            <a:spLocks noGrp="1"/>
          </p:cNvSpPr>
          <p:nvPr>
            <p:ph type="sldNum" sz="quarter" idx="5"/>
          </p:nvPr>
        </p:nvSpPr>
        <p:spPr/>
        <p:txBody>
          <a:bodyPr/>
          <a:lstStyle/>
          <a:p>
            <a:fld id="{5E5611F1-19BA-4E4F-B72D-8F6831441759}" type="slidenum">
              <a:rPr lang="sv-SE" smtClean="0"/>
              <a:t>15</a:t>
            </a:fld>
            <a:endParaRPr lang="sv-SE"/>
          </a:p>
        </p:txBody>
      </p:sp>
    </p:spTree>
    <p:extLst>
      <p:ext uri="{BB962C8B-B14F-4D97-AF65-F5344CB8AC3E}">
        <p14:creationId xmlns:p14="http://schemas.microsoft.com/office/powerpoint/2010/main" val="4265139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buNone/>
            </a:pPr>
            <a:r>
              <a:rPr lang="sv-SE" u="sng" dirty="0"/>
              <a:t>Allvarliga reaktioner</a:t>
            </a:r>
            <a:br>
              <a:rPr lang="sv-SE" dirty="0"/>
            </a:br>
            <a:r>
              <a:rPr lang="sv-SE" dirty="0"/>
              <a:t>Beskriver hon mycket allvarliga symtom som </a:t>
            </a:r>
            <a:r>
              <a:rPr lang="sv-SE" dirty="0" err="1"/>
              <a:t>anafylaxi</a:t>
            </a:r>
            <a:r>
              <a:rPr lang="sv-SE" dirty="0"/>
              <a:t> eller </a:t>
            </a:r>
            <a:r>
              <a:rPr lang="sv-SE" dirty="0" err="1"/>
              <a:t>mukokutant</a:t>
            </a:r>
            <a:r>
              <a:rPr lang="sv-SE" dirty="0"/>
              <a:t> syndrom ska hon inte behandlas med penicillin igen. Journalen ska </a:t>
            </a:r>
            <a:r>
              <a:rPr lang="sv-SE" dirty="0" err="1"/>
              <a:t>varningsmärkas</a:t>
            </a:r>
            <a:r>
              <a:rPr lang="sv-SE" dirty="0"/>
              <a:t>. </a:t>
            </a:r>
            <a:br>
              <a:rPr lang="sv-SE" dirty="0"/>
            </a:br>
            <a:br>
              <a:rPr lang="sv-SE" dirty="0"/>
            </a:br>
            <a:br>
              <a:rPr lang="sv-SE" dirty="0"/>
            </a:br>
            <a:r>
              <a:rPr lang="sv-SE" u="sng" dirty="0"/>
              <a:t>Misstänkt allergi som ska utredas</a:t>
            </a:r>
            <a:br>
              <a:rPr lang="sv-SE" dirty="0"/>
            </a:br>
            <a:r>
              <a:rPr lang="sv-SE" dirty="0"/>
              <a:t>Vid symtom som kan tyda på IgE-medierad allergi av mindre allvarlig grad, exempelvis </a:t>
            </a:r>
            <a:r>
              <a:rPr lang="sv-SE" dirty="0" err="1"/>
              <a:t>urtikaria</a:t>
            </a:r>
            <a:r>
              <a:rPr lang="sv-SE" dirty="0"/>
              <a:t>, rekommenderas utredning. Utredningen innehåller i huvudsak tre delar: </a:t>
            </a:r>
            <a:r>
              <a:rPr lang="sv-SE" i="1" dirty="0"/>
              <a:t>Specifikt IgE, hudpricktest och provokation.</a:t>
            </a:r>
            <a:r>
              <a:rPr lang="sv-SE" dirty="0"/>
              <a:t> Specifikt IgE kan tas på vårdcentralen medan hudpricktest och provokation som regel utförs på allergimottagning. </a:t>
            </a:r>
            <a:r>
              <a:rPr lang="sv-SE" i="1" dirty="0"/>
              <a:t>Specifikt IgE</a:t>
            </a:r>
            <a:r>
              <a:rPr lang="sv-SE" dirty="0"/>
              <a:t> mot penicillin kan tas två veckor till minst sex månader efter reaktionen. Observera att ett förhöjt specifikt IgE kan vara falskt positivt, men ett negativt specifikt IgE innebär vanligtvis att patienten saknar allergi mot penicillin. </a:t>
            </a:r>
            <a:r>
              <a:rPr lang="sv-SE" i="1" dirty="0"/>
              <a:t>Hudpricktest</a:t>
            </a:r>
            <a:r>
              <a:rPr lang="sv-SE" dirty="0"/>
              <a:t> kan användas under en betydligt längre tid efter reaktionen. </a:t>
            </a:r>
            <a:r>
              <a:rPr lang="sv-SE" i="1" dirty="0"/>
              <a:t>Provokation</a:t>
            </a:r>
            <a:r>
              <a:rPr lang="sv-SE" dirty="0"/>
              <a:t> med penicillin kan utföras om specifikt IgE eller hudpricktest har gett ett negativt resultat och man vill säkerställa att patienten inte har en IgE-medierad allergi. Om patienten har reagerat med </a:t>
            </a:r>
            <a:r>
              <a:rPr lang="sv-SE" dirty="0" err="1"/>
              <a:t>anafylaxi</a:t>
            </a:r>
            <a:r>
              <a:rPr lang="sv-SE" dirty="0"/>
              <a:t>, det vill säga systempåverkan på hjärta, blodtryck eller andning, eller annan svår överkänslighetsreaktion ska provokation inte utföras. Man kan också använda provokations­test utan föregående testning om man tror att sannolikheten för en allergi är låg.</a:t>
            </a:r>
          </a:p>
          <a:p>
            <a:br>
              <a:rPr lang="sv-SE" dirty="0"/>
            </a:br>
            <a:r>
              <a:rPr lang="sv-SE" dirty="0"/>
              <a:t>Vid misstanke om en T-cellsmedierad reaktion (typ IV) görs </a:t>
            </a:r>
            <a:r>
              <a:rPr lang="sv-SE" dirty="0" err="1"/>
              <a:t>epikutantest</a:t>
            </a:r>
            <a:r>
              <a:rPr lang="sv-SE" dirty="0"/>
              <a:t>. </a:t>
            </a:r>
            <a:br>
              <a:rPr lang="sv-SE" dirty="0"/>
            </a:br>
            <a:br>
              <a:rPr lang="sv-SE" dirty="0"/>
            </a:br>
            <a:r>
              <a:rPr lang="sv-SE" dirty="0"/>
              <a:t>I Region Stockholm gäller följande uppdelning:</a:t>
            </a:r>
            <a:br>
              <a:rPr lang="sv-SE" dirty="0"/>
            </a:br>
            <a:r>
              <a:rPr lang="sv-SE" dirty="0"/>
              <a:t>För patientbesök med ev. pricktest och provokation – ställ remissen till allergimottagningen på Karolinska eller allergimottagningen vid </a:t>
            </a:r>
            <a:r>
              <a:rPr lang="sv-SE" dirty="0" err="1"/>
              <a:t>St</a:t>
            </a:r>
            <a:r>
              <a:rPr lang="sv-SE" dirty="0"/>
              <a:t> Göran. Om specifikt IgE är taget på vårdcentralen och negativt kan provokation peroralt göras redan i samband med nybesöket.</a:t>
            </a:r>
          </a:p>
          <a:p>
            <a:r>
              <a:rPr lang="sv-SE" dirty="0"/>
              <a:t>För patientbesök med ev. </a:t>
            </a:r>
            <a:r>
              <a:rPr lang="sv-SE" dirty="0" err="1"/>
              <a:t>epikutantest</a:t>
            </a:r>
            <a:r>
              <a:rPr lang="sv-SE" dirty="0"/>
              <a:t> – ställ remissen till hudkliniken, inflammationsenheten i Solna.</a:t>
            </a:r>
          </a:p>
          <a:p>
            <a:r>
              <a:rPr lang="sv-SE" dirty="0"/>
              <a:t>För teoretisk konsultation utan patientbesök – ställ remissen i TC till H Läkemedelsinformation (läkemedelsinformationscentralen </a:t>
            </a:r>
            <a:r>
              <a:rPr lang="sv-SE" dirty="0" err="1"/>
              <a:t>Karolic</a:t>
            </a:r>
            <a:r>
              <a:rPr lang="sv-SE" dirty="0"/>
              <a:t> vid klinisk farmakologi).</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16</a:t>
            </a:fld>
            <a:endParaRPr lang="sv-SE"/>
          </a:p>
        </p:txBody>
      </p:sp>
    </p:spTree>
    <p:extLst>
      <p:ext uri="{BB962C8B-B14F-4D97-AF65-F5344CB8AC3E}">
        <p14:creationId xmlns:p14="http://schemas.microsoft.com/office/powerpoint/2010/main" val="865456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buNone/>
            </a:pPr>
            <a:r>
              <a:rPr lang="sv-SE" u="sng" dirty="0"/>
              <a:t>Misstänkt allergi som ska utredas</a:t>
            </a:r>
            <a:br>
              <a:rPr lang="sv-SE" dirty="0"/>
            </a:br>
            <a:r>
              <a:rPr lang="sv-SE" dirty="0"/>
              <a:t>Vid symtom som kan tyda på IgE-medierad allergi av mindre allvarlig grad, exempelvis </a:t>
            </a:r>
            <a:r>
              <a:rPr lang="sv-SE" dirty="0" err="1"/>
              <a:t>urtikaria</a:t>
            </a:r>
            <a:r>
              <a:rPr lang="sv-SE" dirty="0"/>
              <a:t>, rekommenderas utredning. Utredningen innehåller i huvudsak tre delar: </a:t>
            </a:r>
            <a:r>
              <a:rPr lang="sv-SE" i="1" dirty="0"/>
              <a:t>Specifikt IgE, hudpricktest och provokation.</a:t>
            </a:r>
            <a:r>
              <a:rPr lang="sv-SE" dirty="0"/>
              <a:t> Specifikt IgE kan tas på vårdcentralen medan hudpricktest och provokation som regel utförs på allergimottagning. </a:t>
            </a:r>
            <a:r>
              <a:rPr lang="sv-SE" i="1" dirty="0"/>
              <a:t>Specifikt IgE</a:t>
            </a:r>
            <a:r>
              <a:rPr lang="sv-SE" dirty="0"/>
              <a:t> mot penicillin kan tas två veckor till minst sex månader efter reaktionen. Observera att ett förhöjt specifikt IgE kan vara falskt positivt, men ett negativt specifikt IgE innebär vanligtvis att patienten saknar allergi mot penicillin. </a:t>
            </a:r>
            <a:r>
              <a:rPr lang="sv-SE" i="1" dirty="0"/>
              <a:t>Hudpricktest</a:t>
            </a:r>
            <a:r>
              <a:rPr lang="sv-SE" dirty="0"/>
              <a:t> kan användas under en betydligt längre tid efter reaktionen. </a:t>
            </a:r>
            <a:r>
              <a:rPr lang="sv-SE" i="1" dirty="0"/>
              <a:t>Provokation</a:t>
            </a:r>
            <a:r>
              <a:rPr lang="sv-SE" dirty="0"/>
              <a:t> med penicillin kan utföras om specifikt IgE eller hudpricktest har gett ett negativt resultat och man vill säkerställa att patienten inte har en IgE-medierad allergi. Om patienten har reagerat med </a:t>
            </a:r>
            <a:r>
              <a:rPr lang="sv-SE" dirty="0" err="1"/>
              <a:t>anafylaxi</a:t>
            </a:r>
            <a:r>
              <a:rPr lang="sv-SE" dirty="0"/>
              <a:t>, det vill säga systempåverkan på hjärta, blodtryck eller andning, eller annan svår överkänslighetsreaktion ska provokation inte utföras. Man kan också använda provokations­test utan föregående testning om man tror att sannolikheten för en allergi är låg.</a:t>
            </a:r>
          </a:p>
          <a:p>
            <a:br>
              <a:rPr lang="sv-SE" dirty="0"/>
            </a:br>
            <a:r>
              <a:rPr lang="sv-SE" dirty="0"/>
              <a:t>Vid misstanke om en T-cellsmedierad reaktion (typ IV) görs </a:t>
            </a:r>
            <a:r>
              <a:rPr lang="sv-SE" dirty="0" err="1"/>
              <a:t>epikutantest</a:t>
            </a:r>
            <a:r>
              <a:rPr lang="sv-SE" dirty="0"/>
              <a:t>. </a:t>
            </a:r>
            <a:br>
              <a:rPr lang="sv-SE" dirty="0"/>
            </a:br>
            <a:br>
              <a:rPr lang="sv-SE" dirty="0"/>
            </a:br>
            <a:r>
              <a:rPr lang="sv-SE" dirty="0"/>
              <a:t>I Region Stockholm gäller följande uppdelning:</a:t>
            </a:r>
            <a:br>
              <a:rPr lang="sv-SE" dirty="0"/>
            </a:br>
            <a:r>
              <a:rPr lang="sv-SE" dirty="0"/>
              <a:t>För patientbesök med ev. pricktest och provokation – ställ remissen till allergimottagningen på Karolinska eller allergimottagningen vid </a:t>
            </a:r>
            <a:r>
              <a:rPr lang="sv-SE" dirty="0" err="1"/>
              <a:t>St</a:t>
            </a:r>
            <a:r>
              <a:rPr lang="sv-SE" dirty="0"/>
              <a:t> Göran. Om specifikt IgE är taget på vårdcentralen och negativt kan provokation peroralt göras redan i samband med nybesöket.</a:t>
            </a:r>
          </a:p>
          <a:p>
            <a:r>
              <a:rPr lang="sv-SE" dirty="0"/>
              <a:t>För patientbesök med ev. </a:t>
            </a:r>
            <a:r>
              <a:rPr lang="sv-SE" dirty="0" err="1"/>
              <a:t>epikutantest</a:t>
            </a:r>
            <a:r>
              <a:rPr lang="sv-SE" dirty="0"/>
              <a:t> – ställ remissen till hudkliniken, inflammationsenheten i Solna.</a:t>
            </a:r>
          </a:p>
          <a:p>
            <a:r>
              <a:rPr lang="sv-SE" dirty="0"/>
              <a:t>För teoretisk konsultation utan patientbesök – ställ remissen i TC till H Läkemedelsinformation (läkemedelsinformationscentralen </a:t>
            </a:r>
            <a:r>
              <a:rPr lang="sv-SE" dirty="0" err="1"/>
              <a:t>Karolic</a:t>
            </a:r>
            <a:r>
              <a:rPr lang="sv-SE" dirty="0"/>
              <a:t> vid klinisk farmakologi).</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17</a:t>
            </a:fld>
            <a:endParaRPr lang="sv-SE"/>
          </a:p>
        </p:txBody>
      </p:sp>
    </p:spTree>
    <p:extLst>
      <p:ext uri="{BB962C8B-B14F-4D97-AF65-F5344CB8AC3E}">
        <p14:creationId xmlns:p14="http://schemas.microsoft.com/office/powerpoint/2010/main" val="3530203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Första generationens </a:t>
            </a:r>
            <a:r>
              <a:rPr lang="sv-SE" sz="1200" kern="1200" dirty="0" err="1">
                <a:solidFill>
                  <a:schemeClr val="tx1"/>
                </a:solidFill>
                <a:effectLst/>
                <a:latin typeface="+mn-lt"/>
                <a:ea typeface="+mn-ea"/>
                <a:cs typeface="+mn-cs"/>
              </a:rPr>
              <a:t>cefalosporiner</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cefadroxil</a:t>
            </a:r>
            <a:r>
              <a:rPr lang="sv-SE" sz="1200" kern="1200" dirty="0">
                <a:solidFill>
                  <a:schemeClr val="tx1"/>
                </a:solidFill>
                <a:effectLst/>
                <a:latin typeface="+mn-lt"/>
                <a:ea typeface="+mn-ea"/>
                <a:cs typeface="+mn-cs"/>
              </a:rPr>
              <a:t> och </a:t>
            </a:r>
            <a:r>
              <a:rPr lang="sv-SE" sz="1200" kern="1200" dirty="0" err="1">
                <a:solidFill>
                  <a:schemeClr val="tx1"/>
                </a:solidFill>
                <a:effectLst/>
                <a:latin typeface="+mn-lt"/>
                <a:ea typeface="+mn-ea"/>
                <a:cs typeface="+mn-cs"/>
              </a:rPr>
              <a:t>cefalexin</a:t>
            </a:r>
            <a:r>
              <a:rPr lang="sv-SE" sz="1200" kern="1200" dirty="0">
                <a:solidFill>
                  <a:schemeClr val="tx1"/>
                </a:solidFill>
                <a:effectLst/>
                <a:latin typeface="+mn-lt"/>
                <a:ea typeface="+mn-ea"/>
                <a:cs typeface="+mn-cs"/>
              </a:rPr>
              <a:t> i Sverige) kan korsreagera med </a:t>
            </a:r>
            <a:r>
              <a:rPr lang="sv-SE" sz="1200" kern="1200" dirty="0" err="1">
                <a:solidFill>
                  <a:schemeClr val="tx1"/>
                </a:solidFill>
                <a:effectLst/>
                <a:latin typeface="+mn-lt"/>
                <a:ea typeface="+mn-ea"/>
                <a:cs typeface="+mn-cs"/>
              </a:rPr>
              <a:t>penicilliner</a:t>
            </a:r>
            <a:r>
              <a:rPr lang="sv-SE" sz="1200" kern="1200" dirty="0">
                <a:solidFill>
                  <a:schemeClr val="tx1"/>
                </a:solidFill>
                <a:effectLst/>
                <a:latin typeface="+mn-lt"/>
                <a:ea typeface="+mn-ea"/>
                <a:cs typeface="+mn-cs"/>
              </a:rPr>
              <a:t>, men risken för korsallergi med penicillin är försumbar med de parenterala </a:t>
            </a:r>
            <a:r>
              <a:rPr lang="sv-SE" sz="1200" kern="1200" dirty="0" err="1">
                <a:solidFill>
                  <a:schemeClr val="tx1"/>
                </a:solidFill>
                <a:effectLst/>
                <a:latin typeface="+mn-lt"/>
                <a:ea typeface="+mn-ea"/>
                <a:cs typeface="+mn-cs"/>
              </a:rPr>
              <a:t>cefalosporiner</a:t>
            </a:r>
            <a:r>
              <a:rPr lang="sv-SE" sz="1200" kern="1200" dirty="0">
                <a:solidFill>
                  <a:schemeClr val="tx1"/>
                </a:solidFill>
                <a:effectLst/>
                <a:latin typeface="+mn-lt"/>
                <a:ea typeface="+mn-ea"/>
                <a:cs typeface="+mn-cs"/>
              </a:rPr>
              <a:t> (tredje generationen och uppåt) som finns på marknaden idag. </a:t>
            </a:r>
            <a:r>
              <a:rPr lang="sv-SE" sz="1200" kern="1200" dirty="0" err="1">
                <a:solidFill>
                  <a:schemeClr val="tx1"/>
                </a:solidFill>
                <a:effectLst/>
                <a:latin typeface="+mn-lt"/>
                <a:ea typeface="+mn-ea"/>
                <a:cs typeface="+mn-cs"/>
              </a:rPr>
              <a:t>Monobaktamer</a:t>
            </a:r>
            <a:r>
              <a:rPr lang="sv-SE" sz="1200" kern="1200" dirty="0">
                <a:solidFill>
                  <a:schemeClr val="tx1"/>
                </a:solidFill>
                <a:effectLst/>
                <a:latin typeface="+mn-lt"/>
                <a:ea typeface="+mn-ea"/>
                <a:cs typeface="+mn-cs"/>
              </a:rPr>
              <a:t> kan ges med försiktighet vid behov. </a:t>
            </a:r>
            <a:r>
              <a:rPr lang="sv-SE" sz="1200" kern="1200" dirty="0" err="1">
                <a:solidFill>
                  <a:schemeClr val="tx1"/>
                </a:solidFill>
                <a:effectLst/>
                <a:latin typeface="+mn-lt"/>
                <a:ea typeface="+mn-ea"/>
                <a:cs typeface="+mn-cs"/>
              </a:rPr>
              <a:t>Karbapenemer</a:t>
            </a:r>
            <a:r>
              <a:rPr lang="sv-SE" sz="1200" kern="1200" dirty="0">
                <a:solidFill>
                  <a:schemeClr val="tx1"/>
                </a:solidFill>
                <a:effectLst/>
                <a:latin typeface="+mn-lt"/>
                <a:ea typeface="+mn-ea"/>
                <a:cs typeface="+mn-cs"/>
              </a:rPr>
              <a:t> ska inte ges till patienter som reagerat på penicillin med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eller uttalad </a:t>
            </a:r>
            <a:r>
              <a:rPr lang="sv-SE" sz="1200"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tidigt i behandlingsförloppet.</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18</a:t>
            </a:fld>
            <a:endParaRPr lang="sv-SE"/>
          </a:p>
        </p:txBody>
      </p:sp>
    </p:spTree>
    <p:extLst>
      <p:ext uri="{BB962C8B-B14F-4D97-AF65-F5344CB8AC3E}">
        <p14:creationId xmlns:p14="http://schemas.microsoft.com/office/powerpoint/2010/main" val="2131133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err="1">
                <a:solidFill>
                  <a:schemeClr val="tx1"/>
                </a:solidFill>
                <a:effectLst/>
                <a:latin typeface="+mn-lt"/>
                <a:ea typeface="+mn-ea"/>
                <a:cs typeface="+mn-cs"/>
              </a:rPr>
              <a:t>Monobaktamer</a:t>
            </a:r>
            <a:r>
              <a:rPr lang="sv-SE" sz="1200" kern="1200" dirty="0">
                <a:solidFill>
                  <a:schemeClr val="tx1"/>
                </a:solidFill>
                <a:effectLst/>
                <a:latin typeface="+mn-lt"/>
                <a:ea typeface="+mn-ea"/>
                <a:cs typeface="+mn-cs"/>
              </a:rPr>
              <a:t> kan ges med försiktighet vid behov. </a:t>
            </a:r>
            <a:r>
              <a:rPr lang="sv-SE" sz="1200" kern="1200" dirty="0" err="1">
                <a:solidFill>
                  <a:schemeClr val="tx1"/>
                </a:solidFill>
                <a:effectLst/>
                <a:latin typeface="+mn-lt"/>
                <a:ea typeface="+mn-ea"/>
                <a:cs typeface="+mn-cs"/>
              </a:rPr>
              <a:t>Karbapenemer</a:t>
            </a:r>
            <a:r>
              <a:rPr lang="sv-SE" sz="1200" kern="1200" dirty="0">
                <a:solidFill>
                  <a:schemeClr val="tx1"/>
                </a:solidFill>
                <a:effectLst/>
                <a:latin typeface="+mn-lt"/>
                <a:ea typeface="+mn-ea"/>
                <a:cs typeface="+mn-cs"/>
              </a:rPr>
              <a:t> ska inte ges till patienter som reagerat på penicillin med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eller uttalad </a:t>
            </a:r>
            <a:r>
              <a:rPr lang="sv-SE" sz="1200"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tidigt i behandlingsförloppet.</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19</a:t>
            </a:fld>
            <a:endParaRPr lang="sv-SE"/>
          </a:p>
        </p:txBody>
      </p:sp>
    </p:spTree>
    <p:extLst>
      <p:ext uri="{BB962C8B-B14F-4D97-AF65-F5344CB8AC3E}">
        <p14:creationId xmlns:p14="http://schemas.microsoft.com/office/powerpoint/2010/main" val="1376257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Varningsmärkning för </a:t>
            </a:r>
            <a:r>
              <a:rPr lang="sv-SE" sz="1200" kern="1200" dirty="0" err="1">
                <a:solidFill>
                  <a:schemeClr val="tx1"/>
                </a:solidFill>
                <a:effectLst/>
                <a:latin typeface="+mn-lt"/>
                <a:ea typeface="+mn-ea"/>
                <a:cs typeface="+mn-cs"/>
              </a:rPr>
              <a:t>betalaktamantibiotika</a:t>
            </a:r>
            <a:r>
              <a:rPr lang="sv-SE" sz="1200" kern="1200" dirty="0">
                <a:solidFill>
                  <a:schemeClr val="tx1"/>
                </a:solidFill>
                <a:effectLst/>
                <a:latin typeface="+mn-lt"/>
                <a:ea typeface="+mn-ea"/>
                <a:cs typeface="+mn-cs"/>
              </a:rPr>
              <a:t> i journalen har visat sig leda till längre sjukhusvistelse, högre risk för återinläggning och högre prevalens antibiotikaresistenta mikroorganismer. Vid svåra infektioner kan det vara svårare att hitta en bra antibiotikabehandling när alternativen begränsas av en möjlig allergi.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En varningsmärkning som visar sig vara utan grund ska tas bort.</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20</a:t>
            </a:fld>
            <a:endParaRPr lang="sv-SE"/>
          </a:p>
        </p:txBody>
      </p:sp>
    </p:spTree>
    <p:extLst>
      <p:ext uri="{BB962C8B-B14F-4D97-AF65-F5344CB8AC3E}">
        <p14:creationId xmlns:p14="http://schemas.microsoft.com/office/powerpoint/2010/main" val="1850148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Våra andrahandsantibiotika ger generellt mer biverkningar för patienten, innebär högre kostnader och större påverkan på normalflora och resistensutveckling.</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är ett smalspektrumantibiotikum som således påverkar normalfloran mindre än bredare preparat, och dess effekt på utvecklingen av resistenta bakterier är troligen begränsad.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har god effekt mot pneumokocker som är både den vanligaste och farligaste </a:t>
            </a:r>
            <a:r>
              <a:rPr lang="sv-SE" sz="1200" kern="1200" dirty="0" err="1">
                <a:solidFill>
                  <a:schemeClr val="tx1"/>
                </a:solidFill>
                <a:effectLst/>
                <a:latin typeface="+mn-lt"/>
                <a:ea typeface="+mn-ea"/>
                <a:cs typeface="+mn-cs"/>
              </a:rPr>
              <a:t>patogenen</a:t>
            </a:r>
            <a:r>
              <a:rPr lang="sv-SE" sz="1200" kern="1200" dirty="0">
                <a:solidFill>
                  <a:schemeClr val="tx1"/>
                </a:solidFill>
                <a:effectLst/>
                <a:latin typeface="+mn-lt"/>
                <a:ea typeface="+mn-ea"/>
                <a:cs typeface="+mn-cs"/>
              </a:rPr>
              <a:t> vid samhällsförvärvad pneumoni hos lungfriska vuxna.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 kan vara frestande att behandla pneumoni med exempelvis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dels för att täcka eventuella atypiska bakterier som </a:t>
            </a:r>
            <a:r>
              <a:rPr lang="sv-SE" sz="1200" kern="1200" dirty="0" err="1">
                <a:solidFill>
                  <a:schemeClr val="tx1"/>
                </a:solidFill>
                <a:effectLst/>
                <a:latin typeface="+mn-lt"/>
                <a:ea typeface="+mn-ea"/>
                <a:cs typeface="+mn-cs"/>
              </a:rPr>
              <a:t>mykoplasma</a:t>
            </a:r>
            <a:r>
              <a:rPr lang="sv-SE" sz="1200" kern="1200" dirty="0">
                <a:solidFill>
                  <a:schemeClr val="tx1"/>
                </a:solidFill>
                <a:effectLst/>
                <a:latin typeface="+mn-lt"/>
                <a:ea typeface="+mn-ea"/>
                <a:cs typeface="+mn-cs"/>
              </a:rPr>
              <a:t>, dels för att en del patienter säger sig vara allergiska mot pc.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har dock snarare sämre effekt mot pneumokocker än vad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har. Det är också bredare och har sannolikt större påverkan på normalflora och resistensutveckling.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rekommenderas vid pneumoni hos barn under 5 år och till KOL-patienter eftersom man här vill täcka för </a:t>
            </a:r>
            <a:r>
              <a:rPr lang="sv-SE" sz="1200" kern="1200" dirty="0" err="1">
                <a:solidFill>
                  <a:schemeClr val="tx1"/>
                </a:solidFill>
                <a:effectLst/>
                <a:latin typeface="+mn-lt"/>
                <a:ea typeface="+mn-ea"/>
                <a:cs typeface="+mn-cs"/>
              </a:rPr>
              <a:t>Hemophilus</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influensae</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är inget alternativ vid misstanke om äkta pc-allergi.</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5</a:t>
            </a:fld>
            <a:endParaRPr lang="sv-SE"/>
          </a:p>
        </p:txBody>
      </p:sp>
    </p:spTree>
    <p:extLst>
      <p:ext uri="{BB962C8B-B14F-4D97-AF65-F5344CB8AC3E}">
        <p14:creationId xmlns:p14="http://schemas.microsoft.com/office/powerpoint/2010/main" val="2080325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är ett smalspektrumantibiotikum som således påverkar normalfloran mindre än bredare preparat, och dess effekt på utvecklingen av resistenta bakterier är troligen begränsad.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har god effekt mot pneumokocker som är både den vanligaste och farligaste </a:t>
            </a:r>
            <a:r>
              <a:rPr lang="sv-SE" sz="1200" kern="1200" dirty="0" err="1">
                <a:solidFill>
                  <a:schemeClr val="tx1"/>
                </a:solidFill>
                <a:effectLst/>
                <a:latin typeface="+mn-lt"/>
                <a:ea typeface="+mn-ea"/>
                <a:cs typeface="+mn-cs"/>
              </a:rPr>
              <a:t>patogenen</a:t>
            </a:r>
            <a:r>
              <a:rPr lang="sv-SE" sz="1200" kern="1200" dirty="0">
                <a:solidFill>
                  <a:schemeClr val="tx1"/>
                </a:solidFill>
                <a:effectLst/>
                <a:latin typeface="+mn-lt"/>
                <a:ea typeface="+mn-ea"/>
                <a:cs typeface="+mn-cs"/>
              </a:rPr>
              <a:t> vid samhällsförvärvad pneumoni hos lungfriska vuxna.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 kan vara frestande att behandla pneumoni med exempelvis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dels för att täcka eventuella atypiska bakterier som </a:t>
            </a:r>
            <a:r>
              <a:rPr lang="sv-SE" sz="1200" kern="1200" dirty="0" err="1">
                <a:solidFill>
                  <a:schemeClr val="tx1"/>
                </a:solidFill>
                <a:effectLst/>
                <a:latin typeface="+mn-lt"/>
                <a:ea typeface="+mn-ea"/>
                <a:cs typeface="+mn-cs"/>
              </a:rPr>
              <a:t>mykoplasma</a:t>
            </a:r>
            <a:r>
              <a:rPr lang="sv-SE" sz="1200" kern="1200" dirty="0">
                <a:solidFill>
                  <a:schemeClr val="tx1"/>
                </a:solidFill>
                <a:effectLst/>
                <a:latin typeface="+mn-lt"/>
                <a:ea typeface="+mn-ea"/>
                <a:cs typeface="+mn-cs"/>
              </a:rPr>
              <a:t>, dels för att en del patienter säger sig vara allergiska mot pc.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har dock snarare sämre effekt mot pneumokocker än vad </a:t>
            </a:r>
            <a:r>
              <a:rPr lang="sv-SE" sz="1200" kern="1200" dirty="0" err="1">
                <a:solidFill>
                  <a:schemeClr val="tx1"/>
                </a:solidFill>
                <a:effectLst/>
                <a:latin typeface="+mn-lt"/>
                <a:ea typeface="+mn-ea"/>
                <a:cs typeface="+mn-cs"/>
              </a:rPr>
              <a:t>pcV</a:t>
            </a:r>
            <a:r>
              <a:rPr lang="sv-SE" sz="1200" kern="1200" dirty="0">
                <a:solidFill>
                  <a:schemeClr val="tx1"/>
                </a:solidFill>
                <a:effectLst/>
                <a:latin typeface="+mn-lt"/>
                <a:ea typeface="+mn-ea"/>
                <a:cs typeface="+mn-cs"/>
              </a:rPr>
              <a:t> har. Det är också bredare och har sannolikt större påverkan på normalflora och resistensutveckling.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rekommenderas vid pneumoni hos barn under 5 år och till KOL-patienter eftersom man här vill täcka för </a:t>
            </a:r>
            <a:r>
              <a:rPr lang="sv-SE" sz="1200" kern="1200" dirty="0" err="1">
                <a:solidFill>
                  <a:schemeClr val="tx1"/>
                </a:solidFill>
                <a:effectLst/>
                <a:latin typeface="+mn-lt"/>
                <a:ea typeface="+mn-ea"/>
                <a:cs typeface="+mn-cs"/>
              </a:rPr>
              <a:t>Hemophilus</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influensae</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är inget alternativ vid misstanke om äkta pc-allergi.</a:t>
            </a:r>
            <a:br>
              <a:rPr lang="sv-SE" sz="1200"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6</a:t>
            </a:fld>
            <a:endParaRPr lang="sv-SE"/>
          </a:p>
        </p:txBody>
      </p:sp>
    </p:spTree>
    <p:extLst>
      <p:ext uri="{BB962C8B-B14F-4D97-AF65-F5344CB8AC3E}">
        <p14:creationId xmlns:p14="http://schemas.microsoft.com/office/powerpoint/2010/main" val="105197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kan vara frestande att behandla pneumoni med exempelvis </a:t>
            </a:r>
            <a:r>
              <a:rPr lang="sv-SE" dirty="0" err="1"/>
              <a:t>doxycyklin</a:t>
            </a:r>
            <a:r>
              <a:rPr lang="sv-SE" dirty="0"/>
              <a:t>, dels för att täcka eventuella atypiska bakterier som </a:t>
            </a:r>
            <a:r>
              <a:rPr lang="sv-SE" dirty="0" err="1"/>
              <a:t>mykoplasma</a:t>
            </a:r>
            <a:r>
              <a:rPr lang="sv-SE" dirty="0"/>
              <a:t>, dels för att en del patienter säger sig vara allergiska mot pc. </a:t>
            </a:r>
            <a:r>
              <a:rPr lang="sv-SE" dirty="0" err="1"/>
              <a:t>Doxycyklin</a:t>
            </a:r>
            <a:r>
              <a:rPr lang="sv-SE" dirty="0"/>
              <a:t> har dock snarare sämre effekt mot pneumokocker än vad </a:t>
            </a:r>
            <a:r>
              <a:rPr lang="sv-SE" dirty="0" err="1"/>
              <a:t>pcV</a:t>
            </a:r>
            <a:r>
              <a:rPr lang="sv-SE" dirty="0"/>
              <a:t> har. Det är också bredare och har sannolikt större påverkan på normalflora och resistensutveckling. </a:t>
            </a:r>
            <a:br>
              <a:rPr lang="sv-SE" dirty="0"/>
            </a:br>
            <a:br>
              <a:rPr lang="sv-SE" dirty="0"/>
            </a:br>
            <a:r>
              <a:rPr lang="sv-SE" dirty="0" err="1"/>
              <a:t>Amoxicillin</a:t>
            </a:r>
            <a:r>
              <a:rPr lang="sv-SE" dirty="0"/>
              <a:t> rekommenderas vid pneumoni hos barn under 5 år och till KOL-patienter eftersom man här vill täcka för </a:t>
            </a:r>
            <a:r>
              <a:rPr lang="sv-SE" dirty="0" err="1"/>
              <a:t>Hemophilus</a:t>
            </a:r>
            <a:r>
              <a:rPr lang="sv-SE" dirty="0"/>
              <a:t> </a:t>
            </a:r>
            <a:r>
              <a:rPr lang="sv-SE" dirty="0" err="1"/>
              <a:t>influensae</a:t>
            </a:r>
            <a:r>
              <a:rPr lang="sv-SE" dirty="0"/>
              <a:t>. </a:t>
            </a:r>
            <a:r>
              <a:rPr lang="sv-SE" dirty="0" err="1"/>
              <a:t>Amoxicillin</a:t>
            </a:r>
            <a:r>
              <a:rPr lang="sv-SE" dirty="0"/>
              <a:t> är inget alternativ vid misstanke om äkta pc-allergi.</a:t>
            </a:r>
            <a:br>
              <a:rPr lang="sv-SE" dirty="0"/>
            </a:b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7</a:t>
            </a:fld>
            <a:endParaRPr lang="sv-SE"/>
          </a:p>
        </p:txBody>
      </p:sp>
    </p:spTree>
    <p:extLst>
      <p:ext uri="{BB962C8B-B14F-4D97-AF65-F5344CB8AC3E}">
        <p14:creationId xmlns:p14="http://schemas.microsoft.com/office/powerpoint/2010/main" val="1841349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Amoxicillin</a:t>
            </a:r>
            <a:r>
              <a:rPr lang="sv-SE" dirty="0"/>
              <a:t> rekommenderas vid pneumoni hos barn under 5 år och till KOL-patienter eftersom man här vill täcka för </a:t>
            </a:r>
            <a:r>
              <a:rPr lang="sv-SE" dirty="0" err="1"/>
              <a:t>Hemophilus</a:t>
            </a:r>
            <a:r>
              <a:rPr lang="sv-SE" dirty="0"/>
              <a:t> </a:t>
            </a:r>
            <a:r>
              <a:rPr lang="sv-SE" dirty="0" err="1"/>
              <a:t>influensae</a:t>
            </a:r>
            <a:r>
              <a:rPr lang="sv-SE" dirty="0"/>
              <a:t>. </a:t>
            </a:r>
            <a:r>
              <a:rPr lang="sv-SE" dirty="0" err="1"/>
              <a:t>Amoxicillin</a:t>
            </a:r>
            <a:r>
              <a:rPr lang="sv-SE" dirty="0"/>
              <a:t> är inget alternativ vid misstanke om äkta pc-allergi</a:t>
            </a:r>
          </a:p>
        </p:txBody>
      </p:sp>
      <p:sp>
        <p:nvSpPr>
          <p:cNvPr id="4" name="Platshållare för bildnummer 3"/>
          <p:cNvSpPr>
            <a:spLocks noGrp="1"/>
          </p:cNvSpPr>
          <p:nvPr>
            <p:ph type="sldNum" sz="quarter" idx="5"/>
          </p:nvPr>
        </p:nvSpPr>
        <p:spPr/>
        <p:txBody>
          <a:bodyPr/>
          <a:lstStyle/>
          <a:p>
            <a:fld id="{5E5611F1-19BA-4E4F-B72D-8F6831441759}" type="slidenum">
              <a:rPr lang="sv-SE" smtClean="0"/>
              <a:t>8</a:t>
            </a:fld>
            <a:endParaRPr lang="sv-SE"/>
          </a:p>
        </p:txBody>
      </p:sp>
    </p:spTree>
    <p:extLst>
      <p:ext uri="{BB962C8B-B14F-4D97-AF65-F5344CB8AC3E}">
        <p14:creationId xmlns:p14="http://schemas.microsoft.com/office/powerpoint/2010/main" val="378803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Ungefär 5–10 % av befolkningen uppger själva att de inte tål penicillin. Någon form av allergi mot penicillin kan bekräftas hos mindre än 10 % av dessa, men endast en liten del är allvarliga reaktioner. Det är vanligt att infektioner i sig ger upphov till både </a:t>
            </a:r>
            <a:r>
              <a:rPr lang="sv-SE" sz="1200"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och andra typer av utslag som då lätt kan misstolkas som allergi mot läkemedel. Risken för allergi mot penicillin är mindre hos barn och låg vid peroral behandling.</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9</a:t>
            </a:fld>
            <a:endParaRPr lang="sv-SE"/>
          </a:p>
        </p:txBody>
      </p:sp>
    </p:spTree>
    <p:extLst>
      <p:ext uri="{BB962C8B-B14F-4D97-AF65-F5344CB8AC3E}">
        <p14:creationId xmlns:p14="http://schemas.microsoft.com/office/powerpoint/2010/main" val="148632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a:solidFill>
                  <a:schemeClr val="tx1"/>
                </a:solidFill>
                <a:effectLst/>
                <a:latin typeface="+mn-lt"/>
                <a:ea typeface="+mn-ea"/>
                <a:cs typeface="+mn-cs"/>
              </a:rPr>
              <a:t>IgE-medierade allergiska reaktioner (typ I-reaktioner)</a:t>
            </a:r>
            <a:r>
              <a:rPr lang="sv-SE" sz="1200" kern="1200" dirty="0">
                <a:solidFill>
                  <a:schemeClr val="tx1"/>
                </a:solidFill>
                <a:effectLst/>
                <a:latin typeface="+mn-lt"/>
                <a:ea typeface="+mn-ea"/>
                <a:cs typeface="+mn-cs"/>
              </a:rPr>
              <a:t> uppträder nästan alltid mycket tidigt i behandlingen. Studier omfattande alla åldersgrupper har visat att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debuterar inom 60 minuter efter intag av antibiotika i 96 % av fallen. IgE-medierade allergiska reaktioner kan yttra sig som </a:t>
            </a:r>
            <a:r>
              <a:rPr lang="sv-SE" sz="1200" kern="1200" dirty="0" err="1">
                <a:solidFill>
                  <a:schemeClr val="tx1"/>
                </a:solidFill>
                <a:effectLst/>
                <a:latin typeface="+mn-lt"/>
                <a:ea typeface="+mn-ea"/>
                <a:cs typeface="+mn-cs"/>
              </a:rPr>
              <a:t>anafylaxi</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angioödem</a:t>
            </a:r>
            <a:r>
              <a:rPr lang="sv-SE" sz="1200" kern="1200" dirty="0">
                <a:solidFill>
                  <a:schemeClr val="tx1"/>
                </a:solidFill>
                <a:effectLst/>
                <a:latin typeface="+mn-lt"/>
                <a:ea typeface="+mn-ea"/>
                <a:cs typeface="+mn-cs"/>
              </a:rPr>
              <a:t>, uttalad </a:t>
            </a:r>
            <a:r>
              <a:rPr lang="sv-SE" sz="1200"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och astma. Vid någon av dessa allvarliga reaktioner ska antibiotikabehandlingen avbrytas, journalen </a:t>
            </a:r>
            <a:r>
              <a:rPr lang="sv-SE" sz="1200" kern="1200" dirty="0" err="1">
                <a:solidFill>
                  <a:schemeClr val="tx1"/>
                </a:solidFill>
                <a:effectLst/>
                <a:latin typeface="+mn-lt"/>
                <a:ea typeface="+mn-ea"/>
                <a:cs typeface="+mn-cs"/>
              </a:rPr>
              <a:t>varningsmärkas</a:t>
            </a:r>
            <a:r>
              <a:rPr lang="sv-SE" sz="1200" kern="1200" dirty="0">
                <a:solidFill>
                  <a:schemeClr val="tx1"/>
                </a:solidFill>
                <a:effectLst/>
                <a:latin typeface="+mn-lt"/>
                <a:ea typeface="+mn-ea"/>
                <a:cs typeface="+mn-cs"/>
              </a:rPr>
              <a:t> och biverkningsanmälan skickas. Akutbehandling ges och vid de kraftigaste reaktionerna remitteras patienten till sjukhus.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T-cellsmedierade reaktioner (typ IV-reaktioner)</a:t>
            </a:r>
            <a:r>
              <a:rPr lang="sv-SE" sz="1200" kern="1200" dirty="0">
                <a:solidFill>
                  <a:schemeClr val="tx1"/>
                </a:solidFill>
                <a:effectLst/>
                <a:latin typeface="+mn-lt"/>
                <a:ea typeface="+mn-ea"/>
                <a:cs typeface="+mn-cs"/>
              </a:rPr>
              <a:t> är ovanliga men kan vara mycket allvarliga. De uppkommer dagar till veckor efter att behandling med ett läkemedel inletts och innefattar bland annat </a:t>
            </a:r>
            <a:r>
              <a:rPr lang="sv-SE" sz="1200" kern="1200" dirty="0" err="1">
                <a:solidFill>
                  <a:schemeClr val="tx1"/>
                </a:solidFill>
                <a:effectLst/>
                <a:latin typeface="+mn-lt"/>
                <a:ea typeface="+mn-ea"/>
                <a:cs typeface="+mn-cs"/>
              </a:rPr>
              <a:t>mukokutant</a:t>
            </a:r>
            <a:r>
              <a:rPr lang="sv-SE" sz="1200" kern="1200" dirty="0">
                <a:solidFill>
                  <a:schemeClr val="tx1"/>
                </a:solidFill>
                <a:effectLst/>
                <a:latin typeface="+mn-lt"/>
                <a:ea typeface="+mn-ea"/>
                <a:cs typeface="+mn-cs"/>
              </a:rPr>
              <a:t> syndrom (Stevens-Johnson syndrom) och toxisk </a:t>
            </a:r>
            <a:r>
              <a:rPr lang="sv-SE" sz="1200" kern="1200" dirty="0" err="1">
                <a:solidFill>
                  <a:schemeClr val="tx1"/>
                </a:solidFill>
                <a:effectLst/>
                <a:latin typeface="+mn-lt"/>
                <a:ea typeface="+mn-ea"/>
                <a:cs typeface="+mn-cs"/>
              </a:rPr>
              <a:t>epidermal</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nekrolys</a:t>
            </a:r>
            <a:r>
              <a:rPr lang="sv-SE" sz="1200" kern="1200" dirty="0">
                <a:solidFill>
                  <a:schemeClr val="tx1"/>
                </a:solidFill>
                <a:effectLst/>
                <a:latin typeface="+mn-lt"/>
                <a:ea typeface="+mn-ea"/>
                <a:cs typeface="+mn-cs"/>
              </a:rPr>
              <a:t>. Även här ska antibiotikabehandlingen avbrytas, journalen </a:t>
            </a:r>
            <a:r>
              <a:rPr lang="sv-SE" sz="1200" kern="1200" dirty="0" err="1">
                <a:solidFill>
                  <a:schemeClr val="tx1"/>
                </a:solidFill>
                <a:effectLst/>
                <a:latin typeface="+mn-lt"/>
                <a:ea typeface="+mn-ea"/>
                <a:cs typeface="+mn-cs"/>
              </a:rPr>
              <a:t>varningsmärkas</a:t>
            </a:r>
            <a:r>
              <a:rPr lang="sv-SE" sz="1200" kern="1200" dirty="0">
                <a:solidFill>
                  <a:schemeClr val="tx1"/>
                </a:solidFill>
                <a:effectLst/>
                <a:latin typeface="+mn-lt"/>
                <a:ea typeface="+mn-ea"/>
                <a:cs typeface="+mn-cs"/>
              </a:rPr>
              <a:t> och biverkningsanmälan skickas. Patienterna kräver sjukhusvård.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10</a:t>
            </a:fld>
            <a:endParaRPr lang="sv-SE"/>
          </a:p>
        </p:txBody>
      </p:sp>
    </p:spTree>
    <p:extLst>
      <p:ext uri="{BB962C8B-B14F-4D97-AF65-F5344CB8AC3E}">
        <p14:creationId xmlns:p14="http://schemas.microsoft.com/office/powerpoint/2010/main" val="276620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u="sng" dirty="0"/>
              <a:t>T-cellsmedierade reaktioner (typ IV-reaktioner)</a:t>
            </a:r>
            <a:r>
              <a:rPr lang="sv-SE" dirty="0"/>
              <a:t> är ovanliga men kan vara mycket allvarliga. De uppkommer dagar till veckor efter att behandling med ett läkemedel inletts och innefattar bland annat </a:t>
            </a:r>
            <a:r>
              <a:rPr lang="sv-SE" dirty="0" err="1"/>
              <a:t>mukokutant</a:t>
            </a:r>
            <a:r>
              <a:rPr lang="sv-SE" dirty="0"/>
              <a:t> syndrom (Stevens-Johnson syndrom) och toxisk </a:t>
            </a:r>
            <a:r>
              <a:rPr lang="sv-SE" dirty="0" err="1"/>
              <a:t>epidermal</a:t>
            </a:r>
            <a:r>
              <a:rPr lang="sv-SE" dirty="0"/>
              <a:t> </a:t>
            </a:r>
            <a:r>
              <a:rPr lang="sv-SE" dirty="0" err="1"/>
              <a:t>nekrolys</a:t>
            </a:r>
            <a:r>
              <a:rPr lang="sv-SE" dirty="0"/>
              <a:t>. Även här ska antibiotikabehandlingen avbrytas, journalen </a:t>
            </a:r>
            <a:r>
              <a:rPr lang="sv-SE" dirty="0" err="1"/>
              <a:t>varningsmärkas</a:t>
            </a:r>
            <a:r>
              <a:rPr lang="sv-SE" dirty="0"/>
              <a:t> och biverkningsanmälan skickas. Patienterna kräver sjukhusvård. </a:t>
            </a:r>
          </a:p>
        </p:txBody>
      </p:sp>
      <p:sp>
        <p:nvSpPr>
          <p:cNvPr id="4" name="Platshållare för bildnummer 3"/>
          <p:cNvSpPr>
            <a:spLocks noGrp="1"/>
          </p:cNvSpPr>
          <p:nvPr>
            <p:ph type="sldNum" sz="quarter" idx="5"/>
          </p:nvPr>
        </p:nvSpPr>
        <p:spPr/>
        <p:txBody>
          <a:bodyPr/>
          <a:lstStyle/>
          <a:p>
            <a:fld id="{5E5611F1-19BA-4E4F-B72D-8F6831441759}" type="slidenum">
              <a:rPr lang="sv-SE" smtClean="0"/>
              <a:t>11</a:t>
            </a:fld>
            <a:endParaRPr lang="sv-SE"/>
          </a:p>
        </p:txBody>
      </p:sp>
    </p:spTree>
    <p:extLst>
      <p:ext uri="{BB962C8B-B14F-4D97-AF65-F5344CB8AC3E}">
        <p14:creationId xmlns:p14="http://schemas.microsoft.com/office/powerpoint/2010/main" val="1519531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err="1">
                <a:solidFill>
                  <a:schemeClr val="tx1"/>
                </a:solidFill>
                <a:effectLst/>
                <a:latin typeface="+mn-lt"/>
                <a:ea typeface="+mn-ea"/>
                <a:cs typeface="+mn-cs"/>
              </a:rPr>
              <a:t>Makulopapulösa</a:t>
            </a:r>
            <a:r>
              <a:rPr lang="sv-SE" sz="1200" u="sng" kern="1200" dirty="0">
                <a:solidFill>
                  <a:schemeClr val="tx1"/>
                </a:solidFill>
                <a:effectLst/>
                <a:latin typeface="+mn-lt"/>
                <a:ea typeface="+mn-ea"/>
                <a:cs typeface="+mn-cs"/>
              </a:rPr>
              <a:t> </a:t>
            </a:r>
            <a:r>
              <a:rPr lang="sv-SE" sz="1200" u="sng" kern="1200" dirty="0" err="1">
                <a:solidFill>
                  <a:schemeClr val="tx1"/>
                </a:solidFill>
                <a:effectLst/>
                <a:latin typeface="+mn-lt"/>
                <a:ea typeface="+mn-ea"/>
                <a:cs typeface="+mn-cs"/>
              </a:rPr>
              <a:t>exantem</a:t>
            </a:r>
            <a:r>
              <a:rPr lang="sv-SE" sz="1200" kern="1200" dirty="0">
                <a:solidFill>
                  <a:schemeClr val="tx1"/>
                </a:solidFill>
                <a:effectLst/>
                <a:latin typeface="+mn-lt"/>
                <a:ea typeface="+mn-ea"/>
                <a:cs typeface="+mn-cs"/>
              </a:rPr>
              <a:t> kan utgöra typ IV-reaktioner. Om andra symtom som klåda, allmänpåverkan, smärtor, feber, blåsbildning och slemhinnepåverkan saknas behöver behandlingen dock inte avbrytas och patienten kan få preparatet igen vid ett senare tillfälle.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err="1">
                <a:solidFill>
                  <a:schemeClr val="tx1"/>
                </a:solidFill>
                <a:effectLst/>
                <a:latin typeface="+mn-lt"/>
                <a:ea typeface="+mn-ea"/>
                <a:cs typeface="+mn-cs"/>
              </a:rPr>
              <a:t>Gastrointestinala</a:t>
            </a:r>
            <a:r>
              <a:rPr lang="sv-SE" sz="1200" kern="1200" dirty="0">
                <a:solidFill>
                  <a:schemeClr val="tx1"/>
                </a:solidFill>
                <a:effectLst/>
                <a:latin typeface="+mn-lt"/>
                <a:ea typeface="+mn-ea"/>
                <a:cs typeface="+mn-cs"/>
              </a:rPr>
              <a:t> besvär är också mycket vanliga vid antibiotikabehandling och är inte ensamma ett tecken på allergi.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u="sng" kern="1200" dirty="0">
                <a:solidFill>
                  <a:schemeClr val="tx1"/>
                </a:solidFill>
                <a:effectLst/>
                <a:latin typeface="+mn-lt"/>
                <a:ea typeface="+mn-ea"/>
                <a:cs typeface="+mn-cs"/>
              </a:rPr>
              <a:t>Vid utslag med klåda eller lindrig </a:t>
            </a:r>
            <a:r>
              <a:rPr lang="sv-SE" sz="1200" u="sng" kern="1200" dirty="0" err="1">
                <a:solidFill>
                  <a:schemeClr val="tx1"/>
                </a:solidFill>
                <a:effectLst/>
                <a:latin typeface="+mn-lt"/>
                <a:ea typeface="+mn-ea"/>
                <a:cs typeface="+mn-cs"/>
              </a:rPr>
              <a:t>urtikaria</a:t>
            </a:r>
            <a:r>
              <a:rPr lang="sv-SE" sz="1200" kern="1200" dirty="0">
                <a:solidFill>
                  <a:schemeClr val="tx1"/>
                </a:solidFill>
                <a:effectLst/>
                <a:latin typeface="+mn-lt"/>
                <a:ea typeface="+mn-ea"/>
                <a:cs typeface="+mn-cs"/>
              </a:rPr>
              <a:t> ska antibiotikabehandlingen avbrytas och indikationen för fortsatt antibiotikabehandling omprövas. Kvarstår indikationen för antibiotika, ge annan typ av antibiotika och utred patienten i lugnt skede avseende eventuell allergi.</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12</a:t>
            </a:fld>
            <a:endParaRPr lang="sv-SE"/>
          </a:p>
        </p:txBody>
      </p:sp>
    </p:spTree>
    <p:extLst>
      <p:ext uri="{BB962C8B-B14F-4D97-AF65-F5344CB8AC3E}">
        <p14:creationId xmlns:p14="http://schemas.microsoft.com/office/powerpoint/2010/main" val="15964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20193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215562932"/>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98257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17776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32311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A0584E2-C853-45BD-8ECE-A4B16F6BA5E8}"/>
              </a:ext>
            </a:extLst>
          </p:cNvPr>
          <p:cNvSpPr>
            <a:spLocks noGrp="1"/>
          </p:cNvSpPr>
          <p:nvPr>
            <p:ph type="title"/>
          </p:nvPr>
        </p:nvSpPr>
        <p:spPr/>
        <p:txBody>
          <a:bodyPr/>
          <a:lstStyle/>
          <a:p>
            <a:pPr algn="ctr"/>
            <a:r>
              <a:rPr lang="sv-SE" sz="2800" dirty="0"/>
              <a:t>Överkänslighet mot antibiotika </a:t>
            </a:r>
          </a:p>
        </p:txBody>
      </p:sp>
      <p:sp>
        <p:nvSpPr>
          <p:cNvPr id="7" name="Platshållare för innehåll 6">
            <a:extLst>
              <a:ext uri="{FF2B5EF4-FFF2-40B4-BE49-F238E27FC236}">
                <a16:creationId xmlns:a16="http://schemas.microsoft.com/office/drawing/2014/main" id="{8826DFFA-14B8-4B17-9DF9-744E44EF8A93}"/>
              </a:ext>
            </a:extLst>
          </p:cNvPr>
          <p:cNvSpPr>
            <a:spLocks noGrp="1"/>
          </p:cNvSpPr>
          <p:nvPr>
            <p:ph idx="1"/>
          </p:nvPr>
        </p:nvSpPr>
        <p:spPr/>
        <p:txBody>
          <a:bodyPr/>
          <a:lstStyle/>
          <a:p>
            <a:pPr marL="0" indent="0">
              <a:buNone/>
            </a:pPr>
            <a:r>
              <a:rPr lang="sv-SE" sz="2400" dirty="0"/>
              <a:t>Katarina är 53 år, tidigare frisk och röker inte. Hon söker nu på vårdcentralen då hon ganska hastigt blivit sjuk med hosta och hög feber. Hon är trött och har en temperatur på 39,1 °C. Andningsfrekvensen är 15/minut. Du tar en saturation som är 97 % på rumsluft. När du lyssnar på lungorna hörs tydliga rassel basalt på höger sida. Hjärtat låter bra. </a:t>
            </a:r>
          </a:p>
        </p:txBody>
      </p:sp>
      <p:sp>
        <p:nvSpPr>
          <p:cNvPr id="4" name="Platshållare för sidfot 3">
            <a:extLst>
              <a:ext uri="{FF2B5EF4-FFF2-40B4-BE49-F238E27FC236}">
                <a16:creationId xmlns:a16="http://schemas.microsoft.com/office/drawing/2014/main" id="{811DCE7A-2F1B-4CAE-8E49-BE059648BDD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292402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15928D6-781A-472F-9ACD-7DF75317E7FA}"/>
              </a:ext>
            </a:extLst>
          </p:cNvPr>
          <p:cNvSpPr>
            <a:spLocks noGrp="1"/>
          </p:cNvSpPr>
          <p:nvPr>
            <p:ph type="title"/>
          </p:nvPr>
        </p:nvSpPr>
        <p:spPr>
          <a:xfrm>
            <a:off x="720000" y="968644"/>
            <a:ext cx="7700963" cy="821411"/>
          </a:xfrm>
        </p:spPr>
        <p:txBody>
          <a:bodyPr/>
          <a:lstStyle/>
          <a:p>
            <a:r>
              <a:rPr lang="sv-SE" sz="2800" dirty="0"/>
              <a:t>4. Vilka typer av allvarliga reaktioner mot penicillin finns det? </a:t>
            </a:r>
          </a:p>
        </p:txBody>
      </p:sp>
      <p:sp>
        <p:nvSpPr>
          <p:cNvPr id="7" name="Platshållare för innehåll 6">
            <a:extLst>
              <a:ext uri="{FF2B5EF4-FFF2-40B4-BE49-F238E27FC236}">
                <a16:creationId xmlns:a16="http://schemas.microsoft.com/office/drawing/2014/main" id="{5771E088-028E-4EE7-A4C4-2456B36CB2A2}"/>
              </a:ext>
            </a:extLst>
          </p:cNvPr>
          <p:cNvSpPr>
            <a:spLocks noGrp="1"/>
          </p:cNvSpPr>
          <p:nvPr>
            <p:ph idx="1"/>
          </p:nvPr>
        </p:nvSpPr>
        <p:spPr>
          <a:xfrm>
            <a:off x="720000" y="1790055"/>
            <a:ext cx="8036542" cy="4308344"/>
          </a:xfrm>
        </p:spPr>
        <p:txBody>
          <a:bodyPr/>
          <a:lstStyle/>
          <a:p>
            <a:pPr marL="0" indent="0">
              <a:buNone/>
            </a:pPr>
            <a:r>
              <a:rPr lang="sv-SE" sz="2400" u="sng" dirty="0"/>
              <a:t>IgE-medierade allergiska reaktioner (typ I-reaktioner)</a:t>
            </a:r>
          </a:p>
          <a:p>
            <a:r>
              <a:rPr lang="sv-SE" sz="2400" dirty="0"/>
              <a:t>kommer snabbt</a:t>
            </a:r>
          </a:p>
          <a:p>
            <a:r>
              <a:rPr lang="sv-SE" sz="2400" dirty="0" err="1"/>
              <a:t>anafylaxi</a:t>
            </a:r>
            <a:r>
              <a:rPr lang="sv-SE" sz="2400" dirty="0"/>
              <a:t>, angioödem, uttalad urtikaria och astma </a:t>
            </a:r>
          </a:p>
          <a:p>
            <a:r>
              <a:rPr lang="sv-SE" sz="2400" dirty="0"/>
              <a:t>Antibiotikabehandlingen ska avbrytas, journalen varningsmärkas och biverkningsanmälan skickas.</a:t>
            </a:r>
          </a:p>
          <a:p>
            <a:r>
              <a:rPr lang="sv-SE" sz="2400" dirty="0"/>
              <a:t>Akutbehandling ges och vid de kraftigaste reaktionerna remitteras patienten till sjukhus.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4D11FE6A-1264-45BF-A71A-ED761F1A94B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7416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74807DE-93AB-4545-B5CF-06BE29E16890}"/>
              </a:ext>
            </a:extLst>
          </p:cNvPr>
          <p:cNvSpPr>
            <a:spLocks noGrp="1"/>
          </p:cNvSpPr>
          <p:nvPr>
            <p:ph type="title"/>
          </p:nvPr>
        </p:nvSpPr>
        <p:spPr>
          <a:xfrm>
            <a:off x="720000" y="952946"/>
            <a:ext cx="7700963" cy="418654"/>
          </a:xfrm>
        </p:spPr>
        <p:txBody>
          <a:bodyPr/>
          <a:lstStyle/>
          <a:p>
            <a:r>
              <a:rPr lang="sv-SE" sz="2800" dirty="0"/>
              <a:t>Forts.</a:t>
            </a:r>
          </a:p>
        </p:txBody>
      </p:sp>
      <p:sp>
        <p:nvSpPr>
          <p:cNvPr id="7" name="Platshållare för innehåll 6">
            <a:extLst>
              <a:ext uri="{FF2B5EF4-FFF2-40B4-BE49-F238E27FC236}">
                <a16:creationId xmlns:a16="http://schemas.microsoft.com/office/drawing/2014/main" id="{03FC0805-D538-4F7B-A7B4-D18EF7C128D7}"/>
              </a:ext>
            </a:extLst>
          </p:cNvPr>
          <p:cNvSpPr>
            <a:spLocks noGrp="1"/>
          </p:cNvSpPr>
          <p:nvPr>
            <p:ph idx="1"/>
          </p:nvPr>
        </p:nvSpPr>
        <p:spPr>
          <a:xfrm>
            <a:off x="720000" y="1371600"/>
            <a:ext cx="8114034" cy="5013702"/>
          </a:xfrm>
        </p:spPr>
        <p:txBody>
          <a:bodyPr/>
          <a:lstStyle/>
          <a:p>
            <a:pPr marL="0" indent="0">
              <a:buNone/>
            </a:pPr>
            <a:r>
              <a:rPr lang="sv-SE" sz="2400" u="sng" dirty="0"/>
              <a:t>T-cellsmedierade reaktioner (typ IV-reaktioner)</a:t>
            </a:r>
          </a:p>
          <a:p>
            <a:r>
              <a:rPr lang="sv-SE" sz="2400" dirty="0"/>
              <a:t>ovanliga men kan vara mycket allvarliga </a:t>
            </a:r>
          </a:p>
          <a:p>
            <a:r>
              <a:rPr lang="sv-SE" sz="2400" dirty="0"/>
              <a:t>uppkommer efter dagar till veckor efter att behandling med ett läkemedel inletts</a:t>
            </a:r>
          </a:p>
          <a:p>
            <a:r>
              <a:rPr lang="sv-SE" sz="2400" dirty="0"/>
              <a:t>bland annat </a:t>
            </a:r>
            <a:r>
              <a:rPr lang="sv-SE" sz="2400" dirty="0" err="1"/>
              <a:t>mukokutant</a:t>
            </a:r>
            <a:r>
              <a:rPr lang="sv-SE" sz="2400" dirty="0"/>
              <a:t> syndrom (Stevens-Johnson syndrom) och toxisk </a:t>
            </a:r>
            <a:r>
              <a:rPr lang="sv-SE" sz="2400" dirty="0" err="1"/>
              <a:t>epidermal</a:t>
            </a:r>
            <a:r>
              <a:rPr lang="sv-SE" sz="2400" dirty="0"/>
              <a:t> </a:t>
            </a:r>
            <a:r>
              <a:rPr lang="sv-SE" sz="2400" dirty="0" err="1"/>
              <a:t>nekrolys</a:t>
            </a:r>
            <a:r>
              <a:rPr lang="sv-SE" sz="2400" dirty="0"/>
              <a:t> </a:t>
            </a:r>
          </a:p>
          <a:p>
            <a:r>
              <a:rPr lang="sv-SE" sz="2400" dirty="0"/>
              <a:t>Även här ska antibiotikabehandlingen avbrytas, journalen </a:t>
            </a:r>
            <a:r>
              <a:rPr lang="sv-SE" sz="2400" dirty="0" err="1"/>
              <a:t>varningsmärkas</a:t>
            </a:r>
            <a:r>
              <a:rPr lang="sv-SE" sz="2400" dirty="0"/>
              <a:t> och biverkningsanmälan skickas. Patienterna kräver sjukhusvård.</a:t>
            </a:r>
          </a:p>
        </p:txBody>
      </p:sp>
      <p:sp>
        <p:nvSpPr>
          <p:cNvPr id="4" name="Platshållare för sidfot 3">
            <a:extLst>
              <a:ext uri="{FF2B5EF4-FFF2-40B4-BE49-F238E27FC236}">
                <a16:creationId xmlns:a16="http://schemas.microsoft.com/office/drawing/2014/main" id="{E0AEB80B-B21C-4F8F-8153-0C14C9E81C7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100163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D7FDFFA-82C2-47F3-B84C-AF1F161EC853}"/>
              </a:ext>
            </a:extLst>
          </p:cNvPr>
          <p:cNvSpPr>
            <a:spLocks noGrp="1"/>
          </p:cNvSpPr>
          <p:nvPr>
            <p:ph type="title"/>
          </p:nvPr>
        </p:nvSpPr>
        <p:spPr>
          <a:xfrm>
            <a:off x="720000" y="968645"/>
            <a:ext cx="7700963" cy="480448"/>
          </a:xfrm>
        </p:spPr>
        <p:txBody>
          <a:bodyPr/>
          <a:lstStyle/>
          <a:p>
            <a:r>
              <a:rPr lang="sv-SE" sz="2800" dirty="0"/>
              <a:t>5. Finns det mindre allvarliga reaktioner?</a:t>
            </a:r>
          </a:p>
        </p:txBody>
      </p:sp>
      <p:sp>
        <p:nvSpPr>
          <p:cNvPr id="7" name="Platshållare för innehåll 6">
            <a:extLst>
              <a:ext uri="{FF2B5EF4-FFF2-40B4-BE49-F238E27FC236}">
                <a16:creationId xmlns:a16="http://schemas.microsoft.com/office/drawing/2014/main" id="{DA6A3C4B-1435-427E-BE1E-45C1E8F91673}"/>
              </a:ext>
            </a:extLst>
          </p:cNvPr>
          <p:cNvSpPr>
            <a:spLocks noGrp="1"/>
          </p:cNvSpPr>
          <p:nvPr>
            <p:ph idx="1"/>
          </p:nvPr>
        </p:nvSpPr>
        <p:spPr>
          <a:xfrm>
            <a:off x="720000" y="1630338"/>
            <a:ext cx="7700963" cy="4754963"/>
          </a:xfrm>
        </p:spPr>
        <p:txBody>
          <a:bodyPr/>
          <a:lstStyle/>
          <a:p>
            <a:r>
              <a:rPr lang="sv-SE" sz="2400" u="sng" dirty="0"/>
              <a:t>Makulopapulösa exantem</a:t>
            </a:r>
            <a:r>
              <a:rPr lang="sv-SE" sz="2400" dirty="0"/>
              <a:t> kan utgöra typ IV-reaktioner. Om andra symtom saknas behöver behandlingen inte avbrytas, patienten kan få preparatet igen senare.</a:t>
            </a:r>
            <a:br>
              <a:rPr lang="sv-SE" sz="2400" dirty="0"/>
            </a:br>
            <a:endParaRPr lang="sv-SE" sz="2400" dirty="0"/>
          </a:p>
          <a:p>
            <a:r>
              <a:rPr lang="sv-SE" sz="2400" u="sng" dirty="0" err="1"/>
              <a:t>Gastrointestinala</a:t>
            </a:r>
            <a:r>
              <a:rPr lang="sv-SE" sz="2400" dirty="0"/>
              <a:t> besvär är också mycket vanliga vid antibiotikabehandling och är inte ensamma ett tecken på allergi.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A3192913-9A44-440C-BE88-0CF499BE852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13894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D145349-0AB4-41A2-950D-8377037F091E}"/>
              </a:ext>
            </a:extLst>
          </p:cNvPr>
          <p:cNvSpPr>
            <a:spLocks noGrp="1"/>
          </p:cNvSpPr>
          <p:nvPr>
            <p:ph type="title"/>
          </p:nvPr>
        </p:nvSpPr>
        <p:spPr>
          <a:xfrm>
            <a:off x="720000" y="1080001"/>
            <a:ext cx="7700963" cy="624814"/>
          </a:xfrm>
        </p:spPr>
        <p:txBody>
          <a:bodyPr/>
          <a:lstStyle/>
          <a:p>
            <a:r>
              <a:rPr lang="sv-SE" sz="2800" dirty="0"/>
              <a:t>Forts.</a:t>
            </a:r>
          </a:p>
        </p:txBody>
      </p:sp>
      <p:sp>
        <p:nvSpPr>
          <p:cNvPr id="7" name="Platshållare för innehåll 6">
            <a:extLst>
              <a:ext uri="{FF2B5EF4-FFF2-40B4-BE49-F238E27FC236}">
                <a16:creationId xmlns:a16="http://schemas.microsoft.com/office/drawing/2014/main" id="{45A50C13-D48E-49F3-8E24-5E1618C72C62}"/>
              </a:ext>
            </a:extLst>
          </p:cNvPr>
          <p:cNvSpPr>
            <a:spLocks noGrp="1"/>
          </p:cNvSpPr>
          <p:nvPr>
            <p:ph idx="1"/>
          </p:nvPr>
        </p:nvSpPr>
        <p:spPr/>
        <p:txBody>
          <a:bodyPr/>
          <a:lstStyle/>
          <a:p>
            <a:pPr marL="0" indent="0">
              <a:buNone/>
            </a:pPr>
            <a:r>
              <a:rPr lang="sv-SE" sz="2400" u="sng" dirty="0"/>
              <a:t>Vid utslag med klåda eller lindrig </a:t>
            </a:r>
            <a:r>
              <a:rPr lang="sv-SE" sz="2400" u="sng" dirty="0" err="1"/>
              <a:t>urtikaria</a:t>
            </a:r>
            <a:r>
              <a:rPr lang="sv-SE" sz="2400" u="sng" dirty="0"/>
              <a:t> ska:</a:t>
            </a:r>
          </a:p>
          <a:p>
            <a:r>
              <a:rPr lang="sv-SE" sz="2400" dirty="0"/>
              <a:t>antibiotikabehandlingen avbrytas </a:t>
            </a:r>
          </a:p>
          <a:p>
            <a:r>
              <a:rPr lang="sv-SE" sz="2400" dirty="0"/>
              <a:t>indikationen för fortsatt antibiotikabehandling omprövas.</a:t>
            </a:r>
          </a:p>
        </p:txBody>
      </p:sp>
      <p:sp>
        <p:nvSpPr>
          <p:cNvPr id="4" name="Platshållare för sidfot 3">
            <a:extLst>
              <a:ext uri="{FF2B5EF4-FFF2-40B4-BE49-F238E27FC236}">
                <a16:creationId xmlns:a16="http://schemas.microsoft.com/office/drawing/2014/main" id="{09B8C63A-361A-4B02-8F1F-42D0A757124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03371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A909C4E-BA9E-4123-A7EC-080D7F63C31B}"/>
              </a:ext>
            </a:extLst>
          </p:cNvPr>
          <p:cNvSpPr>
            <a:spLocks noGrp="1"/>
          </p:cNvSpPr>
          <p:nvPr>
            <p:ph type="title"/>
          </p:nvPr>
        </p:nvSpPr>
        <p:spPr>
          <a:xfrm>
            <a:off x="720000" y="1080000"/>
            <a:ext cx="7700963" cy="1079999"/>
          </a:xfrm>
        </p:spPr>
        <p:txBody>
          <a:bodyPr/>
          <a:lstStyle/>
          <a:p>
            <a:r>
              <a:rPr lang="sv-SE" sz="2800" dirty="0"/>
              <a:t>6. Behöver Katarina utredas avseende sin allergi? I så fall hur?</a:t>
            </a:r>
          </a:p>
        </p:txBody>
      </p:sp>
      <p:sp>
        <p:nvSpPr>
          <p:cNvPr id="7" name="Platshållare för innehåll 6">
            <a:extLst>
              <a:ext uri="{FF2B5EF4-FFF2-40B4-BE49-F238E27FC236}">
                <a16:creationId xmlns:a16="http://schemas.microsoft.com/office/drawing/2014/main" id="{F04AD6FB-B2F7-4E40-B137-FA5F13B42814}"/>
              </a:ext>
            </a:extLst>
          </p:cNvPr>
          <p:cNvSpPr>
            <a:spLocks noGrp="1"/>
          </p:cNvSpPr>
          <p:nvPr>
            <p:ph idx="1"/>
          </p:nvPr>
        </p:nvSpPr>
        <p:spPr/>
        <p:txBody>
          <a:bodyPr/>
          <a:lstStyle/>
          <a:p>
            <a:pPr marL="0" lvl="0" indent="0">
              <a:buNone/>
            </a:pPr>
            <a:endParaRPr lang="sv-SE" dirty="0"/>
          </a:p>
          <a:p>
            <a:pPr marL="0" lvl="0" indent="0">
              <a:buNone/>
            </a:pPr>
            <a:r>
              <a:rPr lang="sv-SE" sz="2400" dirty="0"/>
              <a:t>Om och hur Katarina behöver utredas vidare avgörs av vad du fått veta mer om hennes eventuella reaktion på penicillin.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0DC68246-E317-4C4C-BCE5-9AFC141FCF1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9849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35CBEC4-0F98-4207-BBD6-73B631993345}"/>
              </a:ext>
            </a:extLst>
          </p:cNvPr>
          <p:cNvSpPr>
            <a:spLocks noGrp="1"/>
          </p:cNvSpPr>
          <p:nvPr>
            <p:ph type="title"/>
          </p:nvPr>
        </p:nvSpPr>
        <p:spPr>
          <a:xfrm>
            <a:off x="720000" y="1080001"/>
            <a:ext cx="7700963" cy="454332"/>
          </a:xfrm>
        </p:spPr>
        <p:txBody>
          <a:bodyPr/>
          <a:lstStyle/>
          <a:p>
            <a:r>
              <a:rPr lang="sv-SE" sz="2800" dirty="0"/>
              <a:t>Forts.</a:t>
            </a:r>
          </a:p>
        </p:txBody>
      </p:sp>
      <p:sp>
        <p:nvSpPr>
          <p:cNvPr id="7" name="Platshållare för innehåll 6">
            <a:extLst>
              <a:ext uri="{FF2B5EF4-FFF2-40B4-BE49-F238E27FC236}">
                <a16:creationId xmlns:a16="http://schemas.microsoft.com/office/drawing/2014/main" id="{B022CD95-1131-4973-811A-B232F59F9599}"/>
              </a:ext>
            </a:extLst>
          </p:cNvPr>
          <p:cNvSpPr>
            <a:spLocks noGrp="1"/>
          </p:cNvSpPr>
          <p:nvPr>
            <p:ph idx="1"/>
          </p:nvPr>
        </p:nvSpPr>
        <p:spPr/>
        <p:txBody>
          <a:bodyPr/>
          <a:lstStyle/>
          <a:p>
            <a:pPr marL="0" lvl="0" indent="0">
              <a:buNone/>
            </a:pPr>
            <a:r>
              <a:rPr lang="sv-SE" sz="2400" u="sng" dirty="0"/>
              <a:t>Lindriga besvär som inte behöver utredas:</a:t>
            </a:r>
          </a:p>
          <a:p>
            <a:r>
              <a:rPr lang="sv-SE" sz="2400" dirty="0"/>
              <a:t>Utslag utan klåda eller andra symtom några dagar in på en kur.</a:t>
            </a:r>
          </a:p>
          <a:p>
            <a:r>
              <a:rPr lang="sv-SE" sz="2400" dirty="0"/>
              <a:t>Diarré eller illamående. </a:t>
            </a:r>
          </a:p>
          <a:p>
            <a:r>
              <a:rPr lang="sv-SE" sz="2400" dirty="0"/>
              <a:t>Eventuell varningsmärkning ska tas bort.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6F9CA20F-8E8B-4DDC-9899-7F4E016037B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40606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A5BBA98-B996-47A0-BC4A-E97AEEE1F1FA}"/>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FA5462F3-796C-4809-9C6E-669469C8597A}"/>
              </a:ext>
            </a:extLst>
          </p:cNvPr>
          <p:cNvSpPr>
            <a:spLocks noGrp="1"/>
          </p:cNvSpPr>
          <p:nvPr>
            <p:ph idx="1"/>
          </p:nvPr>
        </p:nvSpPr>
        <p:spPr/>
        <p:txBody>
          <a:bodyPr/>
          <a:lstStyle/>
          <a:p>
            <a:pPr marL="0" lvl="0" indent="0">
              <a:buNone/>
            </a:pPr>
            <a:r>
              <a:rPr lang="sv-SE" sz="2400" u="sng" dirty="0"/>
              <a:t>Allvarliga reaktioner</a:t>
            </a:r>
            <a:endParaRPr lang="sv-SE" sz="2400" dirty="0"/>
          </a:p>
          <a:p>
            <a:r>
              <a:rPr lang="sv-SE" sz="2400" dirty="0" err="1"/>
              <a:t>anafylaxi</a:t>
            </a:r>
            <a:r>
              <a:rPr lang="sv-SE" sz="2400" dirty="0"/>
              <a:t> eller </a:t>
            </a:r>
            <a:r>
              <a:rPr lang="sv-SE" sz="2400" dirty="0" err="1"/>
              <a:t>mukokutant</a:t>
            </a:r>
            <a:r>
              <a:rPr lang="sv-SE" sz="2400" dirty="0"/>
              <a:t> syndrom, ska inte behandlas med penicillin igen. </a:t>
            </a:r>
          </a:p>
          <a:p>
            <a:r>
              <a:rPr lang="sv-SE" sz="2400" dirty="0"/>
              <a:t>Journalen ska </a:t>
            </a:r>
            <a:r>
              <a:rPr lang="sv-SE" sz="2400" dirty="0" err="1"/>
              <a:t>varningsmärkas</a:t>
            </a:r>
            <a:r>
              <a:rPr lang="sv-SE" sz="2400" dirty="0"/>
              <a:t>. </a:t>
            </a:r>
            <a:br>
              <a:rPr lang="sv-SE" dirty="0"/>
            </a:br>
            <a:br>
              <a:rPr lang="sv-SE" dirty="0"/>
            </a:br>
            <a:br>
              <a:rPr lang="sv-SE" dirty="0"/>
            </a:br>
            <a:endParaRPr lang="sv-SE" dirty="0"/>
          </a:p>
        </p:txBody>
      </p:sp>
      <p:sp>
        <p:nvSpPr>
          <p:cNvPr id="4" name="Platshållare för sidfot 3">
            <a:extLst>
              <a:ext uri="{FF2B5EF4-FFF2-40B4-BE49-F238E27FC236}">
                <a16:creationId xmlns:a16="http://schemas.microsoft.com/office/drawing/2014/main" id="{ABA5147D-E9C4-4A98-B158-119D0BB8C5B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99486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1B2C932-C777-4890-8BA1-F28D42B3BF38}"/>
              </a:ext>
            </a:extLst>
          </p:cNvPr>
          <p:cNvSpPr>
            <a:spLocks noGrp="1"/>
          </p:cNvSpPr>
          <p:nvPr>
            <p:ph type="title"/>
          </p:nvPr>
        </p:nvSpPr>
        <p:spPr>
          <a:xfrm>
            <a:off x="720000" y="787400"/>
            <a:ext cx="7700963" cy="836613"/>
          </a:xfrm>
        </p:spPr>
        <p:txBody>
          <a:bodyPr/>
          <a:lstStyle/>
          <a:p>
            <a:r>
              <a:rPr lang="sv-SE" sz="2800" dirty="0"/>
              <a:t>Forts.</a:t>
            </a:r>
          </a:p>
        </p:txBody>
      </p:sp>
      <p:sp>
        <p:nvSpPr>
          <p:cNvPr id="7" name="Platshållare för innehåll 6">
            <a:extLst>
              <a:ext uri="{FF2B5EF4-FFF2-40B4-BE49-F238E27FC236}">
                <a16:creationId xmlns:a16="http://schemas.microsoft.com/office/drawing/2014/main" id="{549AB9BE-D2F2-487E-BFD8-FD76B4AEB4C4}"/>
              </a:ext>
            </a:extLst>
          </p:cNvPr>
          <p:cNvSpPr>
            <a:spLocks noGrp="1"/>
          </p:cNvSpPr>
          <p:nvPr>
            <p:ph idx="1"/>
          </p:nvPr>
        </p:nvSpPr>
        <p:spPr>
          <a:xfrm>
            <a:off x="720000" y="1754187"/>
            <a:ext cx="8059790" cy="4142917"/>
          </a:xfrm>
        </p:spPr>
        <p:txBody>
          <a:bodyPr/>
          <a:lstStyle/>
          <a:p>
            <a:pPr marL="0" lvl="0" indent="0">
              <a:buNone/>
            </a:pPr>
            <a:r>
              <a:rPr lang="sv-SE" sz="2400" u="sng" dirty="0"/>
              <a:t>Misstänkt allergi som ska utredas:</a:t>
            </a:r>
            <a:br>
              <a:rPr lang="sv-SE" sz="2400" dirty="0"/>
            </a:br>
            <a:r>
              <a:rPr lang="sv-SE" sz="2400" dirty="0"/>
              <a:t>Symtom som kan tyda på IgE-medierad allergi av mindre allvarlig grad, t ex </a:t>
            </a:r>
            <a:r>
              <a:rPr lang="sv-SE" sz="2400" dirty="0" err="1"/>
              <a:t>urtikaria</a:t>
            </a:r>
            <a:r>
              <a:rPr lang="sv-SE" sz="2400" dirty="0"/>
              <a:t>.</a:t>
            </a:r>
          </a:p>
          <a:p>
            <a:pPr marL="0" lvl="0" indent="0">
              <a:buNone/>
            </a:pPr>
            <a:r>
              <a:rPr lang="sv-SE" sz="2400" dirty="0"/>
              <a:t> </a:t>
            </a:r>
            <a:r>
              <a:rPr lang="sv-SE" sz="2400" u="sng" dirty="0"/>
              <a:t>Utredningen innehåller i huvudsak tre delar:</a:t>
            </a:r>
            <a:r>
              <a:rPr lang="sv-SE" sz="2400" dirty="0"/>
              <a:t> </a:t>
            </a:r>
            <a:r>
              <a:rPr lang="sv-SE" sz="2400" i="1" dirty="0"/>
              <a:t>Specifikt IgE, hudpricktest och provokation.</a:t>
            </a:r>
            <a:r>
              <a:rPr lang="sv-SE" sz="2400" dirty="0"/>
              <a:t> </a:t>
            </a:r>
          </a:p>
          <a:p>
            <a:pPr marL="0" indent="0">
              <a:buNone/>
            </a:pPr>
            <a:r>
              <a:rPr lang="sv-SE" sz="2400" u="sng" dirty="0"/>
              <a:t>Vid misstanke om T-cellsmedierad reaktion</a:t>
            </a:r>
            <a:r>
              <a:rPr lang="sv-SE" sz="2400" dirty="0"/>
              <a:t> (typ IV) </a:t>
            </a:r>
            <a:r>
              <a:rPr lang="sv-SE" sz="2400" dirty="0" err="1"/>
              <a:t>Epikutantest</a:t>
            </a:r>
            <a:r>
              <a:rPr lang="sv-SE" sz="2400" dirty="0"/>
              <a:t>.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174F2566-710C-4CE2-A4E9-AF90CB87102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740511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BA10865-1C8E-4029-8B0E-C64EAB8CAB58}"/>
              </a:ext>
            </a:extLst>
          </p:cNvPr>
          <p:cNvSpPr>
            <a:spLocks noGrp="1"/>
          </p:cNvSpPr>
          <p:nvPr>
            <p:ph type="title"/>
          </p:nvPr>
        </p:nvSpPr>
        <p:spPr>
          <a:xfrm>
            <a:off x="720000" y="1053886"/>
            <a:ext cx="7700963" cy="1258968"/>
          </a:xfrm>
        </p:spPr>
        <p:txBody>
          <a:bodyPr/>
          <a:lstStyle/>
          <a:p>
            <a:r>
              <a:rPr lang="sv-SE" sz="2800" dirty="0"/>
              <a:t>7. Hur stor är risken för korsallergi mellan </a:t>
            </a:r>
            <a:r>
              <a:rPr lang="sv-SE" sz="2800" dirty="0" err="1"/>
              <a:t>penicilliner</a:t>
            </a:r>
            <a:r>
              <a:rPr lang="sv-SE" sz="2800" dirty="0"/>
              <a:t> och andra </a:t>
            </a:r>
            <a:r>
              <a:rPr lang="sv-SE" sz="2800" dirty="0" err="1"/>
              <a:t>betalaktamantibiotika</a:t>
            </a:r>
            <a:r>
              <a:rPr lang="sv-SE" sz="2800" dirty="0"/>
              <a:t>?</a:t>
            </a:r>
          </a:p>
        </p:txBody>
      </p:sp>
      <p:sp>
        <p:nvSpPr>
          <p:cNvPr id="7" name="Platshållare för innehåll 6">
            <a:extLst>
              <a:ext uri="{FF2B5EF4-FFF2-40B4-BE49-F238E27FC236}">
                <a16:creationId xmlns:a16="http://schemas.microsoft.com/office/drawing/2014/main" id="{868F5A60-A811-4A33-8D95-2EC1BEE3FE57}"/>
              </a:ext>
            </a:extLst>
          </p:cNvPr>
          <p:cNvSpPr>
            <a:spLocks noGrp="1"/>
          </p:cNvSpPr>
          <p:nvPr>
            <p:ph idx="1"/>
          </p:nvPr>
        </p:nvSpPr>
        <p:spPr>
          <a:xfrm>
            <a:off x="720000" y="2424159"/>
            <a:ext cx="7700963" cy="3938400"/>
          </a:xfrm>
        </p:spPr>
        <p:txBody>
          <a:bodyPr/>
          <a:lstStyle/>
          <a:p>
            <a:r>
              <a:rPr lang="sv-SE" dirty="0"/>
              <a:t>Första generationens </a:t>
            </a:r>
            <a:r>
              <a:rPr lang="sv-SE" dirty="0" err="1"/>
              <a:t>cefalosporiner</a:t>
            </a:r>
            <a:r>
              <a:rPr lang="sv-SE" dirty="0"/>
              <a:t> kan korsreagera med </a:t>
            </a:r>
            <a:r>
              <a:rPr lang="sv-SE" dirty="0" err="1"/>
              <a:t>penicilliner</a:t>
            </a:r>
            <a:endParaRPr lang="sv-SE" dirty="0"/>
          </a:p>
          <a:p>
            <a:r>
              <a:rPr lang="sv-SE" dirty="0"/>
              <a:t>Risken för korsallergi med penicillin är försumbar med de parenterala </a:t>
            </a:r>
            <a:r>
              <a:rPr lang="sv-SE" dirty="0" err="1"/>
              <a:t>cefalosporiner</a:t>
            </a:r>
            <a:r>
              <a:rPr lang="sv-SE" dirty="0"/>
              <a:t> som finns på marknaden idag. </a:t>
            </a:r>
          </a:p>
        </p:txBody>
      </p:sp>
      <p:sp>
        <p:nvSpPr>
          <p:cNvPr id="4" name="Platshållare för sidfot 3">
            <a:extLst>
              <a:ext uri="{FF2B5EF4-FFF2-40B4-BE49-F238E27FC236}">
                <a16:creationId xmlns:a16="http://schemas.microsoft.com/office/drawing/2014/main" id="{97E3B5EE-D00F-4F33-BCFB-3C75394EF1A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58170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D434110-499B-46DC-92D8-4C5749130DA0}"/>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70D702B8-2152-46D4-A3E5-7E996B1D2F42}"/>
              </a:ext>
            </a:extLst>
          </p:cNvPr>
          <p:cNvSpPr>
            <a:spLocks noGrp="1"/>
          </p:cNvSpPr>
          <p:nvPr>
            <p:ph idx="1"/>
          </p:nvPr>
        </p:nvSpPr>
        <p:spPr/>
        <p:txBody>
          <a:bodyPr/>
          <a:lstStyle/>
          <a:p>
            <a:r>
              <a:rPr lang="sv-SE" sz="2400" dirty="0" err="1"/>
              <a:t>Monobaktamer</a:t>
            </a:r>
            <a:r>
              <a:rPr lang="sv-SE" sz="2400" dirty="0"/>
              <a:t> kan ges med försiktighet vid behov.</a:t>
            </a:r>
          </a:p>
          <a:p>
            <a:r>
              <a:rPr lang="sv-SE" sz="2400" dirty="0"/>
              <a:t> </a:t>
            </a:r>
            <a:r>
              <a:rPr lang="sv-SE" sz="2400" dirty="0" err="1"/>
              <a:t>Karbapenemer</a:t>
            </a:r>
            <a:r>
              <a:rPr lang="sv-SE" sz="2400" dirty="0"/>
              <a:t> ska inte ges till patienter som reagerat på penicillin med </a:t>
            </a:r>
            <a:r>
              <a:rPr lang="sv-SE" sz="2400" dirty="0" err="1"/>
              <a:t>anafylaxi</a:t>
            </a:r>
            <a:r>
              <a:rPr lang="sv-SE" sz="2400" dirty="0"/>
              <a:t> eller uttalad </a:t>
            </a:r>
            <a:r>
              <a:rPr lang="sv-SE" sz="2400" dirty="0" err="1"/>
              <a:t>urtikaria</a:t>
            </a:r>
            <a:r>
              <a:rPr lang="sv-SE" sz="2400" dirty="0"/>
              <a:t> tidigt i behandlingsförloppet.</a:t>
            </a:r>
          </a:p>
        </p:txBody>
      </p:sp>
      <p:sp>
        <p:nvSpPr>
          <p:cNvPr id="4" name="Platshållare för sidfot 3">
            <a:extLst>
              <a:ext uri="{FF2B5EF4-FFF2-40B4-BE49-F238E27FC236}">
                <a16:creationId xmlns:a16="http://schemas.microsoft.com/office/drawing/2014/main" id="{CCD24134-B0B4-426F-A134-2ACCEC16929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76033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088C2FD-5FDC-4EE7-97BF-BEC40B8C3066}"/>
              </a:ext>
            </a:extLst>
          </p:cNvPr>
          <p:cNvSpPr>
            <a:spLocks noGrp="1"/>
          </p:cNvSpPr>
          <p:nvPr>
            <p:ph type="title"/>
          </p:nvPr>
        </p:nvSpPr>
        <p:spPr>
          <a:xfrm>
            <a:off x="720000" y="1080001"/>
            <a:ext cx="7700963" cy="494800"/>
          </a:xfrm>
        </p:spPr>
        <p:txBody>
          <a:bodyPr/>
          <a:lstStyle/>
          <a:p>
            <a:r>
              <a:rPr lang="sv-SE" sz="2800" dirty="0"/>
              <a:t>Forts.</a:t>
            </a:r>
          </a:p>
        </p:txBody>
      </p:sp>
      <p:sp>
        <p:nvSpPr>
          <p:cNvPr id="7" name="Platshållare för innehåll 6">
            <a:extLst>
              <a:ext uri="{FF2B5EF4-FFF2-40B4-BE49-F238E27FC236}">
                <a16:creationId xmlns:a16="http://schemas.microsoft.com/office/drawing/2014/main" id="{F24070F7-7D91-4274-AF2D-8E84C620D333}"/>
              </a:ext>
            </a:extLst>
          </p:cNvPr>
          <p:cNvSpPr>
            <a:spLocks noGrp="1"/>
          </p:cNvSpPr>
          <p:nvPr>
            <p:ph idx="1"/>
          </p:nvPr>
        </p:nvSpPr>
        <p:spPr>
          <a:xfrm>
            <a:off x="720000" y="1717040"/>
            <a:ext cx="7700963" cy="4381359"/>
          </a:xfrm>
        </p:spPr>
        <p:txBody>
          <a:bodyPr/>
          <a:lstStyle/>
          <a:p>
            <a:pPr marL="0" indent="0">
              <a:buNone/>
            </a:pPr>
            <a:r>
              <a:rPr lang="sv-SE" sz="2400" dirty="0"/>
              <a:t>Du gör bedömningen att Katarina drabbats av en pneumoni men att hon inte är så sjuk att hon behöver sjukhusvård, tablettbehandling i öppenvård borde kunna fungera. Eftersom du vet att pneumokocken är både den vanligaste och farligaste </a:t>
            </a:r>
            <a:r>
              <a:rPr lang="sv-SE" sz="2400" dirty="0" err="1"/>
              <a:t>patogenen</a:t>
            </a:r>
            <a:r>
              <a:rPr lang="sv-SE" sz="2400" dirty="0"/>
              <a:t> vid samhällsförvärvad pneumoni hos lungfriska vuxna tänker du dig behandling med </a:t>
            </a:r>
            <a:r>
              <a:rPr lang="sv-SE" sz="2400" dirty="0" err="1"/>
              <a:t>pcV</a:t>
            </a:r>
            <a:r>
              <a:rPr lang="sv-SE" sz="2400" dirty="0"/>
              <a:t>. När du berättar detta för Katarina säger hon att hon inte tål penicillin.</a:t>
            </a:r>
          </a:p>
        </p:txBody>
      </p:sp>
      <p:sp>
        <p:nvSpPr>
          <p:cNvPr id="4" name="Platshållare för sidfot 3">
            <a:extLst>
              <a:ext uri="{FF2B5EF4-FFF2-40B4-BE49-F238E27FC236}">
                <a16:creationId xmlns:a16="http://schemas.microsoft.com/office/drawing/2014/main" id="{04DD74E9-B605-4D01-A5B8-7A91164D6DF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161174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D3648B0-6F1B-43B4-A4DF-746C981B5224}"/>
              </a:ext>
            </a:extLst>
          </p:cNvPr>
          <p:cNvSpPr>
            <a:spLocks noGrp="1"/>
          </p:cNvSpPr>
          <p:nvPr>
            <p:ph type="title"/>
          </p:nvPr>
        </p:nvSpPr>
        <p:spPr>
          <a:xfrm>
            <a:off x="720000" y="1022889"/>
            <a:ext cx="7700963" cy="1263112"/>
          </a:xfrm>
        </p:spPr>
        <p:txBody>
          <a:bodyPr/>
          <a:lstStyle/>
          <a:p>
            <a:r>
              <a:rPr lang="sv-SE" sz="2800" dirty="0"/>
              <a:t>8. Finns det några nackdelar med att vara allergisk mot penicillin?</a:t>
            </a:r>
            <a:br>
              <a:rPr lang="sv-SE" dirty="0"/>
            </a:br>
            <a:endParaRPr lang="sv-SE" dirty="0"/>
          </a:p>
        </p:txBody>
      </p:sp>
      <p:sp>
        <p:nvSpPr>
          <p:cNvPr id="7" name="Platshållare för innehåll 6">
            <a:extLst>
              <a:ext uri="{FF2B5EF4-FFF2-40B4-BE49-F238E27FC236}">
                <a16:creationId xmlns:a16="http://schemas.microsoft.com/office/drawing/2014/main" id="{70DB27DC-5C2E-44C5-AEA3-BD91167F6A6E}"/>
              </a:ext>
            </a:extLst>
          </p:cNvPr>
          <p:cNvSpPr>
            <a:spLocks noGrp="1"/>
          </p:cNvSpPr>
          <p:nvPr>
            <p:ph idx="1"/>
          </p:nvPr>
        </p:nvSpPr>
        <p:spPr>
          <a:xfrm>
            <a:off x="720000" y="1813302"/>
            <a:ext cx="7700963" cy="4479010"/>
          </a:xfrm>
        </p:spPr>
        <p:txBody>
          <a:bodyPr/>
          <a:lstStyle/>
          <a:p>
            <a:r>
              <a:rPr lang="sv-SE" sz="2400" dirty="0"/>
              <a:t>Varningsmärkning för betalaktamantibiotika i journalen ger längre sjukhusvistelse, högre risk för återinläggning och högre prevalens antibiotikaresistenta mikroorganismer. </a:t>
            </a:r>
          </a:p>
          <a:p>
            <a:r>
              <a:rPr lang="sv-SE" sz="2400" dirty="0"/>
              <a:t>Vid svåra infektioner kan det vara svårare att hitta en bra antibiotikabehandling.</a:t>
            </a:r>
          </a:p>
          <a:p>
            <a:r>
              <a:rPr lang="sv-SE" sz="2400" dirty="0"/>
              <a:t>En varningsmärkning som visar sig vara utan grund ska tas bort.</a:t>
            </a:r>
          </a:p>
        </p:txBody>
      </p:sp>
      <p:sp>
        <p:nvSpPr>
          <p:cNvPr id="4" name="Platshållare för sidfot 3">
            <a:extLst>
              <a:ext uri="{FF2B5EF4-FFF2-40B4-BE49-F238E27FC236}">
                <a16:creationId xmlns:a16="http://schemas.microsoft.com/office/drawing/2014/main" id="{407C8983-C66E-4718-B205-85749905223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99787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EB370D7-206B-44F0-B9DE-38DACABDC5E3}"/>
              </a:ext>
            </a:extLst>
          </p:cNvPr>
          <p:cNvSpPr>
            <a:spLocks noGrp="1"/>
          </p:cNvSpPr>
          <p:nvPr>
            <p:ph type="title"/>
          </p:nvPr>
        </p:nvSpPr>
        <p:spPr>
          <a:xfrm>
            <a:off x="719999" y="917576"/>
            <a:ext cx="7700963" cy="1358264"/>
          </a:xfrm>
        </p:spPr>
        <p:txBody>
          <a:bodyPr/>
          <a:lstStyle/>
          <a:p>
            <a:r>
              <a:rPr lang="sv-SE" sz="2800" dirty="0"/>
              <a:t>1. Vad behöver du veta mer för att kunna bedöma vilken behandling Katarina ska få?</a:t>
            </a:r>
          </a:p>
        </p:txBody>
      </p:sp>
      <p:sp>
        <p:nvSpPr>
          <p:cNvPr id="7" name="Platshållare för innehåll 6">
            <a:extLst>
              <a:ext uri="{FF2B5EF4-FFF2-40B4-BE49-F238E27FC236}">
                <a16:creationId xmlns:a16="http://schemas.microsoft.com/office/drawing/2014/main" id="{0AF5AF6D-275A-4CE9-B6AB-F2F43D37A83A}"/>
              </a:ext>
            </a:extLst>
          </p:cNvPr>
          <p:cNvSpPr>
            <a:spLocks noGrp="1"/>
          </p:cNvSpPr>
          <p:nvPr>
            <p:ph idx="1"/>
          </p:nvPr>
        </p:nvSpPr>
        <p:spPr>
          <a:xfrm>
            <a:off x="694385" y="2174240"/>
            <a:ext cx="7860679" cy="4277360"/>
          </a:xfrm>
        </p:spPr>
        <p:txBody>
          <a:bodyPr/>
          <a:lstStyle/>
          <a:p>
            <a:r>
              <a:rPr lang="sv-SE" sz="2400" dirty="0"/>
              <a:t>På vilket sätt har hon reagerat mot penicillin förut? </a:t>
            </a:r>
          </a:p>
          <a:p>
            <a:r>
              <a:rPr lang="sv-SE" sz="2400" dirty="0"/>
              <a:t>När var det? </a:t>
            </a:r>
          </a:p>
          <a:p>
            <a:r>
              <a:rPr lang="sv-SE" sz="2400" dirty="0"/>
              <a:t>Hur långt in i kuren och hur lång tid efter senaste dos kom reaktionen? </a:t>
            </a:r>
          </a:p>
          <a:p>
            <a:r>
              <a:rPr lang="sv-SE" sz="2400" dirty="0"/>
              <a:t>Mot vilket preparat? </a:t>
            </a:r>
          </a:p>
        </p:txBody>
      </p:sp>
      <p:sp>
        <p:nvSpPr>
          <p:cNvPr id="4" name="Platshållare för sidfot 3">
            <a:extLst>
              <a:ext uri="{FF2B5EF4-FFF2-40B4-BE49-F238E27FC236}">
                <a16:creationId xmlns:a16="http://schemas.microsoft.com/office/drawing/2014/main" id="{95CE98DB-55CF-4BCD-99BE-44EDE9880AB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87973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72932A9-DF3B-4E69-BC82-4546AC430CCD}"/>
              </a:ext>
            </a:extLst>
          </p:cNvPr>
          <p:cNvSpPr>
            <a:spLocks noGrp="1"/>
          </p:cNvSpPr>
          <p:nvPr>
            <p:ph type="title"/>
          </p:nvPr>
        </p:nvSpPr>
        <p:spPr>
          <a:xfrm>
            <a:off x="720000" y="1080001"/>
            <a:ext cx="7700963" cy="415586"/>
          </a:xfrm>
        </p:spPr>
        <p:txBody>
          <a:bodyPr/>
          <a:lstStyle/>
          <a:p>
            <a:r>
              <a:rPr lang="sv-SE" sz="2800" dirty="0"/>
              <a:t>Forts.</a:t>
            </a:r>
          </a:p>
        </p:txBody>
      </p:sp>
      <p:sp>
        <p:nvSpPr>
          <p:cNvPr id="7" name="Platshållare för innehåll 6">
            <a:extLst>
              <a:ext uri="{FF2B5EF4-FFF2-40B4-BE49-F238E27FC236}">
                <a16:creationId xmlns:a16="http://schemas.microsoft.com/office/drawing/2014/main" id="{04B5694C-4E7A-49C9-A8B3-1C6C03E9F847}"/>
              </a:ext>
            </a:extLst>
          </p:cNvPr>
          <p:cNvSpPr>
            <a:spLocks noGrp="1"/>
          </p:cNvSpPr>
          <p:nvPr>
            <p:ph idx="1"/>
          </p:nvPr>
        </p:nvSpPr>
        <p:spPr>
          <a:xfrm>
            <a:off x="720000" y="1712563"/>
            <a:ext cx="7700963" cy="4385836"/>
          </a:xfrm>
        </p:spPr>
        <p:txBody>
          <a:bodyPr/>
          <a:lstStyle/>
          <a:p>
            <a:r>
              <a:rPr lang="sv-SE" sz="2000" dirty="0"/>
              <a:t>Vilken typ av infektion behandlades eller var det preventivt?</a:t>
            </a:r>
          </a:p>
          <a:p>
            <a:r>
              <a:rPr lang="sv-SE" sz="2000" dirty="0"/>
              <a:t>Har hon blivit utredd för sin eventuella allergi? </a:t>
            </a:r>
          </a:p>
          <a:p>
            <a:r>
              <a:rPr lang="sv-SE" sz="2000" dirty="0"/>
              <a:t>Har hon fått någon antibiotika de senaste åren och i så fall vilken sort? </a:t>
            </a:r>
          </a:p>
          <a:p>
            <a:r>
              <a:rPr lang="sv-SE" sz="2000" dirty="0"/>
              <a:t>Är hon allergisk mot något annat?</a:t>
            </a:r>
            <a:endParaRPr lang="sv-SE" dirty="0"/>
          </a:p>
        </p:txBody>
      </p:sp>
      <p:sp>
        <p:nvSpPr>
          <p:cNvPr id="4" name="Platshållare för sidfot 3">
            <a:extLst>
              <a:ext uri="{FF2B5EF4-FFF2-40B4-BE49-F238E27FC236}">
                <a16:creationId xmlns:a16="http://schemas.microsoft.com/office/drawing/2014/main" id="{E274382C-FD15-46C8-B0D6-AC6D559DAF6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067105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E5A5D1F-7175-4989-8F74-0EB9286BFFCB}"/>
              </a:ext>
            </a:extLst>
          </p:cNvPr>
          <p:cNvSpPr>
            <a:spLocks noGrp="1"/>
          </p:cNvSpPr>
          <p:nvPr>
            <p:ph type="title"/>
          </p:nvPr>
        </p:nvSpPr>
        <p:spPr/>
        <p:txBody>
          <a:bodyPr/>
          <a:lstStyle/>
          <a:p>
            <a:r>
              <a:rPr lang="sv-SE" sz="2800" dirty="0"/>
              <a:t>2. Vilka för- och nackdelar finns med olika behandlingsalternativ?</a:t>
            </a:r>
          </a:p>
        </p:txBody>
      </p:sp>
      <p:sp>
        <p:nvSpPr>
          <p:cNvPr id="7" name="Platshållare för innehåll 6">
            <a:extLst>
              <a:ext uri="{FF2B5EF4-FFF2-40B4-BE49-F238E27FC236}">
                <a16:creationId xmlns:a16="http://schemas.microsoft.com/office/drawing/2014/main" id="{FA48D1B9-6DCC-4BB6-8995-02241DD2CAE2}"/>
              </a:ext>
            </a:extLst>
          </p:cNvPr>
          <p:cNvSpPr>
            <a:spLocks noGrp="1"/>
          </p:cNvSpPr>
          <p:nvPr>
            <p:ph idx="1"/>
          </p:nvPr>
        </p:nvSpPr>
        <p:spPr/>
        <p:txBody>
          <a:bodyPr/>
          <a:lstStyle/>
          <a:p>
            <a:pPr marL="0" indent="0">
              <a:buNone/>
            </a:pPr>
            <a:r>
              <a:rPr lang="sv-SE" sz="2400" dirty="0"/>
              <a:t>Andrahandsalternativ ger generellt:</a:t>
            </a:r>
          </a:p>
          <a:p>
            <a:pPr marL="0" indent="0">
              <a:buNone/>
            </a:pPr>
            <a:endParaRPr lang="sv-SE" sz="2400" dirty="0"/>
          </a:p>
          <a:p>
            <a:r>
              <a:rPr lang="sv-SE" sz="2400" dirty="0"/>
              <a:t>Mer biverkningar</a:t>
            </a:r>
          </a:p>
          <a:p>
            <a:r>
              <a:rPr lang="sv-SE" sz="2400" dirty="0"/>
              <a:t>Högre kostnader</a:t>
            </a:r>
          </a:p>
          <a:p>
            <a:r>
              <a:rPr lang="sv-SE" sz="2400" dirty="0"/>
              <a:t>Större påverkan på normalflora och resistensutveckling.</a:t>
            </a:r>
          </a:p>
          <a:p>
            <a:pPr marL="0" indent="0">
              <a:buNone/>
            </a:pPr>
            <a:br>
              <a:rPr lang="sv-SE" dirty="0"/>
            </a:br>
            <a:br>
              <a:rPr lang="sv-SE" dirty="0"/>
            </a:br>
            <a:endParaRPr lang="sv-SE" dirty="0"/>
          </a:p>
        </p:txBody>
      </p:sp>
      <p:sp>
        <p:nvSpPr>
          <p:cNvPr id="4" name="Platshållare för sidfot 3">
            <a:extLst>
              <a:ext uri="{FF2B5EF4-FFF2-40B4-BE49-F238E27FC236}">
                <a16:creationId xmlns:a16="http://schemas.microsoft.com/office/drawing/2014/main" id="{D565576A-152F-429E-AC86-88FA2C2A93B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8028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72D29BF-26B0-45F1-BC7E-3A5A2F91298C}"/>
              </a:ext>
            </a:extLst>
          </p:cNvPr>
          <p:cNvSpPr>
            <a:spLocks noGrp="1"/>
          </p:cNvSpPr>
          <p:nvPr>
            <p:ph type="title"/>
          </p:nvPr>
        </p:nvSpPr>
        <p:spPr>
          <a:xfrm>
            <a:off x="720000" y="1080001"/>
            <a:ext cx="7700963" cy="508576"/>
          </a:xfrm>
        </p:spPr>
        <p:txBody>
          <a:bodyPr/>
          <a:lstStyle/>
          <a:p>
            <a:r>
              <a:rPr lang="sv-SE" sz="2800" dirty="0"/>
              <a:t>Forts.</a:t>
            </a:r>
          </a:p>
        </p:txBody>
      </p:sp>
      <p:sp>
        <p:nvSpPr>
          <p:cNvPr id="7" name="Platshållare för innehåll 6">
            <a:extLst>
              <a:ext uri="{FF2B5EF4-FFF2-40B4-BE49-F238E27FC236}">
                <a16:creationId xmlns:a16="http://schemas.microsoft.com/office/drawing/2014/main" id="{585074F7-D0CB-414C-B41E-2D6CC1DA878F}"/>
              </a:ext>
            </a:extLst>
          </p:cNvPr>
          <p:cNvSpPr>
            <a:spLocks noGrp="1"/>
          </p:cNvSpPr>
          <p:nvPr>
            <p:ph idx="1"/>
          </p:nvPr>
        </p:nvSpPr>
        <p:spPr>
          <a:xfrm>
            <a:off x="720000" y="1720312"/>
            <a:ext cx="7700963" cy="4480463"/>
          </a:xfrm>
        </p:spPr>
        <p:txBody>
          <a:bodyPr/>
          <a:lstStyle/>
          <a:p>
            <a:pPr marL="0" indent="0">
              <a:buNone/>
            </a:pPr>
            <a:r>
              <a:rPr lang="sv-SE" sz="2400" u="sng" dirty="0" err="1"/>
              <a:t>PcV</a:t>
            </a:r>
            <a:r>
              <a:rPr lang="sv-SE" sz="2400" u="sng" dirty="0"/>
              <a:t>:</a:t>
            </a:r>
          </a:p>
          <a:p>
            <a:r>
              <a:rPr lang="sv-SE" sz="2400" dirty="0"/>
              <a:t>Smalspektrumantibiotikum med mindre påverkan på normalfloran</a:t>
            </a:r>
          </a:p>
          <a:p>
            <a:r>
              <a:rPr lang="sv-SE" sz="2400" dirty="0"/>
              <a:t>Troligen begränsad effekt på utvecklingen av resistenta bakterier. </a:t>
            </a:r>
          </a:p>
          <a:p>
            <a:r>
              <a:rPr lang="sv-SE" sz="2400" dirty="0"/>
              <a:t>God effekt mot pneumokocker som är både den vanligaste och farligaste </a:t>
            </a:r>
            <a:r>
              <a:rPr lang="sv-SE" sz="2400" dirty="0" err="1"/>
              <a:t>patogenen</a:t>
            </a:r>
            <a:r>
              <a:rPr lang="sv-SE" sz="2400" dirty="0"/>
              <a:t> vid samhällsförvärvad pneumoni hos lungfriska vuxna.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5B699366-EEAE-4F95-8F7A-3F57C5B27CE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708534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EB62EEE-AD8D-4F54-825F-5D370A6476AD}"/>
              </a:ext>
            </a:extLst>
          </p:cNvPr>
          <p:cNvSpPr>
            <a:spLocks noGrp="1"/>
          </p:cNvSpPr>
          <p:nvPr>
            <p:ph type="title"/>
          </p:nvPr>
        </p:nvSpPr>
        <p:spPr>
          <a:xfrm>
            <a:off x="720000" y="1080001"/>
            <a:ext cx="7700963" cy="562820"/>
          </a:xfrm>
        </p:spPr>
        <p:txBody>
          <a:bodyPr/>
          <a:lstStyle/>
          <a:p>
            <a:r>
              <a:rPr lang="sv-SE" sz="2800" dirty="0"/>
              <a:t>Forts.</a:t>
            </a:r>
          </a:p>
        </p:txBody>
      </p:sp>
      <p:sp>
        <p:nvSpPr>
          <p:cNvPr id="7" name="Platshållare för innehåll 6">
            <a:extLst>
              <a:ext uri="{FF2B5EF4-FFF2-40B4-BE49-F238E27FC236}">
                <a16:creationId xmlns:a16="http://schemas.microsoft.com/office/drawing/2014/main" id="{2F167445-74F7-4FBE-8368-079FDAF7ACF8}"/>
              </a:ext>
            </a:extLst>
          </p:cNvPr>
          <p:cNvSpPr>
            <a:spLocks noGrp="1"/>
          </p:cNvSpPr>
          <p:nvPr>
            <p:ph idx="1"/>
          </p:nvPr>
        </p:nvSpPr>
        <p:spPr/>
        <p:txBody>
          <a:bodyPr/>
          <a:lstStyle/>
          <a:p>
            <a:pPr marL="0" indent="0">
              <a:buNone/>
            </a:pPr>
            <a:r>
              <a:rPr lang="sv-SE" sz="2400" u="sng" dirty="0" err="1"/>
              <a:t>Doxycyklin</a:t>
            </a:r>
            <a:r>
              <a:rPr lang="sv-SE" sz="2400" u="sng" dirty="0"/>
              <a:t>:</a:t>
            </a:r>
          </a:p>
          <a:p>
            <a:r>
              <a:rPr lang="sv-SE" sz="2400" dirty="0"/>
              <a:t>Sämre effekt mot pneumokocker än vad </a:t>
            </a:r>
            <a:r>
              <a:rPr lang="sv-SE" sz="2400" dirty="0" err="1"/>
              <a:t>pcV</a:t>
            </a:r>
            <a:r>
              <a:rPr lang="sv-SE" sz="2400" dirty="0"/>
              <a:t> har. </a:t>
            </a:r>
          </a:p>
          <a:p>
            <a:r>
              <a:rPr lang="sv-SE" sz="2400" dirty="0"/>
              <a:t>Bredare och har sannolikt större påverkan på normalflora och resistensutveckling. </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1124CA94-14F4-484C-AED8-9201D5CC420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244155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BF49630-C07C-48DC-9D2E-B8F132EC229F}"/>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192CFDB8-2937-4DE4-88AF-B5D7DFB7E7EA}"/>
              </a:ext>
            </a:extLst>
          </p:cNvPr>
          <p:cNvSpPr>
            <a:spLocks noGrp="1"/>
          </p:cNvSpPr>
          <p:nvPr>
            <p:ph idx="1"/>
          </p:nvPr>
        </p:nvSpPr>
        <p:spPr/>
        <p:txBody>
          <a:bodyPr/>
          <a:lstStyle/>
          <a:p>
            <a:pPr marL="0" indent="0">
              <a:buNone/>
            </a:pPr>
            <a:r>
              <a:rPr lang="sv-SE" sz="2400" u="sng" dirty="0" err="1"/>
              <a:t>Amoxicillin</a:t>
            </a:r>
            <a:r>
              <a:rPr lang="sv-SE" sz="2400" u="sng" dirty="0"/>
              <a:t>: </a:t>
            </a:r>
          </a:p>
          <a:p>
            <a:r>
              <a:rPr lang="sv-SE" sz="2400" dirty="0"/>
              <a:t>Rekommenderas vid pneumoni hos barn under 5 år och till KOL-patienter eftersom man här vill täcka för </a:t>
            </a:r>
            <a:r>
              <a:rPr lang="sv-SE" sz="2400" dirty="0" err="1"/>
              <a:t>Hemophilus</a:t>
            </a:r>
            <a:r>
              <a:rPr lang="sv-SE" sz="2400" dirty="0"/>
              <a:t> </a:t>
            </a:r>
            <a:r>
              <a:rPr lang="sv-SE" sz="2400" dirty="0" err="1"/>
              <a:t>influensae</a:t>
            </a:r>
            <a:r>
              <a:rPr lang="sv-SE" sz="2400" dirty="0"/>
              <a:t>. </a:t>
            </a:r>
          </a:p>
          <a:p>
            <a:r>
              <a:rPr lang="sv-SE" sz="2400" dirty="0"/>
              <a:t>Är inget alternativ vid misstanke om äkta pc-allergi.</a:t>
            </a:r>
            <a:br>
              <a:rPr lang="sv-SE" dirty="0"/>
            </a:br>
            <a:endParaRPr lang="sv-SE" dirty="0"/>
          </a:p>
        </p:txBody>
      </p:sp>
      <p:sp>
        <p:nvSpPr>
          <p:cNvPr id="4" name="Platshållare för sidfot 3">
            <a:extLst>
              <a:ext uri="{FF2B5EF4-FFF2-40B4-BE49-F238E27FC236}">
                <a16:creationId xmlns:a16="http://schemas.microsoft.com/office/drawing/2014/main" id="{66AA2E13-81B3-4BAE-A7C7-85B1E15EA05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09519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4EB8CF1-9245-4727-B075-922117893CEA}"/>
              </a:ext>
            </a:extLst>
          </p:cNvPr>
          <p:cNvSpPr>
            <a:spLocks noGrp="1"/>
          </p:cNvSpPr>
          <p:nvPr>
            <p:ph type="title"/>
          </p:nvPr>
        </p:nvSpPr>
        <p:spPr/>
        <p:txBody>
          <a:bodyPr/>
          <a:lstStyle/>
          <a:p>
            <a:r>
              <a:rPr lang="sv-SE" sz="2800" dirty="0"/>
              <a:t>3. Är det vanligt med allergi mot penicillin?</a:t>
            </a:r>
          </a:p>
        </p:txBody>
      </p:sp>
      <p:sp>
        <p:nvSpPr>
          <p:cNvPr id="7" name="Platshållare för innehåll 6">
            <a:extLst>
              <a:ext uri="{FF2B5EF4-FFF2-40B4-BE49-F238E27FC236}">
                <a16:creationId xmlns:a16="http://schemas.microsoft.com/office/drawing/2014/main" id="{E8908495-4FFC-4539-A8B6-1BC9EB949792}"/>
              </a:ext>
            </a:extLst>
          </p:cNvPr>
          <p:cNvSpPr>
            <a:spLocks noGrp="1"/>
          </p:cNvSpPr>
          <p:nvPr>
            <p:ph idx="1"/>
          </p:nvPr>
        </p:nvSpPr>
        <p:spPr/>
        <p:txBody>
          <a:bodyPr/>
          <a:lstStyle/>
          <a:p>
            <a:r>
              <a:rPr lang="sv-SE" sz="2400" dirty="0"/>
              <a:t>Ca 5–10 % av befolkningen uppger själva att de inte tål penicillin. </a:t>
            </a:r>
          </a:p>
          <a:p>
            <a:r>
              <a:rPr lang="sv-SE" sz="2400" dirty="0"/>
              <a:t>Någon form av allergi mot penicillin kan bekräftas hos mindre än 10 % av dessa.</a:t>
            </a:r>
          </a:p>
          <a:p>
            <a:r>
              <a:rPr lang="sv-SE" sz="2400" dirty="0"/>
              <a:t>Vanligt att infektioner ger upphov till utslag</a:t>
            </a:r>
          </a:p>
          <a:p>
            <a:r>
              <a:rPr lang="sv-SE" sz="2400" dirty="0"/>
              <a:t>Mindre risk för pc-allergi hos barn</a:t>
            </a:r>
          </a:p>
          <a:p>
            <a:r>
              <a:rPr lang="sv-SE" sz="2400" dirty="0"/>
              <a:t>Låg risk vid per oral behandling</a:t>
            </a:r>
          </a:p>
          <a:p>
            <a:pPr marL="0" indent="0">
              <a:buNone/>
            </a:pPr>
            <a:endParaRPr lang="sv-SE" dirty="0"/>
          </a:p>
        </p:txBody>
      </p:sp>
      <p:sp>
        <p:nvSpPr>
          <p:cNvPr id="4" name="Platshållare för sidfot 3">
            <a:extLst>
              <a:ext uri="{FF2B5EF4-FFF2-40B4-BE49-F238E27FC236}">
                <a16:creationId xmlns:a16="http://schemas.microsoft.com/office/drawing/2014/main" id="{9737CE19-ED23-43D6-AB80-CF2A6ED5546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63914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TotalTime>
  <Words>1458</Words>
  <Application>Microsoft Office PowerPoint</Application>
  <PresentationFormat>Bildspel på skärmen (4:3)</PresentationFormat>
  <Paragraphs>131</Paragraphs>
  <Slides>20</Slides>
  <Notes>17</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20</vt:i4>
      </vt:variant>
    </vt:vector>
  </HeadingPairs>
  <TitlesOfParts>
    <vt:vector size="25" baseType="lpstr">
      <vt:lpstr>Arial</vt:lpstr>
      <vt:lpstr>Calibri</vt:lpstr>
      <vt:lpstr>Verdana</vt:lpstr>
      <vt:lpstr>Wingdings</vt:lpstr>
      <vt:lpstr>Standardformgivning</vt:lpstr>
      <vt:lpstr>Överkänslighet mot antibiotika </vt:lpstr>
      <vt:lpstr>Forts.</vt:lpstr>
      <vt:lpstr>1. Vad behöver du veta mer för att kunna bedöma vilken behandling Katarina ska få?</vt:lpstr>
      <vt:lpstr>Forts.</vt:lpstr>
      <vt:lpstr>2. Vilka för- och nackdelar finns med olika behandlingsalternativ?</vt:lpstr>
      <vt:lpstr>Forts.</vt:lpstr>
      <vt:lpstr>Forts.</vt:lpstr>
      <vt:lpstr>Forts.</vt:lpstr>
      <vt:lpstr>3. Är det vanligt med allergi mot penicillin?</vt:lpstr>
      <vt:lpstr>4. Vilka typer av allvarliga reaktioner mot penicillin finns det? </vt:lpstr>
      <vt:lpstr>Forts.</vt:lpstr>
      <vt:lpstr>5. Finns det mindre allvarliga reaktioner?</vt:lpstr>
      <vt:lpstr>Forts.</vt:lpstr>
      <vt:lpstr>6. Behöver Katarina utredas avseende sin allergi? I så fall hur?</vt:lpstr>
      <vt:lpstr>Forts.</vt:lpstr>
      <vt:lpstr>Forts.</vt:lpstr>
      <vt:lpstr>Forts.</vt:lpstr>
      <vt:lpstr>7. Hur stor är risken för korsallergi mellan penicilliner och andra betalaktamantibiotika?</vt:lpstr>
      <vt:lpstr>Forts.</vt:lpstr>
      <vt:lpstr>8. Finns det några nackdelar med att vara allergisk mot penicillin?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Bensår</dc:title>
  <dc:creator>Heléne Rödin</dc:creator>
  <cp:lastModifiedBy>Heléne Rödin</cp:lastModifiedBy>
  <cp:revision>26</cp:revision>
  <dcterms:created xsi:type="dcterms:W3CDTF">2020-06-09T08:39:56Z</dcterms:created>
  <dcterms:modified xsi:type="dcterms:W3CDTF">2020-12-17T07:27:25Z</dcterms:modified>
</cp:coreProperties>
</file>