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321" r:id="rId2"/>
    <p:sldId id="322"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53" d="100"/>
          <a:sy n="53" d="100"/>
        </p:scale>
        <p:origin x="14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2D1521-087F-48D5-AFB0-6D05B7FA614E}" type="datetimeFigureOut">
              <a:rPr lang="sv-SE" smtClean="0"/>
              <a:t>2023-08-16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F3CA4-4F69-444F-9101-217840ACA9FB}" type="slidenum">
              <a:rPr lang="sv-SE" smtClean="0"/>
              <a:t>‹#›</a:t>
            </a:fld>
            <a:endParaRPr lang="sv-SE"/>
          </a:p>
        </p:txBody>
      </p:sp>
    </p:spTree>
    <p:extLst>
      <p:ext uri="{BB962C8B-B14F-4D97-AF65-F5344CB8AC3E}">
        <p14:creationId xmlns:p14="http://schemas.microsoft.com/office/powerpoint/2010/main" val="372528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Typiska symtom för cystit är nytillkommen sveda vid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miktion</a:t>
            </a:r>
            <a:r>
              <a:rPr lang="sv-SE" sz="1800" dirty="0">
                <a:effectLst/>
                <a:latin typeface="Calibri" panose="020F0502020204030204" pitchFamily="34" charset="0"/>
                <a:ea typeface="Calibri" panose="020F0502020204030204" pitchFamily="34" charset="0"/>
                <a:cs typeface="Times New Roman" panose="02020603050405020304" pitchFamily="18" charset="0"/>
              </a:rPr>
              <a:t>, täta urinträngningar och frekventa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miktioner</a:t>
            </a:r>
            <a:r>
              <a:rPr lang="sv-SE" sz="1800" dirty="0">
                <a:effectLst/>
                <a:latin typeface="Calibri" panose="020F0502020204030204" pitchFamily="34" charset="0"/>
                <a:ea typeface="Calibri" panose="020F0502020204030204" pitchFamily="34" charset="0"/>
                <a:cs typeface="Times New Roman" panose="02020603050405020304" pitchFamily="18" charset="0"/>
              </a:rPr>
              <a:t>. Vid recidiverande besvär med täta urinträngningar utan sveda vid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miktion</a:t>
            </a:r>
            <a:r>
              <a:rPr lang="sv-SE" sz="1800" dirty="0">
                <a:effectLst/>
                <a:latin typeface="Calibri" panose="020F0502020204030204" pitchFamily="34" charset="0"/>
                <a:ea typeface="Calibri" panose="020F0502020204030204" pitchFamily="34" charset="0"/>
                <a:cs typeface="Times New Roman" panose="02020603050405020304" pitchFamily="18" charset="0"/>
              </a:rPr>
              <a:t> bör man vara observant på differentialdiagnoser såsom ovarialtumör. </a:t>
            </a:r>
          </a:p>
          <a:p>
            <a:endParaRPr lang="sv-SE" dirty="0"/>
          </a:p>
        </p:txBody>
      </p:sp>
      <p:sp>
        <p:nvSpPr>
          <p:cNvPr id="4" name="Platshållare för bildnummer 3"/>
          <p:cNvSpPr>
            <a:spLocks noGrp="1"/>
          </p:cNvSpPr>
          <p:nvPr>
            <p:ph type="sldNum" sz="quarter" idx="5"/>
          </p:nvPr>
        </p:nvSpPr>
        <p:spPr/>
        <p:txBody>
          <a:bodyPr/>
          <a:lstStyle/>
          <a:p>
            <a:fld id="{3CAF3CA4-4F69-444F-9101-217840ACA9FB}" type="slidenum">
              <a:rPr lang="sv-SE" smtClean="0"/>
              <a:t>3</a:t>
            </a:fld>
            <a:endParaRPr lang="sv-SE"/>
          </a:p>
        </p:txBody>
      </p:sp>
    </p:spTree>
    <p:extLst>
      <p:ext uri="{BB962C8B-B14F-4D97-AF65-F5344CB8AC3E}">
        <p14:creationId xmlns:p14="http://schemas.microsoft.com/office/powerpoint/2010/main" val="113750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Lokal östrogenbehandling till postmenopausala kvinnor kan förebygga recidiv. Däremot saknas evidens för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metenaminhippurat</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Hiprex</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tranbärsjuice även om enskilda individer möjligen kan ha glädje av något av detta.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err="1">
                <a:effectLst/>
                <a:latin typeface="Calibri" panose="020F0502020204030204" pitchFamily="34" charset="0"/>
                <a:ea typeface="Calibri" panose="020F0502020204030204" pitchFamily="34" charset="0"/>
                <a:cs typeface="Times New Roman" panose="02020603050405020304" pitchFamily="18" charset="0"/>
              </a:rPr>
              <a:t>Postcoital</a:t>
            </a:r>
            <a:r>
              <a:rPr lang="sv-SE" sz="1800" dirty="0">
                <a:effectLst/>
                <a:latin typeface="Calibri" panose="020F0502020204030204" pitchFamily="34" charset="0"/>
                <a:ea typeface="Calibri" panose="020F0502020204030204" pitchFamily="34" charset="0"/>
                <a:cs typeface="Times New Roman" panose="02020603050405020304" pitchFamily="18" charset="0"/>
              </a:rPr>
              <a:t> blåstömning rekommenderas. Vid samlagsrelaterade cystiter kan också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postcoital</a:t>
            </a:r>
            <a:r>
              <a:rPr lang="sv-SE" sz="1800" dirty="0">
                <a:effectLst/>
                <a:latin typeface="Calibri" panose="020F0502020204030204" pitchFamily="34" charset="0"/>
                <a:ea typeface="Calibri" panose="020F0502020204030204" pitchFamily="34" charset="0"/>
                <a:cs typeface="Times New Roman" panose="02020603050405020304" pitchFamily="18" charset="0"/>
              </a:rPr>
              <a:t> antibiotika övervägas. Använder patienten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spermicider</a:t>
            </a:r>
            <a:r>
              <a:rPr lang="sv-SE" sz="1800" dirty="0">
                <a:effectLst/>
                <a:latin typeface="Calibri" panose="020F0502020204030204" pitchFamily="34" charset="0"/>
                <a:ea typeface="Calibri" panose="020F0502020204030204" pitchFamily="34" charset="0"/>
                <a:cs typeface="Times New Roman" panose="02020603050405020304" pitchFamily="18" charset="0"/>
              </a:rPr>
              <a:t> bör man diskutera byte av preventivmetod (förmodligen inte aktuellt hos just Gunilla). </a:t>
            </a:r>
            <a:endParaRPr lang="sv-SE" dirty="0"/>
          </a:p>
        </p:txBody>
      </p:sp>
      <p:sp>
        <p:nvSpPr>
          <p:cNvPr id="4" name="Platshållare för bildnummer 3"/>
          <p:cNvSpPr>
            <a:spLocks noGrp="1"/>
          </p:cNvSpPr>
          <p:nvPr>
            <p:ph type="sldNum" sz="quarter" idx="5"/>
          </p:nvPr>
        </p:nvSpPr>
        <p:spPr/>
        <p:txBody>
          <a:bodyPr/>
          <a:lstStyle/>
          <a:p>
            <a:fld id="{3CAF3CA4-4F69-444F-9101-217840ACA9FB}" type="slidenum">
              <a:rPr lang="sv-SE" smtClean="0"/>
              <a:t>12</a:t>
            </a:fld>
            <a:endParaRPr lang="sv-SE"/>
          </a:p>
        </p:txBody>
      </p:sp>
    </p:spTree>
    <p:extLst>
      <p:ext uri="{BB962C8B-B14F-4D97-AF65-F5344CB8AC3E}">
        <p14:creationId xmlns:p14="http://schemas.microsoft.com/office/powerpoint/2010/main" val="1221107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Vid sporadisk cystit hos vuxna icke-gravida kvinnor tillför odling som regel inget och rekommenderas därför inte som rutin. </a:t>
            </a:r>
            <a:endParaRPr lang="sv-SE" dirty="0"/>
          </a:p>
        </p:txBody>
      </p:sp>
      <p:sp>
        <p:nvSpPr>
          <p:cNvPr id="4" name="Platshållare för bildnummer 3"/>
          <p:cNvSpPr>
            <a:spLocks noGrp="1"/>
          </p:cNvSpPr>
          <p:nvPr>
            <p:ph type="sldNum" sz="quarter" idx="5"/>
          </p:nvPr>
        </p:nvSpPr>
        <p:spPr/>
        <p:txBody>
          <a:bodyPr/>
          <a:lstStyle/>
          <a:p>
            <a:fld id="{3CAF3CA4-4F69-444F-9101-217840ACA9FB}" type="slidenum">
              <a:rPr lang="sv-SE" smtClean="0"/>
              <a:t>14</a:t>
            </a:fld>
            <a:endParaRPr lang="sv-SE"/>
          </a:p>
        </p:txBody>
      </p:sp>
    </p:spTree>
    <p:extLst>
      <p:ext uri="{BB962C8B-B14F-4D97-AF65-F5344CB8AC3E}">
        <p14:creationId xmlns:p14="http://schemas.microsoft.com/office/powerpoint/2010/main" val="398830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78404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3597490"/>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929461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360740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28058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B0FAC67-78A8-8B1F-6B04-7BDDAE30377A}"/>
              </a:ext>
            </a:extLst>
          </p:cNvPr>
          <p:cNvSpPr>
            <a:spLocks noGrp="1"/>
          </p:cNvSpPr>
          <p:nvPr>
            <p:ph type="title"/>
          </p:nvPr>
        </p:nvSpPr>
        <p:spPr>
          <a:xfrm>
            <a:off x="721518" y="1137401"/>
            <a:ext cx="7700963" cy="405900"/>
          </a:xfrm>
        </p:spPr>
        <p:txBody>
          <a:bodyPr/>
          <a:lstStyle/>
          <a:p>
            <a:pPr algn="ctr"/>
            <a:r>
              <a:rPr lang="sv-SE" sz="2800" dirty="0"/>
              <a:t>Recidiverande UVI</a:t>
            </a:r>
          </a:p>
        </p:txBody>
      </p:sp>
      <p:sp>
        <p:nvSpPr>
          <p:cNvPr id="7" name="Platshållare för innehåll 6">
            <a:extLst>
              <a:ext uri="{FF2B5EF4-FFF2-40B4-BE49-F238E27FC236}">
                <a16:creationId xmlns:a16="http://schemas.microsoft.com/office/drawing/2014/main" id="{C01F71E9-F05F-0559-E502-43F7727910B4}"/>
              </a:ext>
            </a:extLst>
          </p:cNvPr>
          <p:cNvSpPr>
            <a:spLocks noGrp="1"/>
          </p:cNvSpPr>
          <p:nvPr>
            <p:ph idx="1"/>
          </p:nvPr>
        </p:nvSpPr>
        <p:spPr>
          <a:xfrm>
            <a:off x="720000" y="1632952"/>
            <a:ext cx="7700963" cy="4465447"/>
          </a:xfrm>
        </p:spPr>
        <p:txBody>
          <a:bodyPr/>
          <a:lstStyle/>
          <a:p>
            <a:pPr marL="0" indent="0">
              <a:buNone/>
            </a:pPr>
            <a:r>
              <a:rPr lang="sv-SE" dirty="0"/>
              <a:t>Gunilla, 58 år, kommer till närakuten. Sedan i förrgår känner hon sig kissnödig ”hela tiden” och det svider förskräckligt när hon kastar vatten. Det är nu tredje gången på ett år som hon får dessa besvär. Hon har ingen feber eller flanksmärta och känner sig inte sjuk. Gunilla medicinerar för högt blodtryck och tar </a:t>
            </a:r>
            <a:r>
              <a:rPr lang="sv-SE" dirty="0" err="1"/>
              <a:t>metformin</a:t>
            </a:r>
            <a:r>
              <a:rPr lang="sv-SE" dirty="0"/>
              <a:t> för diabetes. Vid senaste diabeteskontrollen för några månader sedan var sockerläget gott liksom njurfunktionen och blodtrycket. </a:t>
            </a:r>
          </a:p>
        </p:txBody>
      </p:sp>
      <p:sp>
        <p:nvSpPr>
          <p:cNvPr id="4" name="Platshållare för sidfot 3">
            <a:extLst>
              <a:ext uri="{FF2B5EF4-FFF2-40B4-BE49-F238E27FC236}">
                <a16:creationId xmlns:a16="http://schemas.microsoft.com/office/drawing/2014/main" id="{348D76CB-EFA3-B999-4812-02BB9AD932CB}"/>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453240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E2EF43C-FD7A-2FCA-6D84-C64CB1423940}"/>
              </a:ext>
            </a:extLst>
          </p:cNvPr>
          <p:cNvSpPr>
            <a:spLocks noGrp="1"/>
          </p:cNvSpPr>
          <p:nvPr>
            <p:ph type="title"/>
          </p:nvPr>
        </p:nvSpPr>
        <p:spPr>
          <a:xfrm>
            <a:off x="720000" y="1080000"/>
            <a:ext cx="7700963" cy="403895"/>
          </a:xfrm>
        </p:spPr>
        <p:txBody>
          <a:bodyPr/>
          <a:lstStyle/>
          <a:p>
            <a:r>
              <a:rPr lang="sv-SE" sz="2800" dirty="0"/>
              <a:t>3. forts</a:t>
            </a:r>
          </a:p>
        </p:txBody>
      </p:sp>
      <p:sp>
        <p:nvSpPr>
          <p:cNvPr id="7" name="Platshållare för innehåll 6">
            <a:extLst>
              <a:ext uri="{FF2B5EF4-FFF2-40B4-BE49-F238E27FC236}">
                <a16:creationId xmlns:a16="http://schemas.microsoft.com/office/drawing/2014/main" id="{1D12E1F3-7D3F-6BC8-3072-7962EACFE42E}"/>
              </a:ext>
            </a:extLst>
          </p:cNvPr>
          <p:cNvSpPr>
            <a:spLocks noGrp="1"/>
          </p:cNvSpPr>
          <p:nvPr>
            <p:ph idx="1"/>
          </p:nvPr>
        </p:nvSpPr>
        <p:spPr>
          <a:xfrm>
            <a:off x="720000" y="1572126"/>
            <a:ext cx="7700963" cy="4526273"/>
          </a:xfrm>
        </p:spPr>
        <p:txBody>
          <a:bodyPr/>
          <a:lstStyle/>
          <a:p>
            <a:pPr marL="0" indent="0">
              <a:buNone/>
            </a:pPr>
            <a:r>
              <a:rPr lang="sv-SE" dirty="0"/>
              <a:t>Eftersom Gunilla har diabetes är det också lämpligt att kontrollera sockerläget. </a:t>
            </a:r>
            <a:r>
              <a:rPr lang="sv-SE" dirty="0" err="1"/>
              <a:t>Glukosuri</a:t>
            </a:r>
            <a:r>
              <a:rPr lang="sv-SE" dirty="0"/>
              <a:t> kan öka risken för urinvägsinfektion.</a:t>
            </a:r>
          </a:p>
          <a:p>
            <a:pPr marL="0" indent="0" algn="ctr">
              <a:buNone/>
            </a:pPr>
            <a:r>
              <a:rPr lang="sv-SE" u="sng" dirty="0" err="1"/>
              <a:t>Urinvägssten</a:t>
            </a:r>
            <a:endParaRPr lang="sv-SE" u="sng" dirty="0"/>
          </a:p>
          <a:p>
            <a:r>
              <a:rPr lang="sv-SE" dirty="0"/>
              <a:t>Ingen vanlig orsak till recidiverande cystit</a:t>
            </a:r>
          </a:p>
          <a:p>
            <a:r>
              <a:rPr lang="sv-SE" dirty="0"/>
              <a:t>Måste uteslutas när misstanke om sten uppkommer</a:t>
            </a:r>
          </a:p>
          <a:p>
            <a:r>
              <a:rPr lang="sv-SE" dirty="0"/>
              <a:t>Stenbildande bakterier: </a:t>
            </a:r>
            <a:r>
              <a:rPr lang="sv-SE" dirty="0" err="1"/>
              <a:t>Proteus</a:t>
            </a:r>
            <a:r>
              <a:rPr lang="sv-SE" dirty="0"/>
              <a:t>, </a:t>
            </a:r>
            <a:r>
              <a:rPr lang="sv-SE" dirty="0" err="1"/>
              <a:t>Klebsiella</a:t>
            </a:r>
            <a:r>
              <a:rPr lang="sv-SE" dirty="0"/>
              <a:t>, </a:t>
            </a:r>
            <a:r>
              <a:rPr lang="sv-SE" dirty="0" err="1"/>
              <a:t>Pseudomonas</a:t>
            </a:r>
            <a:r>
              <a:rPr lang="sv-SE" dirty="0"/>
              <a:t>, Stafylokocker, Ureaplasma </a:t>
            </a:r>
            <a:r>
              <a:rPr lang="sv-SE" dirty="0" err="1"/>
              <a:t>urealyticum</a:t>
            </a:r>
            <a:endParaRPr lang="sv-SE" dirty="0"/>
          </a:p>
        </p:txBody>
      </p:sp>
      <p:sp>
        <p:nvSpPr>
          <p:cNvPr id="4" name="Platshållare för sidfot 3">
            <a:extLst>
              <a:ext uri="{FF2B5EF4-FFF2-40B4-BE49-F238E27FC236}">
                <a16:creationId xmlns:a16="http://schemas.microsoft.com/office/drawing/2014/main" id="{4BFAD7DC-AD0F-9F83-FAB5-AD1D41D7CB8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870375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9BB6B62-DE45-022A-FF5E-A689285256FD}"/>
              </a:ext>
            </a:extLst>
          </p:cNvPr>
          <p:cNvSpPr>
            <a:spLocks noGrp="1"/>
          </p:cNvSpPr>
          <p:nvPr>
            <p:ph type="title"/>
          </p:nvPr>
        </p:nvSpPr>
        <p:spPr>
          <a:xfrm>
            <a:off x="720000" y="996197"/>
            <a:ext cx="7700963" cy="427958"/>
          </a:xfrm>
        </p:spPr>
        <p:txBody>
          <a:bodyPr/>
          <a:lstStyle/>
          <a:p>
            <a:r>
              <a:rPr lang="sv-SE" sz="2800" dirty="0"/>
              <a:t>4. Hur behandlar du Gunilla?</a:t>
            </a:r>
          </a:p>
        </p:txBody>
      </p:sp>
      <p:sp>
        <p:nvSpPr>
          <p:cNvPr id="7" name="Platshållare för innehåll 6">
            <a:extLst>
              <a:ext uri="{FF2B5EF4-FFF2-40B4-BE49-F238E27FC236}">
                <a16:creationId xmlns:a16="http://schemas.microsoft.com/office/drawing/2014/main" id="{95655D34-BEE8-9FB7-8782-DF9A9E1D1C56}"/>
              </a:ext>
            </a:extLst>
          </p:cNvPr>
          <p:cNvSpPr>
            <a:spLocks noGrp="1"/>
          </p:cNvSpPr>
          <p:nvPr>
            <p:ph idx="1"/>
          </p:nvPr>
        </p:nvSpPr>
        <p:spPr>
          <a:xfrm>
            <a:off x="720000" y="1491916"/>
            <a:ext cx="7700963" cy="4876800"/>
          </a:xfrm>
        </p:spPr>
        <p:txBody>
          <a:bodyPr/>
          <a:lstStyle/>
          <a:p>
            <a:r>
              <a:rPr lang="sv-SE" dirty="0"/>
              <a:t>Fördel om hon står ut med symtomen tills odlingssvar kommer men det är inte nödvändigt om hon har mycket besvär</a:t>
            </a:r>
          </a:p>
          <a:p>
            <a:r>
              <a:rPr lang="sv-SE" dirty="0"/>
              <a:t>Om svar inte föreligger behandlas hon med:</a:t>
            </a:r>
          </a:p>
          <a:p>
            <a:pPr>
              <a:buFontTx/>
              <a:buChar char="-"/>
            </a:pPr>
            <a:r>
              <a:rPr lang="sv-SE" dirty="0" err="1"/>
              <a:t>Nitrofurantoin</a:t>
            </a:r>
            <a:r>
              <a:rPr lang="sv-SE" dirty="0"/>
              <a:t> 50 mg x 3 i 5 dagar eller</a:t>
            </a:r>
          </a:p>
          <a:p>
            <a:pPr>
              <a:buFontTx/>
              <a:buChar char="-"/>
            </a:pPr>
            <a:r>
              <a:rPr lang="sv-SE" dirty="0" err="1"/>
              <a:t>Pivmecillinam</a:t>
            </a:r>
            <a:r>
              <a:rPr lang="sv-SE" dirty="0"/>
              <a:t> 200 mg x 3 i 5 dagar</a:t>
            </a:r>
          </a:p>
          <a:p>
            <a:r>
              <a:rPr lang="sv-SE" dirty="0"/>
              <a:t>E. </a:t>
            </a:r>
            <a:r>
              <a:rPr lang="sv-SE" dirty="0" err="1"/>
              <a:t>coli</a:t>
            </a:r>
            <a:r>
              <a:rPr lang="sv-SE" dirty="0"/>
              <a:t> är den dominerande </a:t>
            </a:r>
            <a:r>
              <a:rPr lang="sv-SE" dirty="0" err="1"/>
              <a:t>patogenen</a:t>
            </a:r>
            <a:r>
              <a:rPr lang="sv-SE" dirty="0"/>
              <a:t> vid recidiverande UVI</a:t>
            </a:r>
          </a:p>
          <a:p>
            <a:r>
              <a:rPr lang="sv-SE" dirty="0"/>
              <a:t>Låg resistens hos E. </a:t>
            </a:r>
            <a:r>
              <a:rPr lang="sv-SE" dirty="0" err="1"/>
              <a:t>coli</a:t>
            </a:r>
            <a:r>
              <a:rPr lang="sv-SE" dirty="0"/>
              <a:t> mot nitrofurantoin och/eller </a:t>
            </a:r>
            <a:r>
              <a:rPr lang="sv-SE" dirty="0" err="1"/>
              <a:t>pivmecillinam</a:t>
            </a:r>
            <a:endParaRPr lang="sv-SE" dirty="0"/>
          </a:p>
        </p:txBody>
      </p:sp>
      <p:sp>
        <p:nvSpPr>
          <p:cNvPr id="4" name="Platshållare för sidfot 3">
            <a:extLst>
              <a:ext uri="{FF2B5EF4-FFF2-40B4-BE49-F238E27FC236}">
                <a16:creationId xmlns:a16="http://schemas.microsoft.com/office/drawing/2014/main" id="{60FAE092-73E6-393B-ED52-E0D6E43CCA0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52354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83E5836-923B-954A-5C48-6831E40895FD}"/>
              </a:ext>
            </a:extLst>
          </p:cNvPr>
          <p:cNvSpPr>
            <a:spLocks noGrp="1"/>
          </p:cNvSpPr>
          <p:nvPr>
            <p:ph type="title"/>
          </p:nvPr>
        </p:nvSpPr>
        <p:spPr>
          <a:xfrm>
            <a:off x="719999" y="967706"/>
            <a:ext cx="7700963" cy="804948"/>
          </a:xfrm>
        </p:spPr>
        <p:txBody>
          <a:bodyPr/>
          <a:lstStyle/>
          <a:p>
            <a:r>
              <a:rPr lang="sv-SE" sz="2800" dirty="0"/>
              <a:t>5. Vad kan husläkaren erbjuda för att förebygga framtida cystiter?</a:t>
            </a:r>
          </a:p>
        </p:txBody>
      </p:sp>
      <p:sp>
        <p:nvSpPr>
          <p:cNvPr id="7" name="Platshållare för innehåll 6">
            <a:extLst>
              <a:ext uri="{FF2B5EF4-FFF2-40B4-BE49-F238E27FC236}">
                <a16:creationId xmlns:a16="http://schemas.microsoft.com/office/drawing/2014/main" id="{6342F4A0-1E3B-9473-7C4B-C6CF0C559AA0}"/>
              </a:ext>
            </a:extLst>
          </p:cNvPr>
          <p:cNvSpPr>
            <a:spLocks noGrp="1"/>
          </p:cNvSpPr>
          <p:nvPr>
            <p:ph idx="1"/>
          </p:nvPr>
        </p:nvSpPr>
        <p:spPr>
          <a:xfrm>
            <a:off x="720000" y="1868905"/>
            <a:ext cx="7700963" cy="4229494"/>
          </a:xfrm>
        </p:spPr>
        <p:txBody>
          <a:bodyPr/>
          <a:lstStyle/>
          <a:p>
            <a:r>
              <a:rPr lang="sv-SE" dirty="0"/>
              <a:t>Lokal östrogenbehandling till postmenopausala kvinnor</a:t>
            </a:r>
          </a:p>
          <a:p>
            <a:r>
              <a:rPr lang="sv-SE" dirty="0" err="1"/>
              <a:t>Metenaminhippurat</a:t>
            </a:r>
            <a:r>
              <a:rPr lang="sv-SE" dirty="0"/>
              <a:t> (</a:t>
            </a:r>
            <a:r>
              <a:rPr lang="sv-SE" dirty="0" err="1"/>
              <a:t>Hiprex</a:t>
            </a:r>
            <a:r>
              <a:rPr lang="sv-SE" dirty="0"/>
              <a:t>) och tranbärsjuice saknar evidens</a:t>
            </a:r>
          </a:p>
          <a:p>
            <a:r>
              <a:rPr lang="sv-SE" dirty="0" err="1"/>
              <a:t>Postcoital</a:t>
            </a:r>
            <a:r>
              <a:rPr lang="sv-SE" dirty="0"/>
              <a:t> blåstömning rekommenderas</a:t>
            </a:r>
          </a:p>
          <a:p>
            <a:r>
              <a:rPr lang="sv-SE" dirty="0" err="1"/>
              <a:t>Postcoital</a:t>
            </a:r>
            <a:r>
              <a:rPr lang="sv-SE" dirty="0"/>
              <a:t> antibiotika kan övervägas vid samlagsrelaterade besvär</a:t>
            </a:r>
          </a:p>
          <a:p>
            <a:r>
              <a:rPr lang="sv-SE" dirty="0"/>
              <a:t>Vid användning av </a:t>
            </a:r>
            <a:r>
              <a:rPr lang="sv-SE" dirty="0" err="1"/>
              <a:t>spermicider</a:t>
            </a:r>
            <a:r>
              <a:rPr lang="sv-SE" dirty="0"/>
              <a:t> kan man diskutera byte av preventivmetod.</a:t>
            </a:r>
          </a:p>
        </p:txBody>
      </p:sp>
      <p:sp>
        <p:nvSpPr>
          <p:cNvPr id="4" name="Platshållare för sidfot 3">
            <a:extLst>
              <a:ext uri="{FF2B5EF4-FFF2-40B4-BE49-F238E27FC236}">
                <a16:creationId xmlns:a16="http://schemas.microsoft.com/office/drawing/2014/main" id="{481B4C1D-38B1-FA4F-73AD-AACDB85921F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8521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3DE484D-6EE5-130E-7536-B112E85382A5}"/>
              </a:ext>
            </a:extLst>
          </p:cNvPr>
          <p:cNvSpPr>
            <a:spLocks noGrp="1"/>
          </p:cNvSpPr>
          <p:nvPr>
            <p:ph type="title"/>
          </p:nvPr>
        </p:nvSpPr>
        <p:spPr>
          <a:xfrm>
            <a:off x="720000" y="1080001"/>
            <a:ext cx="7700963" cy="411916"/>
          </a:xfrm>
        </p:spPr>
        <p:txBody>
          <a:bodyPr/>
          <a:lstStyle/>
          <a:p>
            <a:r>
              <a:rPr lang="sv-SE" sz="2800" dirty="0"/>
              <a:t>5. forts</a:t>
            </a:r>
          </a:p>
        </p:txBody>
      </p:sp>
      <p:sp>
        <p:nvSpPr>
          <p:cNvPr id="7" name="Platshållare för innehåll 6">
            <a:extLst>
              <a:ext uri="{FF2B5EF4-FFF2-40B4-BE49-F238E27FC236}">
                <a16:creationId xmlns:a16="http://schemas.microsoft.com/office/drawing/2014/main" id="{E8157984-B3C3-7B01-2B10-C81647464355}"/>
              </a:ext>
            </a:extLst>
          </p:cNvPr>
          <p:cNvSpPr>
            <a:spLocks noGrp="1"/>
          </p:cNvSpPr>
          <p:nvPr>
            <p:ph idx="1"/>
          </p:nvPr>
        </p:nvSpPr>
        <p:spPr>
          <a:xfrm>
            <a:off x="720000" y="1491917"/>
            <a:ext cx="7700963" cy="4606482"/>
          </a:xfrm>
        </p:spPr>
        <p:txBody>
          <a:bodyPr/>
          <a:lstStyle/>
          <a:p>
            <a:r>
              <a:rPr lang="sv-SE" dirty="0"/>
              <a:t>Recept i reserv till kvinnor som känner igen sina symtom väl</a:t>
            </a:r>
          </a:p>
          <a:p>
            <a:r>
              <a:rPr lang="sv-SE" dirty="0"/>
              <a:t>Profylaktisk antibiotikabehandling är effektivt men har också nackdelar i form av biverkningar och risk för resistensutveckling</a:t>
            </a:r>
          </a:p>
          <a:p>
            <a:r>
              <a:rPr lang="sv-SE" dirty="0"/>
              <a:t>Profylax i 6 månader:</a:t>
            </a:r>
          </a:p>
          <a:p>
            <a:pPr>
              <a:buFontTx/>
              <a:buChar char="-"/>
            </a:pPr>
            <a:r>
              <a:rPr lang="sv-SE" dirty="0" err="1"/>
              <a:t>Nitrofurantoin</a:t>
            </a:r>
            <a:r>
              <a:rPr lang="sv-SE" dirty="0"/>
              <a:t> 50-100 mg till natten eller</a:t>
            </a:r>
          </a:p>
          <a:p>
            <a:pPr>
              <a:buFontTx/>
              <a:buChar char="-"/>
            </a:pPr>
            <a:r>
              <a:rPr lang="sv-SE" dirty="0" err="1"/>
              <a:t>Trimetoprim</a:t>
            </a:r>
            <a:r>
              <a:rPr lang="sv-SE" dirty="0"/>
              <a:t> vid odlingsverifierad känslig stam</a:t>
            </a:r>
          </a:p>
        </p:txBody>
      </p:sp>
      <p:sp>
        <p:nvSpPr>
          <p:cNvPr id="4" name="Platshållare för sidfot 3">
            <a:extLst>
              <a:ext uri="{FF2B5EF4-FFF2-40B4-BE49-F238E27FC236}">
                <a16:creationId xmlns:a16="http://schemas.microsoft.com/office/drawing/2014/main" id="{194832E4-DAEC-3B90-36B9-9F54ADA7890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984489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AFC9B33-EF70-FEFE-1ADD-F3BC0032594E}"/>
              </a:ext>
            </a:extLst>
          </p:cNvPr>
          <p:cNvSpPr>
            <a:spLocks noGrp="1"/>
          </p:cNvSpPr>
          <p:nvPr>
            <p:ph type="title"/>
          </p:nvPr>
        </p:nvSpPr>
        <p:spPr>
          <a:xfrm>
            <a:off x="719999" y="975726"/>
            <a:ext cx="7700963" cy="836613"/>
          </a:xfrm>
        </p:spPr>
        <p:txBody>
          <a:bodyPr/>
          <a:lstStyle/>
          <a:p>
            <a:r>
              <a:rPr lang="sv-SE" sz="2800" dirty="0"/>
              <a:t>6. Vid vilka urinvägsinfektioner bör man ta en odling?</a:t>
            </a:r>
          </a:p>
        </p:txBody>
      </p:sp>
      <p:sp>
        <p:nvSpPr>
          <p:cNvPr id="7" name="Platshållare för innehåll 6">
            <a:extLst>
              <a:ext uri="{FF2B5EF4-FFF2-40B4-BE49-F238E27FC236}">
                <a16:creationId xmlns:a16="http://schemas.microsoft.com/office/drawing/2014/main" id="{EB3FB1C4-5FB7-DFF8-18A2-095AD00FDD65}"/>
              </a:ext>
            </a:extLst>
          </p:cNvPr>
          <p:cNvSpPr>
            <a:spLocks noGrp="1"/>
          </p:cNvSpPr>
          <p:nvPr>
            <p:ph idx="1"/>
          </p:nvPr>
        </p:nvSpPr>
        <p:spPr>
          <a:xfrm>
            <a:off x="720000" y="2000665"/>
            <a:ext cx="7700963" cy="4097734"/>
          </a:xfrm>
        </p:spPr>
        <p:txBody>
          <a:bodyPr/>
          <a:lstStyle/>
          <a:p>
            <a:r>
              <a:rPr lang="sv-SE" dirty="0"/>
              <a:t>Terapisvikt</a:t>
            </a:r>
          </a:p>
          <a:p>
            <a:r>
              <a:rPr lang="sv-SE" dirty="0"/>
              <a:t>Recidiv</a:t>
            </a:r>
          </a:p>
          <a:p>
            <a:r>
              <a:rPr lang="sv-SE" dirty="0"/>
              <a:t>Nylig vistelse på sjukhus eller annan vårdinrättning</a:t>
            </a:r>
          </a:p>
          <a:p>
            <a:r>
              <a:rPr lang="sv-SE" dirty="0"/>
              <a:t>Nylig utlandsvistelse</a:t>
            </a:r>
          </a:p>
          <a:p>
            <a:r>
              <a:rPr lang="sv-SE" dirty="0"/>
              <a:t>Känt bärarskap av ESBL</a:t>
            </a:r>
          </a:p>
          <a:p>
            <a:r>
              <a:rPr lang="sv-SE" dirty="0"/>
              <a:t>All UVI hos män, barn och gravida</a:t>
            </a:r>
          </a:p>
          <a:p>
            <a:r>
              <a:rPr lang="sv-SE" dirty="0"/>
              <a:t>Febril UVI</a:t>
            </a:r>
          </a:p>
          <a:p>
            <a:pPr marL="0" indent="0">
              <a:buNone/>
            </a:pPr>
            <a:endParaRPr lang="sv-SE" dirty="0"/>
          </a:p>
        </p:txBody>
      </p:sp>
      <p:sp>
        <p:nvSpPr>
          <p:cNvPr id="4" name="Platshållare för sidfot 3">
            <a:extLst>
              <a:ext uri="{FF2B5EF4-FFF2-40B4-BE49-F238E27FC236}">
                <a16:creationId xmlns:a16="http://schemas.microsoft.com/office/drawing/2014/main" id="{DD22DEAC-708A-20EC-5D7C-A062B91CC9A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65024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30C3514-EA6E-B7C7-7580-D623DA2553A4}"/>
              </a:ext>
            </a:extLst>
          </p:cNvPr>
          <p:cNvSpPr>
            <a:spLocks noGrp="1"/>
          </p:cNvSpPr>
          <p:nvPr>
            <p:ph type="title"/>
          </p:nvPr>
        </p:nvSpPr>
        <p:spPr>
          <a:xfrm>
            <a:off x="720000" y="978069"/>
            <a:ext cx="7700963" cy="1259388"/>
          </a:xfrm>
        </p:spPr>
        <p:txBody>
          <a:bodyPr/>
          <a:lstStyle/>
          <a:p>
            <a:r>
              <a:rPr lang="sv-SE" sz="2800" dirty="0"/>
              <a:t>7. När bör man misstänka att en urinvägsinfektion kan vara orsakad av en ESBL-bildande bakterie?</a:t>
            </a:r>
          </a:p>
        </p:txBody>
      </p:sp>
      <p:sp>
        <p:nvSpPr>
          <p:cNvPr id="7" name="Platshållare för innehåll 6">
            <a:extLst>
              <a:ext uri="{FF2B5EF4-FFF2-40B4-BE49-F238E27FC236}">
                <a16:creationId xmlns:a16="http://schemas.microsoft.com/office/drawing/2014/main" id="{4E868596-0D3E-6630-42F3-E09162D40463}"/>
              </a:ext>
            </a:extLst>
          </p:cNvPr>
          <p:cNvSpPr>
            <a:spLocks noGrp="1"/>
          </p:cNvSpPr>
          <p:nvPr>
            <p:ph idx="1"/>
          </p:nvPr>
        </p:nvSpPr>
        <p:spPr>
          <a:xfrm>
            <a:off x="720000" y="2428125"/>
            <a:ext cx="7700963" cy="3860379"/>
          </a:xfrm>
        </p:spPr>
        <p:txBody>
          <a:bodyPr/>
          <a:lstStyle/>
          <a:p>
            <a:r>
              <a:rPr lang="sv-SE" dirty="0"/>
              <a:t>Om ESBL tidigare har påvisats hos patienten</a:t>
            </a:r>
          </a:p>
          <a:p>
            <a:r>
              <a:rPr lang="sv-SE" dirty="0"/>
              <a:t>Nylig utlandsvistelse</a:t>
            </a:r>
          </a:p>
          <a:p>
            <a:r>
              <a:rPr lang="sv-SE" dirty="0"/>
              <a:t>Nylig sjukhusvård eller vistats på annan vårdinrättning</a:t>
            </a:r>
          </a:p>
          <a:p>
            <a:pPr marL="0" indent="0">
              <a:buNone/>
            </a:pPr>
            <a:endParaRPr lang="sv-SE" dirty="0"/>
          </a:p>
          <a:p>
            <a:pPr marL="0" indent="0">
              <a:buNone/>
            </a:pPr>
            <a:r>
              <a:rPr lang="sv-SE" dirty="0"/>
              <a:t>I dessa fall görs odling även om det är en sporadisk cystit.</a:t>
            </a:r>
          </a:p>
          <a:p>
            <a:endParaRPr lang="sv-SE" dirty="0"/>
          </a:p>
        </p:txBody>
      </p:sp>
      <p:sp>
        <p:nvSpPr>
          <p:cNvPr id="4" name="Platshållare för sidfot 3">
            <a:extLst>
              <a:ext uri="{FF2B5EF4-FFF2-40B4-BE49-F238E27FC236}">
                <a16:creationId xmlns:a16="http://schemas.microsoft.com/office/drawing/2014/main" id="{AFE2194A-BB7F-E28C-F2D5-F0378992A4D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01493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77C1618-46DA-B5B5-1609-10E56156665B}"/>
              </a:ext>
            </a:extLst>
          </p:cNvPr>
          <p:cNvSpPr>
            <a:spLocks noGrp="1"/>
          </p:cNvSpPr>
          <p:nvPr>
            <p:ph type="title"/>
          </p:nvPr>
        </p:nvSpPr>
        <p:spPr>
          <a:xfrm>
            <a:off x="719999" y="986591"/>
            <a:ext cx="7700963" cy="1235242"/>
          </a:xfrm>
        </p:spPr>
        <p:txBody>
          <a:bodyPr/>
          <a:lstStyle/>
          <a:p>
            <a:r>
              <a:rPr lang="sv-SE" sz="2800" dirty="0"/>
              <a:t>8. Vad ger du patienten för behandling om du på goda grunder misstänker en cystit orsakad av en ESBL-bildande bakterie?</a:t>
            </a:r>
          </a:p>
        </p:txBody>
      </p:sp>
      <p:sp>
        <p:nvSpPr>
          <p:cNvPr id="7" name="Platshållare för innehåll 6">
            <a:extLst>
              <a:ext uri="{FF2B5EF4-FFF2-40B4-BE49-F238E27FC236}">
                <a16:creationId xmlns:a16="http://schemas.microsoft.com/office/drawing/2014/main" id="{E7251D22-0E3F-78F7-A6A0-4B62670F43AE}"/>
              </a:ext>
            </a:extLst>
          </p:cNvPr>
          <p:cNvSpPr>
            <a:spLocks noGrp="1"/>
          </p:cNvSpPr>
          <p:nvPr>
            <p:ph idx="1"/>
          </p:nvPr>
        </p:nvSpPr>
        <p:spPr>
          <a:xfrm>
            <a:off x="720000" y="2165684"/>
            <a:ext cx="7700963" cy="3932715"/>
          </a:xfrm>
        </p:spPr>
        <p:txBody>
          <a:bodyPr/>
          <a:lstStyle/>
          <a:p>
            <a:r>
              <a:rPr lang="sv-SE" dirty="0"/>
              <a:t>Vänta in odlingssvar om möjligt, annars:</a:t>
            </a:r>
          </a:p>
          <a:p>
            <a:pPr marL="0" indent="0">
              <a:buNone/>
            </a:pPr>
            <a:r>
              <a:rPr lang="sv-SE" dirty="0"/>
              <a:t>- </a:t>
            </a:r>
            <a:r>
              <a:rPr lang="sv-SE" dirty="0" err="1"/>
              <a:t>Nitrofurantoin</a:t>
            </a:r>
            <a:r>
              <a:rPr lang="sv-SE" dirty="0"/>
              <a:t> 50 mg x 3 i 5 dagar eller</a:t>
            </a:r>
          </a:p>
          <a:p>
            <a:pPr marL="0" indent="0">
              <a:buNone/>
            </a:pPr>
            <a:r>
              <a:rPr lang="sv-SE" dirty="0"/>
              <a:t>- </a:t>
            </a:r>
            <a:r>
              <a:rPr lang="sv-SE" dirty="0" err="1"/>
              <a:t>Pivmecillinam</a:t>
            </a:r>
            <a:r>
              <a:rPr lang="sv-SE" dirty="0"/>
              <a:t> i hög dos om 400 mg x 3 i 5 dagar</a:t>
            </a:r>
          </a:p>
          <a:p>
            <a:r>
              <a:rPr lang="sv-SE" dirty="0"/>
              <a:t>Fungerar för det mesta bra mot ESBL-cystit hos kvinnor</a:t>
            </a:r>
          </a:p>
          <a:p>
            <a:r>
              <a:rPr lang="sv-SE" dirty="0"/>
              <a:t>Hos män ges samma behandling men i 7 dagar</a:t>
            </a:r>
          </a:p>
          <a:p>
            <a:r>
              <a:rPr lang="sv-SE" dirty="0"/>
              <a:t>Rådgör med infektionskonsult om odlingssvaret visar bakterie med resistens mot flertalet preparat</a:t>
            </a:r>
          </a:p>
          <a:p>
            <a:pPr marL="0" indent="0">
              <a:buNone/>
            </a:pPr>
            <a:endParaRPr lang="sv-SE" dirty="0"/>
          </a:p>
        </p:txBody>
      </p:sp>
      <p:sp>
        <p:nvSpPr>
          <p:cNvPr id="4" name="Platshållare för sidfot 3">
            <a:extLst>
              <a:ext uri="{FF2B5EF4-FFF2-40B4-BE49-F238E27FC236}">
                <a16:creationId xmlns:a16="http://schemas.microsoft.com/office/drawing/2014/main" id="{5FB01A7F-D948-3FF2-A77E-E76656DD33B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6780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1A45B4D-F739-884E-D87B-30ADDBE225E6}"/>
              </a:ext>
            </a:extLst>
          </p:cNvPr>
          <p:cNvSpPr>
            <a:spLocks noGrp="1"/>
          </p:cNvSpPr>
          <p:nvPr>
            <p:ph type="title"/>
          </p:nvPr>
        </p:nvSpPr>
        <p:spPr>
          <a:xfrm>
            <a:off x="720000" y="1124008"/>
            <a:ext cx="7700963" cy="509154"/>
          </a:xfrm>
        </p:spPr>
        <p:txBody>
          <a:bodyPr/>
          <a:lstStyle/>
          <a:p>
            <a:r>
              <a:rPr lang="sv-SE" sz="2800" dirty="0"/>
              <a:t>1. Hur definieras recidiverande cystit?</a:t>
            </a:r>
          </a:p>
        </p:txBody>
      </p:sp>
      <p:sp>
        <p:nvSpPr>
          <p:cNvPr id="7" name="Platshållare för innehåll 6">
            <a:extLst>
              <a:ext uri="{FF2B5EF4-FFF2-40B4-BE49-F238E27FC236}">
                <a16:creationId xmlns:a16="http://schemas.microsoft.com/office/drawing/2014/main" id="{E2C9585D-D975-121E-ADA2-4464D2E22182}"/>
              </a:ext>
            </a:extLst>
          </p:cNvPr>
          <p:cNvSpPr>
            <a:spLocks noGrp="1"/>
          </p:cNvSpPr>
          <p:nvPr>
            <p:ph idx="1"/>
          </p:nvPr>
        </p:nvSpPr>
        <p:spPr>
          <a:xfrm>
            <a:off x="720000" y="2118360"/>
            <a:ext cx="7700963" cy="3980039"/>
          </a:xfrm>
        </p:spPr>
        <p:txBody>
          <a:bodyPr/>
          <a:lstStyle/>
          <a:p>
            <a:r>
              <a:rPr lang="sv-SE" dirty="0"/>
              <a:t>≥2 cystiter under 6 månader eller </a:t>
            </a:r>
            <a:br>
              <a:rPr lang="sv-SE" dirty="0"/>
            </a:br>
            <a:r>
              <a:rPr lang="sv-SE" dirty="0"/>
              <a:t>≥3 cystiter under 1 år</a:t>
            </a:r>
          </a:p>
          <a:p>
            <a:r>
              <a:rPr lang="sv-SE" dirty="0"/>
              <a:t>Vanligt hos i övrigt helt friska kvinnor</a:t>
            </a:r>
          </a:p>
          <a:p>
            <a:r>
              <a:rPr lang="sv-SE" dirty="0"/>
              <a:t>Återkommande infektion med samma bakterie är vanligt</a:t>
            </a:r>
          </a:p>
          <a:p>
            <a:r>
              <a:rPr lang="sv-SE" dirty="0"/>
              <a:t>E. </a:t>
            </a:r>
            <a:r>
              <a:rPr lang="sv-SE" dirty="0" err="1"/>
              <a:t>coli</a:t>
            </a:r>
            <a:r>
              <a:rPr lang="sv-SE" dirty="0"/>
              <a:t> är den vanligaste </a:t>
            </a:r>
            <a:r>
              <a:rPr lang="sv-SE" dirty="0" err="1"/>
              <a:t>patogenen</a:t>
            </a:r>
            <a:endParaRPr lang="sv-SE" dirty="0"/>
          </a:p>
        </p:txBody>
      </p:sp>
      <p:sp>
        <p:nvSpPr>
          <p:cNvPr id="4" name="Platshållare för sidfot 3">
            <a:extLst>
              <a:ext uri="{FF2B5EF4-FFF2-40B4-BE49-F238E27FC236}">
                <a16:creationId xmlns:a16="http://schemas.microsoft.com/office/drawing/2014/main" id="{9A89E133-B70E-A00B-7BA1-9FC11859E42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60278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147DD77-F6E5-FB14-1969-6B57A1892DB5}"/>
              </a:ext>
            </a:extLst>
          </p:cNvPr>
          <p:cNvSpPr>
            <a:spLocks noGrp="1"/>
          </p:cNvSpPr>
          <p:nvPr>
            <p:ph type="title"/>
          </p:nvPr>
        </p:nvSpPr>
        <p:spPr/>
        <p:txBody>
          <a:bodyPr/>
          <a:lstStyle/>
          <a:p>
            <a:r>
              <a:rPr lang="sv-SE" sz="2800" dirty="0"/>
              <a:t>1. forts</a:t>
            </a:r>
          </a:p>
        </p:txBody>
      </p:sp>
      <p:sp>
        <p:nvSpPr>
          <p:cNvPr id="7" name="Platshållare för innehåll 6">
            <a:extLst>
              <a:ext uri="{FF2B5EF4-FFF2-40B4-BE49-F238E27FC236}">
                <a16:creationId xmlns:a16="http://schemas.microsoft.com/office/drawing/2014/main" id="{F41F7C1A-BB7A-08A9-7D1C-D4FD101609B6}"/>
              </a:ext>
            </a:extLst>
          </p:cNvPr>
          <p:cNvSpPr>
            <a:spLocks noGrp="1"/>
          </p:cNvSpPr>
          <p:nvPr>
            <p:ph idx="1"/>
          </p:nvPr>
        </p:nvSpPr>
        <p:spPr/>
        <p:txBody>
          <a:bodyPr/>
          <a:lstStyle/>
          <a:p>
            <a:r>
              <a:rPr lang="sv-SE" dirty="0"/>
              <a:t>Typiska cystit-symtom är nytillkommen </a:t>
            </a:r>
            <a:r>
              <a:rPr lang="sv-SE" dirty="0" err="1"/>
              <a:t>miktionssveda</a:t>
            </a:r>
            <a:r>
              <a:rPr lang="sv-SE" dirty="0"/>
              <a:t>, täta urinträngningar och frekventa </a:t>
            </a:r>
            <a:r>
              <a:rPr lang="sv-SE" dirty="0" err="1"/>
              <a:t>miktioner</a:t>
            </a:r>
            <a:endParaRPr lang="sv-SE" dirty="0"/>
          </a:p>
          <a:p>
            <a:r>
              <a:rPr lang="sv-SE" dirty="0"/>
              <a:t>Ovarialtumör kan ge recidiverande besvär med täta urinträngningar utan </a:t>
            </a:r>
            <a:r>
              <a:rPr lang="sv-SE" dirty="0" err="1"/>
              <a:t>miktionssveda</a:t>
            </a:r>
            <a:endParaRPr lang="sv-SE" dirty="0"/>
          </a:p>
          <a:p>
            <a:endParaRPr lang="sv-SE" dirty="0"/>
          </a:p>
        </p:txBody>
      </p:sp>
      <p:sp>
        <p:nvSpPr>
          <p:cNvPr id="4" name="Platshållare för sidfot 3">
            <a:extLst>
              <a:ext uri="{FF2B5EF4-FFF2-40B4-BE49-F238E27FC236}">
                <a16:creationId xmlns:a16="http://schemas.microsoft.com/office/drawing/2014/main" id="{3F86A2EB-38A8-B328-09B5-B1BA811F64F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611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D5BFEBD-3659-CB6C-A01A-1A9360B4F8DD}"/>
              </a:ext>
            </a:extLst>
          </p:cNvPr>
          <p:cNvSpPr>
            <a:spLocks noGrp="1"/>
          </p:cNvSpPr>
          <p:nvPr>
            <p:ph type="title"/>
          </p:nvPr>
        </p:nvSpPr>
        <p:spPr>
          <a:xfrm>
            <a:off x="720000" y="1023853"/>
            <a:ext cx="7700963" cy="836613"/>
          </a:xfrm>
        </p:spPr>
        <p:txBody>
          <a:bodyPr/>
          <a:lstStyle/>
          <a:p>
            <a:r>
              <a:rPr lang="sv-SE" sz="2800" dirty="0"/>
              <a:t>2. Vad finns det för riskfaktorer för recidiverande cystit?</a:t>
            </a:r>
          </a:p>
        </p:txBody>
      </p:sp>
      <p:sp>
        <p:nvSpPr>
          <p:cNvPr id="7" name="Platshållare för innehåll 6">
            <a:extLst>
              <a:ext uri="{FF2B5EF4-FFF2-40B4-BE49-F238E27FC236}">
                <a16:creationId xmlns:a16="http://schemas.microsoft.com/office/drawing/2014/main" id="{24C44689-8F89-4475-C6B5-942E49F072E2}"/>
              </a:ext>
            </a:extLst>
          </p:cNvPr>
          <p:cNvSpPr>
            <a:spLocks noGrp="1"/>
          </p:cNvSpPr>
          <p:nvPr>
            <p:ph idx="1"/>
          </p:nvPr>
        </p:nvSpPr>
        <p:spPr>
          <a:xfrm>
            <a:off x="720000" y="1997242"/>
            <a:ext cx="7700963" cy="4101157"/>
          </a:xfrm>
        </p:spPr>
        <p:txBody>
          <a:bodyPr/>
          <a:lstStyle/>
          <a:p>
            <a:r>
              <a:rPr lang="sv-SE" dirty="0"/>
              <a:t>Tidigare cystit, stark riskfaktor i alla åldrar</a:t>
            </a:r>
          </a:p>
          <a:p>
            <a:r>
              <a:rPr lang="sv-SE" dirty="0"/>
              <a:t>Låg ålder vid första UVI</a:t>
            </a:r>
          </a:p>
          <a:p>
            <a:r>
              <a:rPr lang="sv-SE" dirty="0"/>
              <a:t>Förekomst av UVI hos kvinnlig släkting</a:t>
            </a:r>
          </a:p>
          <a:p>
            <a:r>
              <a:rPr lang="sv-SE" dirty="0"/>
              <a:t>Diabetes</a:t>
            </a:r>
          </a:p>
          <a:p>
            <a:r>
              <a:rPr lang="sv-SE" dirty="0"/>
              <a:t>Obesitas</a:t>
            </a:r>
          </a:p>
          <a:p>
            <a:r>
              <a:rPr lang="sv-SE" dirty="0"/>
              <a:t>Ny sexualpartner</a:t>
            </a:r>
          </a:p>
          <a:p>
            <a:r>
              <a:rPr lang="sv-SE" dirty="0"/>
              <a:t>Frekventa samlag </a:t>
            </a:r>
          </a:p>
          <a:p>
            <a:r>
              <a:rPr lang="sv-SE" dirty="0"/>
              <a:t>Användande av </a:t>
            </a:r>
            <a:r>
              <a:rPr lang="sv-SE" dirty="0" err="1"/>
              <a:t>spermicida</a:t>
            </a:r>
            <a:r>
              <a:rPr lang="sv-SE" dirty="0"/>
              <a:t> medel</a:t>
            </a:r>
          </a:p>
        </p:txBody>
      </p:sp>
      <p:sp>
        <p:nvSpPr>
          <p:cNvPr id="4" name="Platshållare för sidfot 3">
            <a:extLst>
              <a:ext uri="{FF2B5EF4-FFF2-40B4-BE49-F238E27FC236}">
                <a16:creationId xmlns:a16="http://schemas.microsoft.com/office/drawing/2014/main" id="{44AE7B93-090B-81E9-615A-719435D6421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6107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2BD237C-5D1B-4BBE-A546-8CFA3400692F}"/>
              </a:ext>
            </a:extLst>
          </p:cNvPr>
          <p:cNvSpPr>
            <a:spLocks noGrp="1"/>
          </p:cNvSpPr>
          <p:nvPr>
            <p:ph type="title"/>
          </p:nvPr>
        </p:nvSpPr>
        <p:spPr/>
        <p:txBody>
          <a:bodyPr/>
          <a:lstStyle/>
          <a:p>
            <a:r>
              <a:rPr lang="sv-SE" sz="2800" dirty="0"/>
              <a:t>2. forts</a:t>
            </a:r>
          </a:p>
        </p:txBody>
      </p:sp>
      <p:sp>
        <p:nvSpPr>
          <p:cNvPr id="7" name="Platshållare för innehåll 6">
            <a:extLst>
              <a:ext uri="{FF2B5EF4-FFF2-40B4-BE49-F238E27FC236}">
                <a16:creationId xmlns:a16="http://schemas.microsoft.com/office/drawing/2014/main" id="{B830F083-8684-4FAF-D0FD-6453DC7BE827}"/>
              </a:ext>
            </a:extLst>
          </p:cNvPr>
          <p:cNvSpPr>
            <a:spLocks noGrp="1"/>
          </p:cNvSpPr>
          <p:nvPr>
            <p:ph idx="1"/>
          </p:nvPr>
        </p:nvSpPr>
        <p:spPr/>
        <p:txBody>
          <a:bodyPr/>
          <a:lstStyle/>
          <a:p>
            <a:pPr marL="0" indent="0">
              <a:buNone/>
            </a:pPr>
            <a:r>
              <a:rPr lang="sv-SE" dirty="0"/>
              <a:t>Hos postmenopausala kvinnor beaktas även:</a:t>
            </a:r>
          </a:p>
          <a:p>
            <a:r>
              <a:rPr lang="sv-SE" dirty="0"/>
              <a:t>Blåsprolaps</a:t>
            </a:r>
          </a:p>
          <a:p>
            <a:r>
              <a:rPr lang="sv-SE" dirty="0" err="1"/>
              <a:t>Residualurin</a:t>
            </a:r>
            <a:endParaRPr lang="sv-SE" dirty="0"/>
          </a:p>
          <a:p>
            <a:r>
              <a:rPr lang="sv-SE" dirty="0"/>
              <a:t>Inkontinens</a:t>
            </a:r>
          </a:p>
          <a:p>
            <a:r>
              <a:rPr lang="sv-SE" dirty="0"/>
              <a:t>Låga östrogennivåer vilket leder till atrofiska slemhinnor</a:t>
            </a:r>
          </a:p>
        </p:txBody>
      </p:sp>
      <p:sp>
        <p:nvSpPr>
          <p:cNvPr id="4" name="Platshållare för sidfot 3">
            <a:extLst>
              <a:ext uri="{FF2B5EF4-FFF2-40B4-BE49-F238E27FC236}">
                <a16:creationId xmlns:a16="http://schemas.microsoft.com/office/drawing/2014/main" id="{97833414-E970-6102-91F8-7D1909DCE31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75288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2A2418E-8A69-1296-C40D-E92CEA01CF05}"/>
              </a:ext>
            </a:extLst>
          </p:cNvPr>
          <p:cNvSpPr>
            <a:spLocks noGrp="1"/>
          </p:cNvSpPr>
          <p:nvPr>
            <p:ph type="title"/>
          </p:nvPr>
        </p:nvSpPr>
        <p:spPr>
          <a:xfrm>
            <a:off x="720000" y="1008227"/>
            <a:ext cx="7700963" cy="403895"/>
          </a:xfrm>
        </p:spPr>
        <p:txBody>
          <a:bodyPr/>
          <a:lstStyle/>
          <a:p>
            <a:r>
              <a:rPr lang="sv-SE" sz="2800" dirty="0"/>
              <a:t>3. Hur utreds recidiverande cystit?</a:t>
            </a:r>
          </a:p>
        </p:txBody>
      </p:sp>
      <p:sp>
        <p:nvSpPr>
          <p:cNvPr id="7" name="Platshållare för innehåll 6">
            <a:extLst>
              <a:ext uri="{FF2B5EF4-FFF2-40B4-BE49-F238E27FC236}">
                <a16:creationId xmlns:a16="http://schemas.microsoft.com/office/drawing/2014/main" id="{D0DBC834-143F-FA87-442C-8FEBD780C2EA}"/>
              </a:ext>
            </a:extLst>
          </p:cNvPr>
          <p:cNvSpPr>
            <a:spLocks noGrp="1"/>
          </p:cNvSpPr>
          <p:nvPr>
            <p:ph idx="1"/>
          </p:nvPr>
        </p:nvSpPr>
        <p:spPr>
          <a:xfrm>
            <a:off x="720000" y="1507958"/>
            <a:ext cx="7700963" cy="4590441"/>
          </a:xfrm>
        </p:spPr>
        <p:txBody>
          <a:bodyPr/>
          <a:lstStyle/>
          <a:p>
            <a:pPr marL="0" indent="0">
              <a:buNone/>
            </a:pPr>
            <a:r>
              <a:rPr lang="sv-SE" dirty="0"/>
              <a:t>Utredningen skiljer sig mellan pre- och postmenopausala kvinnor</a:t>
            </a:r>
          </a:p>
          <a:p>
            <a:pPr marL="0" indent="0" algn="ctr">
              <a:buNone/>
            </a:pPr>
            <a:r>
              <a:rPr lang="sv-SE" b="1" dirty="0"/>
              <a:t>Postmenopausala kvinnor</a:t>
            </a:r>
          </a:p>
          <a:p>
            <a:r>
              <a:rPr lang="sv-SE" dirty="0"/>
              <a:t>Efterfråga </a:t>
            </a:r>
            <a:r>
              <a:rPr lang="sv-SE" dirty="0" err="1"/>
              <a:t>miktionsvanor</a:t>
            </a:r>
            <a:r>
              <a:rPr lang="sv-SE" dirty="0"/>
              <a:t> och inkontinens</a:t>
            </a:r>
          </a:p>
          <a:p>
            <a:r>
              <a:rPr lang="sv-SE" dirty="0"/>
              <a:t>Finns tidigare stensjukdom eller något som tyder på nuvarande sådan?</a:t>
            </a:r>
          </a:p>
          <a:p>
            <a:r>
              <a:rPr lang="sv-SE" dirty="0"/>
              <a:t>Är cystiterna relaterade till samlag?</a:t>
            </a:r>
          </a:p>
          <a:p>
            <a:r>
              <a:rPr lang="sv-SE" dirty="0"/>
              <a:t>Ny sexualpartner eller annat som kan tyda på STI?</a:t>
            </a:r>
          </a:p>
          <a:p>
            <a:r>
              <a:rPr lang="sv-SE" dirty="0"/>
              <a:t>Antiöstrogenbehandling?</a:t>
            </a:r>
          </a:p>
        </p:txBody>
      </p:sp>
      <p:sp>
        <p:nvSpPr>
          <p:cNvPr id="4" name="Platshållare för sidfot 3">
            <a:extLst>
              <a:ext uri="{FF2B5EF4-FFF2-40B4-BE49-F238E27FC236}">
                <a16:creationId xmlns:a16="http://schemas.microsoft.com/office/drawing/2014/main" id="{D069ACE3-C800-C5EC-2053-4FCDBC1B6AA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34604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5A6F964-7B4C-335E-7DF1-6CDCCE17C92D}"/>
              </a:ext>
            </a:extLst>
          </p:cNvPr>
          <p:cNvSpPr>
            <a:spLocks noGrp="1"/>
          </p:cNvSpPr>
          <p:nvPr>
            <p:ph type="title"/>
          </p:nvPr>
        </p:nvSpPr>
        <p:spPr>
          <a:xfrm>
            <a:off x="719999" y="1052201"/>
            <a:ext cx="7700963" cy="810628"/>
          </a:xfrm>
        </p:spPr>
        <p:txBody>
          <a:bodyPr/>
          <a:lstStyle/>
          <a:p>
            <a:r>
              <a:rPr lang="sv-SE" sz="2800" dirty="0"/>
              <a:t>3. Postmenopausala kvinnor forts - utredning</a:t>
            </a:r>
          </a:p>
        </p:txBody>
      </p:sp>
      <p:sp>
        <p:nvSpPr>
          <p:cNvPr id="7" name="Platshållare för innehåll 6">
            <a:extLst>
              <a:ext uri="{FF2B5EF4-FFF2-40B4-BE49-F238E27FC236}">
                <a16:creationId xmlns:a16="http://schemas.microsoft.com/office/drawing/2014/main" id="{8095484F-08A5-D309-BC1E-EF51982680B1}"/>
              </a:ext>
            </a:extLst>
          </p:cNvPr>
          <p:cNvSpPr>
            <a:spLocks noGrp="1"/>
          </p:cNvSpPr>
          <p:nvPr>
            <p:ph idx="1"/>
          </p:nvPr>
        </p:nvSpPr>
        <p:spPr>
          <a:xfrm>
            <a:off x="719998" y="1959081"/>
            <a:ext cx="7700963" cy="4337946"/>
          </a:xfrm>
        </p:spPr>
        <p:txBody>
          <a:bodyPr/>
          <a:lstStyle/>
          <a:p>
            <a:r>
              <a:rPr lang="sv-SE" dirty="0"/>
              <a:t>Urinodling ska genomföras</a:t>
            </a:r>
          </a:p>
          <a:p>
            <a:r>
              <a:rPr lang="sv-SE" dirty="0"/>
              <a:t>Överväg provtagning för STI</a:t>
            </a:r>
          </a:p>
          <a:p>
            <a:r>
              <a:rPr lang="sv-SE" dirty="0" err="1"/>
              <a:t>Gynundersökning</a:t>
            </a:r>
            <a:r>
              <a:rPr lang="sv-SE" dirty="0"/>
              <a:t> för bedömning av slemhinnor, eventuell prolaps </a:t>
            </a:r>
            <a:r>
              <a:rPr lang="sv-SE" dirty="0" err="1"/>
              <a:t>etc</a:t>
            </a:r>
            <a:endParaRPr lang="sv-SE" dirty="0"/>
          </a:p>
          <a:p>
            <a:r>
              <a:rPr lang="sv-SE" dirty="0"/>
              <a:t>Mät </a:t>
            </a:r>
            <a:r>
              <a:rPr lang="sv-SE" dirty="0" err="1"/>
              <a:t>residualurin</a:t>
            </a:r>
            <a:endParaRPr lang="sv-SE" dirty="0"/>
          </a:p>
          <a:p>
            <a:r>
              <a:rPr lang="sv-SE" dirty="0"/>
              <a:t>Vid misstanke om blåsdysfunktion görs </a:t>
            </a:r>
            <a:r>
              <a:rPr lang="sv-SE" dirty="0" err="1"/>
              <a:t>urodynamisk</a:t>
            </a:r>
            <a:r>
              <a:rPr lang="sv-SE" dirty="0"/>
              <a:t> undersökning</a:t>
            </a:r>
          </a:p>
          <a:p>
            <a:r>
              <a:rPr lang="sv-SE" dirty="0"/>
              <a:t>Vid misstanke om sten görs DT-urografi (obs i så fall att Gunilla äter </a:t>
            </a:r>
            <a:r>
              <a:rPr lang="sv-SE" dirty="0" err="1"/>
              <a:t>metformin</a:t>
            </a:r>
            <a:r>
              <a:rPr lang="sv-SE" dirty="0"/>
              <a:t>)</a:t>
            </a:r>
          </a:p>
        </p:txBody>
      </p:sp>
      <p:sp>
        <p:nvSpPr>
          <p:cNvPr id="4" name="Platshållare för sidfot 3">
            <a:extLst>
              <a:ext uri="{FF2B5EF4-FFF2-40B4-BE49-F238E27FC236}">
                <a16:creationId xmlns:a16="http://schemas.microsoft.com/office/drawing/2014/main" id="{68503733-DD1E-E809-4B0F-5B7F3716413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4216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BD8AD6C-88F1-D1AF-55E5-CCB50BA881F9}"/>
              </a:ext>
            </a:extLst>
          </p:cNvPr>
          <p:cNvSpPr>
            <a:spLocks noGrp="1"/>
          </p:cNvSpPr>
          <p:nvPr>
            <p:ph type="title"/>
          </p:nvPr>
        </p:nvSpPr>
        <p:spPr>
          <a:xfrm>
            <a:off x="720000" y="1210176"/>
            <a:ext cx="7700963" cy="411916"/>
          </a:xfrm>
        </p:spPr>
        <p:txBody>
          <a:bodyPr/>
          <a:lstStyle/>
          <a:p>
            <a:r>
              <a:rPr lang="sv-SE" sz="2800" dirty="0"/>
              <a:t>3. forts</a:t>
            </a:r>
          </a:p>
        </p:txBody>
      </p:sp>
      <p:sp>
        <p:nvSpPr>
          <p:cNvPr id="7" name="Platshållare för innehåll 6">
            <a:extLst>
              <a:ext uri="{FF2B5EF4-FFF2-40B4-BE49-F238E27FC236}">
                <a16:creationId xmlns:a16="http://schemas.microsoft.com/office/drawing/2014/main" id="{181F7C29-56F7-095A-6EAA-3AEAAEFE0992}"/>
              </a:ext>
            </a:extLst>
          </p:cNvPr>
          <p:cNvSpPr>
            <a:spLocks noGrp="1"/>
          </p:cNvSpPr>
          <p:nvPr>
            <p:ph idx="1"/>
          </p:nvPr>
        </p:nvSpPr>
        <p:spPr>
          <a:xfrm>
            <a:off x="720000" y="1700463"/>
            <a:ext cx="7700963" cy="4397936"/>
          </a:xfrm>
        </p:spPr>
        <p:txBody>
          <a:bodyPr/>
          <a:lstStyle/>
          <a:p>
            <a:pPr marL="0" indent="0" algn="ctr">
              <a:buNone/>
            </a:pPr>
            <a:r>
              <a:rPr lang="sv-SE" b="1" dirty="0" err="1"/>
              <a:t>Premenopausala</a:t>
            </a:r>
            <a:r>
              <a:rPr lang="sv-SE" b="1" dirty="0"/>
              <a:t> kvinnor</a:t>
            </a:r>
          </a:p>
          <a:p>
            <a:r>
              <a:rPr lang="sv-SE" dirty="0"/>
              <a:t>Efterfråga </a:t>
            </a:r>
            <a:r>
              <a:rPr lang="sv-SE" dirty="0" err="1"/>
              <a:t>miktionsvanor</a:t>
            </a:r>
            <a:r>
              <a:rPr lang="sv-SE" dirty="0"/>
              <a:t> och inkontinens</a:t>
            </a:r>
          </a:p>
          <a:p>
            <a:r>
              <a:rPr lang="sv-SE" dirty="0"/>
              <a:t>Finns tidigare stensjukdom eller något som tyder på nuvarande sådan?</a:t>
            </a:r>
          </a:p>
          <a:p>
            <a:r>
              <a:rPr lang="sv-SE" dirty="0"/>
              <a:t>Är cystiterna relaterade till samlag?</a:t>
            </a:r>
          </a:p>
          <a:p>
            <a:r>
              <a:rPr lang="sv-SE" dirty="0"/>
              <a:t>Ny sexualpartner eller annat som kan tyda på STI?</a:t>
            </a:r>
          </a:p>
          <a:p>
            <a:r>
              <a:rPr lang="sv-SE" dirty="0"/>
              <a:t>Antiöstrogenbehandling?</a:t>
            </a:r>
          </a:p>
          <a:p>
            <a:endParaRPr lang="sv-SE" dirty="0"/>
          </a:p>
          <a:p>
            <a:endParaRPr lang="sv-SE" dirty="0"/>
          </a:p>
        </p:txBody>
      </p:sp>
      <p:sp>
        <p:nvSpPr>
          <p:cNvPr id="4" name="Platshållare för sidfot 3">
            <a:extLst>
              <a:ext uri="{FF2B5EF4-FFF2-40B4-BE49-F238E27FC236}">
                <a16:creationId xmlns:a16="http://schemas.microsoft.com/office/drawing/2014/main" id="{84D1E5D1-D0C6-274B-69E1-B7BF0E30D6C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01041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6B8FD71-A836-8F2D-0B2F-CE25C413C9AA}"/>
              </a:ext>
            </a:extLst>
          </p:cNvPr>
          <p:cNvSpPr>
            <a:spLocks noGrp="1"/>
          </p:cNvSpPr>
          <p:nvPr>
            <p:ph type="title"/>
          </p:nvPr>
        </p:nvSpPr>
        <p:spPr>
          <a:xfrm>
            <a:off x="409074" y="1080001"/>
            <a:ext cx="8011889" cy="748800"/>
          </a:xfrm>
        </p:spPr>
        <p:txBody>
          <a:bodyPr/>
          <a:lstStyle/>
          <a:p>
            <a:r>
              <a:rPr lang="sv-SE" sz="2800" dirty="0"/>
              <a:t>3. </a:t>
            </a:r>
            <a:r>
              <a:rPr lang="sv-SE" sz="2800" dirty="0" err="1"/>
              <a:t>Premenopausala</a:t>
            </a:r>
            <a:r>
              <a:rPr lang="sv-SE" sz="2800" dirty="0"/>
              <a:t> kvinnor forts - utredning</a:t>
            </a:r>
          </a:p>
        </p:txBody>
      </p:sp>
      <p:sp>
        <p:nvSpPr>
          <p:cNvPr id="7" name="Platshållare för innehåll 6">
            <a:extLst>
              <a:ext uri="{FF2B5EF4-FFF2-40B4-BE49-F238E27FC236}">
                <a16:creationId xmlns:a16="http://schemas.microsoft.com/office/drawing/2014/main" id="{3B5CB5F2-3909-2FAB-B1BC-A10EC0FE5257}"/>
              </a:ext>
            </a:extLst>
          </p:cNvPr>
          <p:cNvSpPr>
            <a:spLocks noGrp="1"/>
          </p:cNvSpPr>
          <p:nvPr>
            <p:ph idx="1"/>
          </p:nvPr>
        </p:nvSpPr>
        <p:spPr/>
        <p:txBody>
          <a:bodyPr/>
          <a:lstStyle/>
          <a:p>
            <a:r>
              <a:rPr lang="sv-SE" dirty="0"/>
              <a:t>Urinodling, överväg även provtagning för STI</a:t>
            </a:r>
          </a:p>
          <a:p>
            <a:r>
              <a:rPr lang="sv-SE" dirty="0"/>
              <a:t>Överväg undersökning av yttre </a:t>
            </a:r>
            <a:r>
              <a:rPr lang="sv-SE" dirty="0" err="1"/>
              <a:t>genitalia</a:t>
            </a:r>
            <a:r>
              <a:rPr lang="sv-SE" dirty="0"/>
              <a:t> om misstanke om herpesinfektion finns</a:t>
            </a:r>
          </a:p>
          <a:p>
            <a:r>
              <a:rPr lang="sv-SE" dirty="0"/>
              <a:t>Vid misstanke om blåsdysfunktion görs </a:t>
            </a:r>
            <a:r>
              <a:rPr lang="sv-SE" dirty="0" err="1"/>
              <a:t>urodynamisk</a:t>
            </a:r>
            <a:r>
              <a:rPr lang="sv-SE" dirty="0"/>
              <a:t> utredning</a:t>
            </a:r>
          </a:p>
          <a:p>
            <a:r>
              <a:rPr lang="sv-SE" dirty="0"/>
              <a:t>Vid misstanke om sten görs DT-urografi</a:t>
            </a:r>
          </a:p>
          <a:p>
            <a:pPr marL="0" indent="0">
              <a:buNone/>
            </a:pPr>
            <a:endParaRPr lang="sv-SE" dirty="0"/>
          </a:p>
        </p:txBody>
      </p:sp>
      <p:sp>
        <p:nvSpPr>
          <p:cNvPr id="4" name="Platshållare för sidfot 3">
            <a:extLst>
              <a:ext uri="{FF2B5EF4-FFF2-40B4-BE49-F238E27FC236}">
                <a16:creationId xmlns:a16="http://schemas.microsoft.com/office/drawing/2014/main" id="{DFE5E973-15D8-6319-6A34-E1FD692362B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6434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882</Words>
  <Application>Microsoft Office PowerPoint</Application>
  <PresentationFormat>Bildspel på skärmen (4:3)</PresentationFormat>
  <Paragraphs>104</Paragraphs>
  <Slides>16</Slides>
  <Notes>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Verdana</vt:lpstr>
      <vt:lpstr>Wingdings</vt:lpstr>
      <vt:lpstr>Standardformgivning</vt:lpstr>
      <vt:lpstr>Recidiverande UVI</vt:lpstr>
      <vt:lpstr>1. Hur definieras recidiverande cystit?</vt:lpstr>
      <vt:lpstr>1. forts</vt:lpstr>
      <vt:lpstr>2. Vad finns det för riskfaktorer för recidiverande cystit?</vt:lpstr>
      <vt:lpstr>2. forts</vt:lpstr>
      <vt:lpstr>3. Hur utreds recidiverande cystit?</vt:lpstr>
      <vt:lpstr>3. Postmenopausala kvinnor forts - utredning</vt:lpstr>
      <vt:lpstr>3. forts</vt:lpstr>
      <vt:lpstr>3. Premenopausala kvinnor forts - utredning</vt:lpstr>
      <vt:lpstr>3. forts</vt:lpstr>
      <vt:lpstr>4. Hur behandlar du Gunilla?</vt:lpstr>
      <vt:lpstr>5. Vad kan husläkaren erbjuda för att förebygga framtida cystiter?</vt:lpstr>
      <vt:lpstr>5. forts</vt:lpstr>
      <vt:lpstr>6. Vid vilka urinvägsinfektioner bör man ta en odling?</vt:lpstr>
      <vt:lpstr>7. När bör man misstänka att en urinvägsinfektion kan vara orsakad av en ESBL-bildande bakterie?</vt:lpstr>
      <vt:lpstr>8. Vad ger du patienten för behandling om du på goda grunder misstänker en cystit orsakad av en ESBL-bildande bakterie?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Recidiverande UVI</dc:title>
  <dc:creator>Hélène Rödin</dc:creator>
  <cp:lastModifiedBy>Anna-Lena Fastén</cp:lastModifiedBy>
  <cp:revision>12</cp:revision>
  <dcterms:created xsi:type="dcterms:W3CDTF">2023-06-29T14:10:46Z</dcterms:created>
  <dcterms:modified xsi:type="dcterms:W3CDTF">2023-08-16T07:22:13Z</dcterms:modified>
</cp:coreProperties>
</file>