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039B8-80C6-42C4-8422-2C1514F79D4B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F5710-487F-4234-89BC-5B802D5BE8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179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lkhalsomyndigheten.se/contentassets/246aa17721b44c5380a0117f6d0aba40/behandlingsrekommendationer-oppenvard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givarguiden.se/kunskapsstod/smittskydd/sjukdomar/kikhosta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lkhalsomyndigheten.se/publikationer-och-material/publikationsarkiv/r/Rad-och-fakta-om-antibiotikaanvandning-Antibiotika-och-luftrorskatarr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Varningssignaler kan vara om infektionen förvärras i stället för förbättras med tiden, att han upplever andningsbesvär eller om man märker av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dyspné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ökad andningsfrekvens i samtalet.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F5710-487F-4234-89BC-5B802D5BE8F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300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Patienter med akut bronkit har en infektionsrelaterad hosta, med eller utan slembildning.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Bedöm allmäntillståndet: Hur sjuk är patienten? Se gärna sidan 4-13 i </a:t>
            </a:r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Behandlingsrekommendationer för vanliga infektioner i öppenvård 2022 (folkhalsomyndigheten.se)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 tecken på allvarlig infektion.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Auskultera lungorna: Vid akut bronkit är det vanligt med spridda biljud bilateralt.</a:t>
            </a:r>
          </a:p>
          <a:p>
            <a:pPr marL="457200">
              <a:lnSpc>
                <a:spcPct val="115000"/>
              </a:lnSpc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Lätt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obstruktivitet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är inte ovanligt.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Räkna andningsfrekvensen: Vid luftvägsinfektion, i synnerhet vid allmänpåverkan, är</a:t>
            </a:r>
          </a:p>
          <a:p>
            <a:pPr marL="457200">
              <a:lnSpc>
                <a:spcPct val="115000"/>
              </a:lnSpc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viktigt att räkna andningsfrekvensen (kanske den viktigaste undersökningen av</a:t>
            </a:r>
          </a:p>
          <a:p>
            <a:pPr marL="457200">
              <a:lnSpc>
                <a:spcPct val="115000"/>
              </a:lnSpc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alla). Avled gärna uppmärksamheten genom att palpera pulsen eller auskultera hjärtat.</a:t>
            </a:r>
          </a:p>
          <a:p>
            <a:pPr marL="457200">
              <a:lnSpc>
                <a:spcPct val="115000"/>
              </a:lnSpc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 akut bronkit ska andningsfrekvensen vara normal (&lt;20 andetag/minut).</a:t>
            </a:r>
          </a:p>
          <a:p>
            <a:pPr marL="457200">
              <a:lnSpc>
                <a:spcPct val="115000"/>
              </a:lnSpc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 enkelt sätt att snabbt få en uppfattning om andningsfrekvensen är att själv andas</a:t>
            </a:r>
          </a:p>
          <a:p>
            <a:pPr marL="457200">
              <a:lnSpc>
                <a:spcPct val="115000"/>
              </a:lnSpc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samma takt som patienten. Känns det bra är andningsfrekvensen sannolikt normal.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Mät temperaturen: Viktigt vid all infektionsbedömning.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Hjärtauskultation: Takykardi?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•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 tecken på allmänpåverkan: Blodtrycksmätning +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pulsoximetri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F5710-487F-4234-89BC-5B802D5BE8F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73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 god se avsnittet ”Oklar nedre luftvägsinfektion” under punkt 9.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F5710-487F-4234-89BC-5B802D5BE8F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7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flesta som smittas av Mycoplasma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Chlamydophila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(tidigare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Chlamydia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TWAR) får förkylningssymtom och/eller en akut bronkit (det är bara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liten andel som får pneumoni). Därför kan Johan mycket väl ha en sådan infektion.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OBS! Luftvägsinfektioner orsakade av Mycoplasma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Chlamydophila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utan pneumoni läker spontant och ska inte behandlas med antibiotika. Därför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finns det inte någon anledning att ta prov för mycoplasma eller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Chlamydophila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pneumoniae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 akut bronkit.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F5710-487F-4234-89BC-5B802D5BE8F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81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 ens vid kikhosta har antibiotika någon effekt på symtomen, utom möjligen vid mycket tidigt insatt behandling. Behandling vid kikhosta kan övervägas för att minska smitta i händelse av att det finns spädbarn i hemmet. Om det kan finnas exponerade spädbarn, rådgör med barn- eller infektionsläkare. Frikostig provtagning även vid lindrig hosta hos äldre barn och vuxna med spädbarnskontakt. Smittskyddsanmälan ska göras vid konstaterad kikhosta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Smittskydd Stockholms information om kikhosta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F5710-487F-4234-89BC-5B802D5BE8F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43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Råd och fakta om antibiotikaanvändning – Till dig som har luftrörskatarr — Folkhälsomyndigheten (folkhalsomyndigheten.se)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3F5710-487F-4234-89BC-5B802D5BE8F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26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8366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720000" y="2159999"/>
            <a:ext cx="7700963" cy="39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  <a:defRPr lang="sv-SE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2000" baseline="0" dirty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  <a:defRPr lang="sv-SE" sz="1600" baseline="0" dirty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Redigera format för bakgrundstext</a:t>
            </a:r>
          </a:p>
          <a:p>
            <a:pPr marL="342900" lvl="1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två</a:t>
            </a:r>
          </a:p>
          <a:p>
            <a:pPr marL="342900" lvl="2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tre</a:t>
            </a:r>
          </a:p>
          <a:p>
            <a:pPr marL="342900" lvl="3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fyra</a:t>
            </a:r>
          </a:p>
          <a:p>
            <a:pPr marL="342900" lvl="4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2356E6F-63B9-4900-B702-AF38629379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0015B6-1A42-4BCC-B214-DD09B43E63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972479F-031D-4A7C-B099-209E6D428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61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8366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720000" y="2159999"/>
            <a:ext cx="3780000" cy="39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  <a:defRPr lang="sv-SE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2000" baseline="0" dirty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  <a:defRPr lang="sv-SE" sz="1600" baseline="0" dirty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Redigera format för bakgrundstext</a:t>
            </a:r>
          </a:p>
          <a:p>
            <a:pPr marL="342900" lvl="1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två</a:t>
            </a:r>
          </a:p>
          <a:p>
            <a:pPr marL="342900" lvl="2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tre</a:t>
            </a:r>
          </a:p>
          <a:p>
            <a:pPr marL="342900" lvl="3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fyra</a:t>
            </a:r>
          </a:p>
          <a:p>
            <a:pPr marL="342900" lvl="4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2356E6F-63B9-4900-B702-AF38629379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0015B6-1A42-4BCC-B214-DD09B43E63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972479F-031D-4A7C-B099-209E6D428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24229687-9537-45E1-8825-DC692AD2B80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39725" y="2160000"/>
            <a:ext cx="3780000" cy="39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  <a:defRPr lang="sv-SE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2000" baseline="0" dirty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  <a:defRPr lang="sv-SE" sz="1600" baseline="0" dirty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Redigera format för bakgrundstext</a:t>
            </a:r>
          </a:p>
          <a:p>
            <a:pPr marL="342900" lvl="1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två</a:t>
            </a:r>
          </a:p>
          <a:p>
            <a:pPr marL="342900" lvl="2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tre</a:t>
            </a:r>
          </a:p>
          <a:p>
            <a:pPr marL="342900" lvl="3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fyra</a:t>
            </a:r>
          </a:p>
          <a:p>
            <a:pPr marL="342900" lvl="4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852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0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83661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0CD3AFE-22EF-4B44-9E4D-C6241CD672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7B51F11-BD18-4396-B003-835FA3DC34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1A85739-9C20-49BC-A0C1-0E31C71B2C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3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35A52380-26A4-409C-AEB6-B05329E5D5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46C93F-4F62-42F8-8475-3ADF3E6914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16703E-B783-45FF-AB3A-961FFFD736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22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7">
            <a:extLst>
              <a:ext uri="{FF2B5EF4-FFF2-40B4-BE49-F238E27FC236}">
                <a16:creationId xmlns:a16="http://schemas.microsoft.com/office/drawing/2014/main" id="{C1AC64F7-A033-4B34-B379-CE9403A2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71550"/>
          </a:xfrm>
          <a:prstGeom prst="rect">
            <a:avLst/>
          </a:prstGeom>
          <a:solidFill>
            <a:srgbClr val="E9E3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E9E3D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EE146585-A5D4-4826-B3CA-CF758423F7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31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BF389CC9-A0B4-4599-A69D-72EDD0C49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222250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4441B04B-BC48-43F3-BE91-22158ABCCD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4349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2" name="Rectangle 33">
            <a:extLst>
              <a:ext uri="{FF2B5EF4-FFF2-40B4-BE49-F238E27FC236}">
                <a16:creationId xmlns:a16="http://schemas.microsoft.com/office/drawing/2014/main" id="{1A989712-6387-4E27-9ED8-DC0AE7122D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647700"/>
            <a:ext cx="144463" cy="1444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28B34E47-8EDE-42B4-9CC4-1CB6159B8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id="{740B4499-8A77-4154-AF89-08F781DA3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dirty="0"/>
              <a:t>Klicka här för att ändra format på bakgrundstexten</a:t>
            </a:r>
          </a:p>
          <a:p>
            <a:pPr marL="742950" lvl="1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</a:pPr>
            <a:r>
              <a:rPr lang="sv-SE" dirty="0"/>
              <a:t>Nivå två</a:t>
            </a:r>
          </a:p>
          <a:p>
            <a:pPr marL="1143000" lvl="2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sv-SE" dirty="0"/>
              <a:t>Nivå tre</a:t>
            </a:r>
          </a:p>
          <a:p>
            <a:pPr marL="1600200" lvl="3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</a:pPr>
            <a:r>
              <a:rPr lang="sv-SE" dirty="0"/>
              <a:t>Nivå fyra</a:t>
            </a:r>
          </a:p>
          <a:p>
            <a:pPr marL="2057400" lvl="4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</a:pPr>
            <a:r>
              <a:rPr lang="sv-SE" dirty="0"/>
              <a:t>Nivå fem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EB7F093-273E-4686-8E25-F75784805A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09FB3F8-E2CE-4691-87F2-B7DBB6E5AD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761C4F3E-6A93-470B-81FA-28516647D2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Rectangle 30">
            <a:extLst>
              <a:ext uri="{FF2B5EF4-FFF2-40B4-BE49-F238E27FC236}">
                <a16:creationId xmlns:a16="http://schemas.microsoft.com/office/drawing/2014/main" id="{92161DEF-80C7-4393-888F-FBD7356FBD6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31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5" name="Rectangle 31">
            <a:extLst>
              <a:ext uri="{FF2B5EF4-FFF2-40B4-BE49-F238E27FC236}">
                <a16:creationId xmlns:a16="http://schemas.microsoft.com/office/drawing/2014/main" id="{CB1AD2F0-A047-4EFC-9C0E-40EBA79549F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222250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3CCE11CF-9CC9-422F-B81B-3FFD516D03C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4349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EEC04E89-0210-40D8-902E-EE2F1166BCB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647700"/>
            <a:ext cx="144463" cy="1444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B5EC8BE4-2E84-4CC1-837F-6ACAA5F6F22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2445" y="288990"/>
            <a:ext cx="2020828" cy="35966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E99E312-F3D5-45AA-B833-6AF99D39F8C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111945" y="6099348"/>
            <a:ext cx="1670601" cy="623215"/>
          </a:xfrm>
          <a:prstGeom prst="rect">
            <a:avLst/>
          </a:prstGeom>
        </p:spPr>
      </p:pic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53941592-402F-4B04-921D-382B3F455222}"/>
              </a:ext>
            </a:extLst>
          </p:cNvPr>
          <p:cNvCxnSpPr/>
          <p:nvPr userDrawn="1"/>
        </p:nvCxnSpPr>
        <p:spPr bwMode="auto">
          <a:xfrm>
            <a:off x="325925" y="6382695"/>
            <a:ext cx="653660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AEE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731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sldNum="0"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182554" indent="-182554" algn="l" rtl="0" eaLnBrk="1" fontAlgn="base" hangingPunct="1">
        <a:lnSpc>
          <a:spcPts val="2400"/>
        </a:lnSpc>
        <a:spcBef>
          <a:spcPts val="500"/>
        </a:spcBef>
        <a:spcAft>
          <a:spcPts val="0"/>
        </a:spcAft>
        <a:buSzPct val="124000"/>
        <a:buFont typeface="Arial" panose="020B0604020202020204" pitchFamily="34" charset="0"/>
        <a:buChar char="•"/>
        <a:defRPr lang="sv-SE" sz="2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357170" indent="-174617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2000" baseline="0" dirty="0">
          <a:solidFill>
            <a:schemeClr val="tx1"/>
          </a:solidFill>
          <a:latin typeface="+mn-lt"/>
          <a:ea typeface="+mn-ea"/>
        </a:defRPr>
      </a:lvl2pPr>
      <a:lvl3pPr marL="121920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1600" baseline="0" dirty="0">
          <a:solidFill>
            <a:schemeClr val="tx1"/>
          </a:solidFill>
          <a:latin typeface="+mn-lt"/>
          <a:ea typeface="+mn-ea"/>
        </a:defRPr>
      </a:lvl3pPr>
      <a:lvl4pPr marL="16573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1800" baseline="0" dirty="0">
          <a:solidFill>
            <a:schemeClr val="tx1"/>
          </a:solidFill>
          <a:latin typeface="+mn-lt"/>
          <a:ea typeface="+mn-ea"/>
        </a:defRPr>
      </a:lvl4pPr>
      <a:lvl5pPr marL="21145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1800" baseline="0" dirty="0">
          <a:solidFill>
            <a:schemeClr val="tx1"/>
          </a:solidFill>
          <a:latin typeface="+mn-lt"/>
          <a:ea typeface="+mn-ea"/>
        </a:defRPr>
      </a:lvl5pPr>
      <a:lvl6pPr marL="2514474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66ED0-DD08-4409-B3DE-0417C003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469831"/>
          </a:xfrm>
        </p:spPr>
        <p:txBody>
          <a:bodyPr/>
          <a:lstStyle/>
          <a:p>
            <a:pPr algn="ctr"/>
            <a:r>
              <a:rPr lang="sv-SE" sz="2800" dirty="0"/>
              <a:t>Akut bronkit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C7BA14-994F-4127-AE75-E2BCE87DA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549831"/>
            <a:ext cx="8522597" cy="465094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Johan, 38 år, söker närakuten då han fick hosta och feber för en vecka sedan. </a:t>
            </a:r>
          </a:p>
          <a:p>
            <a:pPr marL="0" indent="0">
              <a:buNone/>
            </a:pPr>
            <a:r>
              <a:rPr lang="sv-SE" dirty="0"/>
              <a:t>Hostan är fortsatt besvärlig, särskilt på natten varför han har svårt att sova. De slemmiga upphostningarna har nu fått en gulgrön färg. </a:t>
            </a:r>
          </a:p>
          <a:p>
            <a:pPr marL="0" indent="0">
              <a:buNone/>
            </a:pPr>
            <a:r>
              <a:rPr lang="sv-SE" dirty="0"/>
              <a:t>Johan har inte någon febertermometer, men han är säker på att han hade feber de första dagarna. Nu tror han att han är feberfri. </a:t>
            </a:r>
          </a:p>
          <a:p>
            <a:pPr marL="0" indent="0">
              <a:buNone/>
            </a:pPr>
            <a:r>
              <a:rPr lang="sv-SE" dirty="0"/>
              <a:t>Han har läst på nätet om mycoplasma och nu vill han att man tar ett prov för detta.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EFB6E39-A616-401F-9DF6-40030E922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768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3CC3929-6EE3-B2B6-7996-0A800AC8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8. Hur länge hostar man vid akut bronkit?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66261DF-3F50-96B8-4240-479D8BC31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genomsnitt 3 veckor</a:t>
            </a:r>
          </a:p>
          <a:p>
            <a:r>
              <a:rPr lang="sv-SE" dirty="0"/>
              <a:t>Man kan hosta upp till 6 veckor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4022B2D-4F83-BC5E-6ABC-C8E9005F4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9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CD34F28-41AA-FB8F-98FD-8C40DF42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9. Vad gör man om hostan fortsätter betydligt längre än så?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B461228-32AA-F108-6746-10D0D142E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Vid hosta &gt; 6 veckor: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dirty="0"/>
              <a:t>Överväg remiss till vårdcentralen för utredning med spirometri och lungröntgen</a:t>
            </a:r>
          </a:p>
          <a:p>
            <a:r>
              <a:rPr lang="sv-SE" dirty="0"/>
              <a:t>Tuberkulos är en viktig differentialdiagnos vid långvarig hosta, i synnerhet om patienten tillhör en riskgrupp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E2E464E-A010-C73A-B643-8EBF5A256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3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1B3CE865-E038-6691-A779-2022DF0D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80000"/>
            <a:ext cx="7852500" cy="1350780"/>
          </a:xfrm>
        </p:spPr>
        <p:txBody>
          <a:bodyPr/>
          <a:lstStyle/>
          <a:p>
            <a:b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Vad behöver vi veta mer vid triageringen, vad kan vara varningssignaler som vi behöver uppmärksamma?</a:t>
            </a:r>
            <a:endParaRPr lang="sv-SE" sz="2800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2D37205-54BF-E38B-5DDB-6BBAE548C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2583179"/>
            <a:ext cx="7654380" cy="3515219"/>
          </a:xfrm>
        </p:spPr>
        <p:txBody>
          <a:bodyPr/>
          <a:lstStyle/>
          <a:p>
            <a:r>
              <a:rPr lang="sv-SE" dirty="0"/>
              <a:t>Rökare?</a:t>
            </a:r>
          </a:p>
          <a:p>
            <a:r>
              <a:rPr lang="sv-SE" dirty="0"/>
              <a:t>Astma, </a:t>
            </a:r>
            <a:r>
              <a:rPr lang="sv-SE" dirty="0" err="1"/>
              <a:t>refluxproblematik</a:t>
            </a:r>
            <a:r>
              <a:rPr lang="sv-SE" dirty="0"/>
              <a:t> eller annan sjukdom?</a:t>
            </a:r>
          </a:p>
          <a:p>
            <a:r>
              <a:rPr lang="sv-SE" dirty="0"/>
              <a:t>Tar han några mediciner?</a:t>
            </a:r>
          </a:p>
          <a:p>
            <a:r>
              <a:rPr lang="sv-SE" dirty="0"/>
              <a:t>Tagit </a:t>
            </a:r>
            <a:r>
              <a:rPr lang="sv-SE" dirty="0" err="1"/>
              <a:t>hemtest</a:t>
            </a:r>
            <a:r>
              <a:rPr lang="sv-SE" dirty="0"/>
              <a:t> för covid-19?</a:t>
            </a:r>
          </a:p>
          <a:p>
            <a:r>
              <a:rPr lang="sv-SE" dirty="0"/>
              <a:t>Är någon annan i omgivningen sjuk?</a:t>
            </a:r>
          </a:p>
          <a:p>
            <a:r>
              <a:rPr lang="sv-SE" dirty="0"/>
              <a:t>Svullna underben? Längre flyg- eller bilresa?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7E5BAA-A345-CF98-5F97-0CF55FCEC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892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D8106AC-7026-C552-94EE-839C0321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D97E81B1-CB38-887D-E1F9-B60D6B41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25579"/>
            <a:ext cx="7700963" cy="397282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Johan är i övrigt frisk, icke-rökare och medicinfri. Han har tagit två </a:t>
            </a:r>
            <a:r>
              <a:rPr lang="sv-SE" dirty="0" err="1"/>
              <a:t>hemtest</a:t>
            </a:r>
            <a:r>
              <a:rPr lang="sv-SE" dirty="0"/>
              <a:t> för covid-19, ett två dagar efter att han insjuknade och ett i morse, båda var negativa. Han har inte försämrats under infektionens förlopp. Han har inte hört några pipande eller väsande ljud när han andas ut och har inte några andningsbesvär.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7D96A5-F2F6-28F0-3421-7019631AD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3677941C-EF39-1871-E5E6-44FCC8CA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91768"/>
            <a:ext cx="7700963" cy="836613"/>
          </a:xfrm>
        </p:spPr>
        <p:txBody>
          <a:bodyPr/>
          <a:lstStyle/>
          <a:p>
            <a:r>
              <a:rPr lang="sv-SE" sz="2800" dirty="0"/>
              <a:t>2. Vilka undersökningar inklusive status bör göras?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3255DCC-B4F9-9C81-0EE6-A3E265DA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8381"/>
            <a:ext cx="7700963" cy="446012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Patienter med akut bronkit har en infektionsrelaterad hosta, med eller utan slembildning</a:t>
            </a:r>
          </a:p>
          <a:p>
            <a:r>
              <a:rPr lang="sv-SE" dirty="0"/>
              <a:t>Allmäntillstånd</a:t>
            </a:r>
          </a:p>
          <a:p>
            <a:r>
              <a:rPr lang="sv-SE" dirty="0"/>
              <a:t>Lungauskultation</a:t>
            </a:r>
          </a:p>
          <a:p>
            <a:r>
              <a:rPr lang="sv-SE" dirty="0"/>
              <a:t>Andningsfrekvens</a:t>
            </a:r>
          </a:p>
          <a:p>
            <a:r>
              <a:rPr lang="sv-SE" dirty="0"/>
              <a:t>Temperatur</a:t>
            </a:r>
          </a:p>
          <a:p>
            <a:r>
              <a:rPr lang="sv-SE" dirty="0"/>
              <a:t>Hjärtauskultation</a:t>
            </a:r>
          </a:p>
          <a:p>
            <a:r>
              <a:rPr lang="sv-SE" dirty="0"/>
              <a:t>Vid tecken på allmänpåverkan: Blodtryck + </a:t>
            </a:r>
            <a:r>
              <a:rPr lang="sv-SE" dirty="0" err="1"/>
              <a:t>saturation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37C8EDF-E966-CA92-3C10-37D194CD7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6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0B4BE52B-32D2-1D09-45BC-B95B63A9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3. Är CRP till hjälp i diagnostiken?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43AB9B9-7170-7FA0-8043-311D1F720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normalfallet har man inte nytta av CRP vid akut bronkit. </a:t>
            </a:r>
          </a:p>
          <a:p>
            <a:r>
              <a:rPr lang="sv-SE" dirty="0"/>
              <a:t>I tveksamma fall kan CRP vara användbart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6078C97-C41F-71BE-6B72-0825203CF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436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E595F29-9F46-503B-185F-C1943F44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4. Har färgen på upphostningarna någon betydelse?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7CF7A4F-D184-D424-1D9E-38AAB2D8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Färgen på upphostningarna saknar betydelse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Undantag: </a:t>
            </a:r>
            <a:r>
              <a:rPr lang="sv-SE" dirty="0"/>
              <a:t>Vid akut </a:t>
            </a:r>
            <a:r>
              <a:rPr lang="sv-SE" dirty="0" err="1"/>
              <a:t>exacerbation</a:t>
            </a:r>
            <a:r>
              <a:rPr lang="sv-SE" dirty="0"/>
              <a:t> av KOL är antibiotika indicerat vid missfärgade </a:t>
            </a:r>
            <a:r>
              <a:rPr lang="sv-SE" dirty="0" err="1"/>
              <a:t>sputa</a:t>
            </a:r>
            <a:r>
              <a:rPr lang="sv-SE" dirty="0"/>
              <a:t> tillsammans med ökad mängd </a:t>
            </a:r>
            <a:r>
              <a:rPr lang="sv-SE" dirty="0" err="1"/>
              <a:t>sputum</a:t>
            </a:r>
            <a:r>
              <a:rPr lang="sv-SE" dirty="0"/>
              <a:t> och/eller ökad </a:t>
            </a:r>
            <a:r>
              <a:rPr lang="sv-SE" dirty="0" err="1"/>
              <a:t>dyspné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60B90BC-CF90-E808-AC02-FC511651D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64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5A85189-E59E-0B3D-C47C-EB2EE6FFE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5. Kan det vara en mycoplasma- eller </a:t>
            </a:r>
            <a:r>
              <a:rPr lang="sv-SE" sz="2800" dirty="0" err="1"/>
              <a:t>Chlamydophila</a:t>
            </a:r>
            <a:r>
              <a:rPr lang="sv-SE" sz="2800" dirty="0"/>
              <a:t> </a:t>
            </a:r>
            <a:r>
              <a:rPr lang="sv-SE" sz="2800" dirty="0" err="1"/>
              <a:t>pneumoniae</a:t>
            </a:r>
            <a:r>
              <a:rPr lang="sv-SE" sz="2800" dirty="0"/>
              <a:t> infektion?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0C32D75-B0E9-D293-93DF-D0B06AABD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 flesta som får ovan nämnda infektioner får förkylningssymtom och/eller akut bronkit, endast en liten andel får pneumoni </a:t>
            </a:r>
          </a:p>
          <a:p>
            <a:pPr marL="0" indent="0">
              <a:buNone/>
            </a:pPr>
            <a:r>
              <a:rPr lang="sv-SE" dirty="0"/>
              <a:t>Johan kan mycket väl ha en sådan infektion</a:t>
            </a:r>
          </a:p>
          <a:p>
            <a:r>
              <a:rPr lang="sv-SE" dirty="0"/>
              <a:t>Luftvägsinfektioner orsakade av dessa bakterier, utan pneumoni, läker spontant och ska inte behandlas med antibiotika </a:t>
            </a:r>
          </a:p>
          <a:p>
            <a:pPr marL="0" indent="0">
              <a:buNone/>
            </a:pPr>
            <a:r>
              <a:rPr lang="sv-SE" dirty="0"/>
              <a:t>Ingen serologi eller odling ska tas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CB10CB-8B04-E966-4707-87ADF3B33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il: höger 7">
            <a:extLst>
              <a:ext uri="{FF2B5EF4-FFF2-40B4-BE49-F238E27FC236}">
                <a16:creationId xmlns:a16="http://schemas.microsoft.com/office/drawing/2014/main" id="{E99429CC-BB7E-F4F2-1F67-ED0F25FC972C}"/>
              </a:ext>
            </a:extLst>
          </p:cNvPr>
          <p:cNvSpPr/>
          <p:nvPr/>
        </p:nvSpPr>
        <p:spPr bwMode="auto">
          <a:xfrm>
            <a:off x="5188102" y="3100137"/>
            <a:ext cx="737777" cy="32886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00346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DEA26FC3-2320-BAE5-2A62-11FC1F807586}"/>
              </a:ext>
            </a:extLst>
          </p:cNvPr>
          <p:cNvSpPr/>
          <p:nvPr/>
        </p:nvSpPr>
        <p:spPr bwMode="auto">
          <a:xfrm>
            <a:off x="5188101" y="5009148"/>
            <a:ext cx="737777" cy="32886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00346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90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B4EDF5B-B716-D64A-78EC-F6160E74A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10175"/>
            <a:ext cx="7700963" cy="836613"/>
          </a:xfrm>
        </p:spPr>
        <p:txBody>
          <a:bodyPr/>
          <a:lstStyle/>
          <a:p>
            <a:r>
              <a:rPr lang="sv-SE" sz="2800" dirty="0"/>
              <a:t>6. Skulle Johan bli frisk fortare om han fick antibiotika?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D191AC8-AFE9-EC4B-336D-5E6A03486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125" y="2205789"/>
            <a:ext cx="7610837" cy="3892609"/>
          </a:xfrm>
        </p:spPr>
        <p:txBody>
          <a:bodyPr/>
          <a:lstStyle/>
          <a:p>
            <a:r>
              <a:rPr lang="sv-SE" dirty="0"/>
              <a:t>Antibiotika har ingen effekt vid akut bronkit oavsett genes</a:t>
            </a:r>
          </a:p>
          <a:p>
            <a:r>
              <a:rPr lang="sv-SE" dirty="0"/>
              <a:t>Avstå från att förskriva antibiotika vid akut bronkit</a:t>
            </a:r>
          </a:p>
          <a:p>
            <a:r>
              <a:rPr lang="sv-SE" dirty="0"/>
              <a:t>Informera om att akut luftrörskatarr är en självläkande infektion som blir bra lika fort utan antibiotika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8503EC7-19DA-8B52-3F0F-6740CF60B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78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E4EE6BA-B8CB-4CB3-3448-BF347A40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10175"/>
            <a:ext cx="7700963" cy="836613"/>
          </a:xfrm>
        </p:spPr>
        <p:txBody>
          <a:bodyPr/>
          <a:lstStyle/>
          <a:p>
            <a:r>
              <a:rPr lang="sv-SE" sz="2800" dirty="0"/>
              <a:t>7. Vilka råd kan vi ge patienter med akut bronkit?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590B789D-B60E-589C-9732-4DFCD4ADA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326105"/>
            <a:ext cx="7700963" cy="3772294"/>
          </a:xfrm>
        </p:spPr>
        <p:txBody>
          <a:bodyPr/>
          <a:lstStyle/>
          <a:p>
            <a:r>
              <a:rPr lang="sv-SE" dirty="0"/>
              <a:t>Informera om normalförlopp och eventuella komplikationer att uppmärksamma</a:t>
            </a:r>
          </a:p>
          <a:p>
            <a:r>
              <a:rPr lang="sv-SE" dirty="0"/>
              <a:t>Ge råd om rökstopp till rökare</a:t>
            </a:r>
          </a:p>
          <a:p>
            <a:r>
              <a:rPr lang="sv-SE" dirty="0"/>
              <a:t>Dela gärna ut Folkhälsomyndighetens patientinformation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271FA2D-047D-F800-5F40-A74BC844F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4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LL">
      <a:dk1>
        <a:srgbClr val="000000"/>
      </a:dk1>
      <a:lt1>
        <a:srgbClr val="FFFFFF"/>
      </a:lt1>
      <a:dk2>
        <a:srgbClr val="A79D96"/>
      </a:dk2>
      <a:lt2>
        <a:srgbClr val="E0DED9"/>
      </a:lt2>
      <a:accent1>
        <a:srgbClr val="002D5A"/>
      </a:accent1>
      <a:accent2>
        <a:srgbClr val="00AEEF"/>
      </a:accent2>
      <a:accent3>
        <a:srgbClr val="9A0932"/>
      </a:accent3>
      <a:accent4>
        <a:srgbClr val="FF056D"/>
      </a:accent4>
      <a:accent5>
        <a:srgbClr val="406618"/>
      </a:accent5>
      <a:accent6>
        <a:srgbClr val="78BE00"/>
      </a:accent6>
      <a:hlink>
        <a:srgbClr val="00AEEF"/>
      </a:hlink>
      <a:folHlink>
        <a:srgbClr val="EB9100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Geneva" pitchFamily="1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rama ppt mall_20190514.potx  -  Skrivskyddad" id="{729F4028-DEA7-43B0-9404-09B958EAF8C9}" vid="{ABF32C0A-CDBB-47D7-B47A-F66035BB090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903</Words>
  <Application>Microsoft Office PowerPoint</Application>
  <PresentationFormat>Bildspel på skärmen (4:3)</PresentationFormat>
  <Paragraphs>79</Paragraphs>
  <Slides>11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Standardformgivning</vt:lpstr>
      <vt:lpstr>Akut bronkit</vt:lpstr>
      <vt:lpstr> 1. Vad behöver vi veta mer vid triageringen, vad kan vara varningssignaler som vi behöver uppmärksamma?</vt:lpstr>
      <vt:lpstr>PowerPoint-presentation</vt:lpstr>
      <vt:lpstr>2. Vilka undersökningar inklusive status bör göras?</vt:lpstr>
      <vt:lpstr>3. Är CRP till hjälp i diagnostiken?</vt:lpstr>
      <vt:lpstr>4. Har färgen på upphostningarna någon betydelse?</vt:lpstr>
      <vt:lpstr>5. Kan det vara en mycoplasma- eller Chlamydophila pneumoniae infektion?</vt:lpstr>
      <vt:lpstr>6. Skulle Johan bli frisk fortare om han fick antibiotika?</vt:lpstr>
      <vt:lpstr>7. Vilka råd kan vi ge patienter med akut bronkit?</vt:lpstr>
      <vt:lpstr>8. Hur länge hostar man vid akut bronkit?</vt:lpstr>
      <vt:lpstr>9. Vad gör man om hostan fortsätter betydligt längre än så?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 bronkit</dc:title>
  <dc:creator>Heléne Rödin</dc:creator>
  <cp:lastModifiedBy>Anna-Lena Fastén</cp:lastModifiedBy>
  <cp:revision>5</cp:revision>
  <dcterms:created xsi:type="dcterms:W3CDTF">2023-05-12T08:59:37Z</dcterms:created>
  <dcterms:modified xsi:type="dcterms:W3CDTF">2023-06-26T11:36:54Z</dcterms:modified>
</cp:coreProperties>
</file>