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80"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3" d="100"/>
          <a:sy n="53" d="100"/>
        </p:scale>
        <p:origin x="1560" y="44"/>
      </p:cViewPr>
      <p:guideLst/>
    </p:cSldViewPr>
  </p:slid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8CC461-1AB3-4F8D-B373-B23CCE663436}" type="datetimeFigureOut">
              <a:rPr lang="sv-SE" smtClean="0"/>
              <a:t>2023-06-26</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D5CB78-999E-4CD4-8967-12FBFE2ED951}" type="slidenum">
              <a:rPr lang="sv-SE" smtClean="0"/>
              <a:t>‹#›</a:t>
            </a:fld>
            <a:endParaRPr lang="sv-SE"/>
          </a:p>
        </p:txBody>
      </p:sp>
    </p:spTree>
    <p:extLst>
      <p:ext uri="{BB962C8B-B14F-4D97-AF65-F5344CB8AC3E}">
        <p14:creationId xmlns:p14="http://schemas.microsoft.com/office/powerpoint/2010/main" val="3357743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DD5CB78-999E-4CD4-8967-12FBFE2ED951}" type="slidenum">
              <a:rPr lang="sv-SE" smtClean="0"/>
              <a:t>1</a:t>
            </a:fld>
            <a:endParaRPr lang="sv-SE"/>
          </a:p>
        </p:txBody>
      </p:sp>
    </p:spTree>
    <p:extLst>
      <p:ext uri="{BB962C8B-B14F-4D97-AF65-F5344CB8AC3E}">
        <p14:creationId xmlns:p14="http://schemas.microsoft.com/office/powerpoint/2010/main" val="1595646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UVI hos kateterbärare är sannolikt vid feber och nytillkomna symtom från urinvägarna, feber och akut stopp för urinavflödet eller feber i anslutning till byte av KAD.</a:t>
            </a:r>
          </a:p>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Vid misstanke om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symtomgivande</a:t>
            </a:r>
            <a:r>
              <a:rPr lang="sv-SE" sz="1800" dirty="0">
                <a:effectLst/>
                <a:latin typeface="Calibri" panose="020F0502020204030204" pitchFamily="34" charset="0"/>
                <a:ea typeface="Calibri" panose="020F0502020204030204" pitchFamily="34" charset="0"/>
                <a:cs typeface="Times New Roman" panose="02020603050405020304" pitchFamily="18" charset="0"/>
              </a:rPr>
              <a:t> UVI tillvaratas urinprov för odling med art- och resistensbestämning. Det kan ske på två olika sätt: </a:t>
            </a:r>
          </a:p>
          <a:p>
            <a:endParaRPr lang="sv-SE" dirty="0"/>
          </a:p>
        </p:txBody>
      </p:sp>
      <p:sp>
        <p:nvSpPr>
          <p:cNvPr id="4" name="Platshållare för bildnummer 3"/>
          <p:cNvSpPr>
            <a:spLocks noGrp="1"/>
          </p:cNvSpPr>
          <p:nvPr>
            <p:ph type="sldNum" sz="quarter" idx="5"/>
          </p:nvPr>
        </p:nvSpPr>
        <p:spPr/>
        <p:txBody>
          <a:bodyPr/>
          <a:lstStyle/>
          <a:p>
            <a:fld id="{9DD5CB78-999E-4CD4-8967-12FBFE2ED951}" type="slidenum">
              <a:rPr lang="sv-SE" smtClean="0"/>
              <a:t>14</a:t>
            </a:fld>
            <a:endParaRPr lang="sv-SE"/>
          </a:p>
        </p:txBody>
      </p:sp>
    </p:spTree>
    <p:extLst>
      <p:ext uri="{BB962C8B-B14F-4D97-AF65-F5344CB8AC3E}">
        <p14:creationId xmlns:p14="http://schemas.microsoft.com/office/powerpoint/2010/main" val="1334944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Times New Roman" panose="02020603050405020304" pitchFamily="18" charset="0"/>
              </a:rPr>
              <a:t>1. Katetern avlägsnas och ersätts med en ny ur vilken blåsurin tillvaratas för odling. Denna metod är att föredra vid långtidskateterisering eftersom den ger mer representativt odlingsresultat än tappning av urin ur den gamla katetern. Den gamla biofilmbeklädda katetern bör ändå avlägsnas för att förhindra recidiv.</a:t>
            </a:r>
          </a:p>
          <a:p>
            <a:endParaRPr lang="sv-SE" dirty="0"/>
          </a:p>
        </p:txBody>
      </p:sp>
      <p:sp>
        <p:nvSpPr>
          <p:cNvPr id="4" name="Platshållare för bildnummer 3"/>
          <p:cNvSpPr>
            <a:spLocks noGrp="1"/>
          </p:cNvSpPr>
          <p:nvPr>
            <p:ph type="sldNum" sz="quarter" idx="5"/>
          </p:nvPr>
        </p:nvSpPr>
        <p:spPr/>
        <p:txBody>
          <a:bodyPr/>
          <a:lstStyle/>
          <a:p>
            <a:fld id="{9DD5CB78-999E-4CD4-8967-12FBFE2ED951}" type="slidenum">
              <a:rPr lang="sv-SE" smtClean="0"/>
              <a:t>15</a:t>
            </a:fld>
            <a:endParaRPr lang="sv-SE"/>
          </a:p>
        </p:txBody>
      </p:sp>
    </p:spTree>
    <p:extLst>
      <p:ext uri="{BB962C8B-B14F-4D97-AF65-F5344CB8AC3E}">
        <p14:creationId xmlns:p14="http://schemas.microsoft.com/office/powerpoint/2010/main" val="3552533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Times New Roman" panose="02020603050405020304" pitchFamily="18" charset="0"/>
              </a:rPr>
              <a:t>2. Punktion av kateterslangen (endast silikon- och latexkatetrar) nedanför förgreningsstället efter att slangen varit avstängd i 30 minuter. Odlingsfyndet överensstämmer inte alltid med det som erhålls via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suprapubisk</a:t>
            </a:r>
            <a:r>
              <a:rPr lang="sv-SE" sz="1800" dirty="0">
                <a:effectLst/>
                <a:latin typeface="Calibri" panose="020F0502020204030204" pitchFamily="34" charset="0"/>
                <a:ea typeface="Calibri" panose="020F0502020204030204" pitchFamily="34" charset="0"/>
                <a:cs typeface="Times New Roman" panose="02020603050405020304" pitchFamily="18" charset="0"/>
              </a:rPr>
              <a:t> blåspunktion hos långtidsbärare av KAD utan avspeglar snarare vad som växer i katetersystemets biofilm. Denna metod lämpar sig bäst vid kort kateterduration. </a:t>
            </a:r>
          </a:p>
          <a:p>
            <a:endParaRPr lang="sv-SE" dirty="0"/>
          </a:p>
        </p:txBody>
      </p:sp>
      <p:sp>
        <p:nvSpPr>
          <p:cNvPr id="4" name="Platshållare för bildnummer 3"/>
          <p:cNvSpPr>
            <a:spLocks noGrp="1"/>
          </p:cNvSpPr>
          <p:nvPr>
            <p:ph type="sldNum" sz="quarter" idx="5"/>
          </p:nvPr>
        </p:nvSpPr>
        <p:spPr/>
        <p:txBody>
          <a:bodyPr/>
          <a:lstStyle/>
          <a:p>
            <a:fld id="{9DD5CB78-999E-4CD4-8967-12FBFE2ED951}" type="slidenum">
              <a:rPr lang="sv-SE" smtClean="0"/>
              <a:t>16</a:t>
            </a:fld>
            <a:endParaRPr lang="sv-SE"/>
          </a:p>
        </p:txBody>
      </p:sp>
    </p:spTree>
    <p:extLst>
      <p:ext uri="{BB962C8B-B14F-4D97-AF65-F5344CB8AC3E}">
        <p14:creationId xmlns:p14="http://schemas.microsoft.com/office/powerpoint/2010/main" val="3965405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DD5CB78-999E-4CD4-8967-12FBFE2ED951}" type="slidenum">
              <a:rPr lang="sv-SE" smtClean="0"/>
              <a:t>17</a:t>
            </a:fld>
            <a:endParaRPr lang="sv-SE"/>
          </a:p>
        </p:txBody>
      </p:sp>
    </p:spTree>
    <p:extLst>
      <p:ext uri="{BB962C8B-B14F-4D97-AF65-F5344CB8AC3E}">
        <p14:creationId xmlns:p14="http://schemas.microsoft.com/office/powerpoint/2010/main" val="2917094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DD5CB78-999E-4CD4-8967-12FBFE2ED951}" type="slidenum">
              <a:rPr lang="sv-SE" smtClean="0"/>
              <a:t>18</a:t>
            </a:fld>
            <a:endParaRPr lang="sv-SE"/>
          </a:p>
        </p:txBody>
      </p:sp>
    </p:spTree>
    <p:extLst>
      <p:ext uri="{BB962C8B-B14F-4D97-AF65-F5344CB8AC3E}">
        <p14:creationId xmlns:p14="http://schemas.microsoft.com/office/powerpoint/2010/main" val="1821869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Hur sjuk verkar hon? Påverkan på vitalparametrar? Tidigare/nuvarande sjukdomar? Andra sjuka i närheten? Övriga symtom? Utlandsvistelse nyligen?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I det här fallet med hög feber utan fokala symtom behöver man undersöka henne vidare för att ställa en säker diagnos och hon bör därför få träffa en läkare på närakuten.</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Vid misstänkt infektion med påverkan på vitalparametrar eller andra tecken på sepsis rekommenderas sjukhusvård. Titta gärna på kapitlet om ”Tecken på allvarlig infektion hos vuxna och barn” i ”Behandlingsrekommendationer för vanliga infektioner i öppenvård”.</a:t>
            </a:r>
            <a:endParaRPr lang="sv-SE" dirty="0"/>
          </a:p>
        </p:txBody>
      </p:sp>
      <p:sp>
        <p:nvSpPr>
          <p:cNvPr id="4" name="Platshållare för bildnummer 3"/>
          <p:cNvSpPr>
            <a:spLocks noGrp="1"/>
          </p:cNvSpPr>
          <p:nvPr>
            <p:ph type="sldNum" sz="quarter" idx="5"/>
          </p:nvPr>
        </p:nvSpPr>
        <p:spPr/>
        <p:txBody>
          <a:bodyPr/>
          <a:lstStyle/>
          <a:p>
            <a:fld id="{9DD5CB78-999E-4CD4-8967-12FBFE2ED951}" type="slidenum">
              <a:rPr lang="sv-SE" smtClean="0"/>
              <a:t>2</a:t>
            </a:fld>
            <a:endParaRPr lang="sv-SE"/>
          </a:p>
        </p:txBody>
      </p:sp>
    </p:spTree>
    <p:extLst>
      <p:ext uri="{BB962C8B-B14F-4D97-AF65-F5344CB8AC3E}">
        <p14:creationId xmlns:p14="http://schemas.microsoft.com/office/powerpoint/2010/main" val="3762760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Times New Roman" panose="02020603050405020304" pitchFamily="18" charset="0"/>
              </a:rPr>
              <a:t>I det här fallet med hög feber utan fokala symtom behöver man undersöka henne vidare för att ställa en säker diagnos och hon bör därför få träffa en läkare på närakuten.</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Vid misstänkt infektion med påverkan på vitalparametrar eller andra tecken på sepsis rekommenderas sjukhusvård. Titta gärna på kapitlet om ”Tecken på allvarlig infektion hos vuxna och barn” i ”Behandlingsrekommendationer för vanliga infektioner i öppenvård”.</a:t>
            </a:r>
          </a:p>
          <a:p>
            <a:endParaRPr lang="sv-SE" dirty="0"/>
          </a:p>
        </p:txBody>
      </p:sp>
      <p:sp>
        <p:nvSpPr>
          <p:cNvPr id="4" name="Platshållare för bildnummer 3"/>
          <p:cNvSpPr>
            <a:spLocks noGrp="1"/>
          </p:cNvSpPr>
          <p:nvPr>
            <p:ph type="sldNum" sz="quarter" idx="5"/>
          </p:nvPr>
        </p:nvSpPr>
        <p:spPr/>
        <p:txBody>
          <a:bodyPr/>
          <a:lstStyle/>
          <a:p>
            <a:fld id="{9DD5CB78-999E-4CD4-8967-12FBFE2ED951}" type="slidenum">
              <a:rPr lang="sv-SE" smtClean="0"/>
              <a:t>3</a:t>
            </a:fld>
            <a:endParaRPr lang="sv-SE"/>
          </a:p>
        </p:txBody>
      </p:sp>
    </p:spTree>
    <p:extLst>
      <p:ext uri="{BB962C8B-B14F-4D97-AF65-F5344CB8AC3E}">
        <p14:creationId xmlns:p14="http://schemas.microsoft.com/office/powerpoint/2010/main" val="522684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DD5CB78-999E-4CD4-8967-12FBFE2ED951}" type="slidenum">
              <a:rPr lang="sv-SE" smtClean="0"/>
              <a:t>7</a:t>
            </a:fld>
            <a:endParaRPr lang="sv-SE"/>
          </a:p>
        </p:txBody>
      </p:sp>
    </p:spTree>
    <p:extLst>
      <p:ext uri="{BB962C8B-B14F-4D97-AF65-F5344CB8AC3E}">
        <p14:creationId xmlns:p14="http://schemas.microsoft.com/office/powerpoint/2010/main" val="2068439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DD5CB78-999E-4CD4-8967-12FBFE2ED951}" type="slidenum">
              <a:rPr lang="sv-SE" smtClean="0"/>
              <a:t>8</a:t>
            </a:fld>
            <a:endParaRPr lang="sv-SE"/>
          </a:p>
        </p:txBody>
      </p:sp>
    </p:spTree>
    <p:extLst>
      <p:ext uri="{BB962C8B-B14F-4D97-AF65-F5344CB8AC3E}">
        <p14:creationId xmlns:p14="http://schemas.microsoft.com/office/powerpoint/2010/main" val="3202671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Risken för infektion med resistenta bakterier ökar:</a:t>
            </a:r>
          </a:p>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 efter vistelse i länder med ökad antibiotikaresistens under de senaste sex månaderna, </a:t>
            </a:r>
          </a:p>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 vid känt bärarskap av resistenta bakterier, </a:t>
            </a:r>
          </a:p>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 vid recidiverande eller vårdrelaterad UVI, </a:t>
            </a:r>
          </a:p>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 vid känd urologisk problematik.</a:t>
            </a:r>
          </a:p>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Vistelsen i Indien ökar således risken för att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ciprofloxacin</a:t>
            </a:r>
            <a:r>
              <a:rPr lang="sv-SE" sz="1800" dirty="0">
                <a:effectLst/>
                <a:latin typeface="Calibri" panose="020F0502020204030204" pitchFamily="34" charset="0"/>
                <a:ea typeface="Calibri" panose="020F0502020204030204" pitchFamily="34" charset="0"/>
                <a:cs typeface="Times New Roman" panose="02020603050405020304" pitchFamily="18" charset="0"/>
              </a:rPr>
              <a:t> inte kommer att vara en fungerande behandling i detta fall. Denna risk är dessutom ytterligare förhöjd av att hon hade diarré som hon fick behandling mot. Det är inte ovanligt att man får ut antibiotika receptfritt mot turistdiarré i länder där man har en mer frikostig antibiotikaanvändning.</a:t>
            </a:r>
          </a:p>
          <a:p>
            <a:pPr marL="457200">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r>
              <a:rPr lang="sv-SE" sz="1800" dirty="0">
                <a:effectLst/>
                <a:latin typeface="Calibri" panose="020F0502020204030204" pitchFamily="34" charset="0"/>
                <a:ea typeface="Calibri" panose="020F0502020204030204" pitchFamily="34" charset="0"/>
                <a:cs typeface="Times New Roman" panose="02020603050405020304" pitchFamily="18" charset="0"/>
              </a:rPr>
              <a:t>Sammantaget är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ciprofloxacin</a:t>
            </a:r>
            <a:r>
              <a:rPr lang="sv-SE" sz="1800" dirty="0">
                <a:effectLst/>
                <a:latin typeface="Calibri" panose="020F0502020204030204" pitchFamily="34" charset="0"/>
                <a:ea typeface="Calibri" panose="020F0502020204030204" pitchFamily="34" charset="0"/>
                <a:cs typeface="Times New Roman" panose="02020603050405020304" pitchFamily="18" charset="0"/>
              </a:rPr>
              <a:t> i detta fall en alltför osäker behandling mot en så pass allvarlig infektion som febril UVI. Därför bör Tarja remitteras till sjukhusakuten för intravenös antibiotikabehandling. </a:t>
            </a:r>
            <a:endParaRPr lang="sv-SE" dirty="0"/>
          </a:p>
        </p:txBody>
      </p:sp>
      <p:sp>
        <p:nvSpPr>
          <p:cNvPr id="4" name="Platshållare för bildnummer 3"/>
          <p:cNvSpPr>
            <a:spLocks noGrp="1"/>
          </p:cNvSpPr>
          <p:nvPr>
            <p:ph type="sldNum" sz="quarter" idx="5"/>
          </p:nvPr>
        </p:nvSpPr>
        <p:spPr/>
        <p:txBody>
          <a:bodyPr/>
          <a:lstStyle/>
          <a:p>
            <a:fld id="{9DD5CB78-999E-4CD4-8967-12FBFE2ED951}" type="slidenum">
              <a:rPr lang="sv-SE" smtClean="0"/>
              <a:t>9</a:t>
            </a:fld>
            <a:endParaRPr lang="sv-SE"/>
          </a:p>
        </p:txBody>
      </p:sp>
    </p:spTree>
    <p:extLst>
      <p:ext uri="{BB962C8B-B14F-4D97-AF65-F5344CB8AC3E}">
        <p14:creationId xmlns:p14="http://schemas.microsoft.com/office/powerpoint/2010/main" val="2308148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Vistelsen i Indien ökar således risken för att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ciprofloxacin</a:t>
            </a:r>
            <a:r>
              <a:rPr lang="sv-SE" sz="1800" dirty="0">
                <a:effectLst/>
                <a:latin typeface="Calibri" panose="020F0502020204030204" pitchFamily="34" charset="0"/>
                <a:ea typeface="Calibri" panose="020F0502020204030204" pitchFamily="34" charset="0"/>
                <a:cs typeface="Times New Roman" panose="02020603050405020304" pitchFamily="18" charset="0"/>
              </a:rPr>
              <a:t> inte kommer att vara en fungerande behandling i detta fall. Denna risk är dessutom ytterligare förhöjd av att hon hade diarré som hon fick behandling mot. Det är inte ovanligt att man får ut antibiotika receptfritt mot turistdiarré i länder där man har en mer frikostig antibiotikaanvändning.</a:t>
            </a:r>
          </a:p>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Sammantaget är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ciprofloxacin</a:t>
            </a:r>
            <a:r>
              <a:rPr lang="sv-SE" sz="1800" dirty="0">
                <a:effectLst/>
                <a:latin typeface="Calibri" panose="020F0502020204030204" pitchFamily="34" charset="0"/>
                <a:ea typeface="Calibri" panose="020F0502020204030204" pitchFamily="34" charset="0"/>
                <a:cs typeface="Times New Roman" panose="02020603050405020304" pitchFamily="18" charset="0"/>
              </a:rPr>
              <a:t> i detta fall en alltför osäker behandling mot en så pass allvarlig infektion som febril UVI. Därför bör Tarja remitteras till sjukhusakuten för intravenös antibiotikabehandling. </a:t>
            </a:r>
          </a:p>
          <a:p>
            <a:endParaRPr lang="sv-SE" dirty="0"/>
          </a:p>
        </p:txBody>
      </p:sp>
      <p:sp>
        <p:nvSpPr>
          <p:cNvPr id="4" name="Platshållare för bildnummer 3"/>
          <p:cNvSpPr>
            <a:spLocks noGrp="1"/>
          </p:cNvSpPr>
          <p:nvPr>
            <p:ph type="sldNum" sz="quarter" idx="5"/>
          </p:nvPr>
        </p:nvSpPr>
        <p:spPr/>
        <p:txBody>
          <a:bodyPr/>
          <a:lstStyle/>
          <a:p>
            <a:fld id="{9DD5CB78-999E-4CD4-8967-12FBFE2ED951}" type="slidenum">
              <a:rPr lang="sv-SE" smtClean="0"/>
              <a:t>10</a:t>
            </a:fld>
            <a:endParaRPr lang="sv-SE"/>
          </a:p>
        </p:txBody>
      </p:sp>
    </p:spTree>
    <p:extLst>
      <p:ext uri="{BB962C8B-B14F-4D97-AF65-F5344CB8AC3E}">
        <p14:creationId xmlns:p14="http://schemas.microsoft.com/office/powerpoint/2010/main" val="2717539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Times New Roman" panose="02020603050405020304" pitchFamily="18" charset="0"/>
              </a:rPr>
              <a:t>Vid okomplicerat förlopp krävs som regel ingen efterkontroll. Om klinisk förbättring uteblir under pågående adekvat antibiotikabehandling görs akut utredning avseende komplikation som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uretärobstruktion</a:t>
            </a:r>
            <a:r>
              <a:rPr lang="sv-SE" sz="1800" dirty="0">
                <a:effectLst/>
                <a:latin typeface="Calibri" panose="020F0502020204030204" pitchFamily="34" charset="0"/>
                <a:ea typeface="Calibri" panose="020F0502020204030204" pitchFamily="34" charset="0"/>
                <a:cs typeface="Times New Roman" panose="02020603050405020304" pitchFamily="18" charset="0"/>
              </a:rPr>
              <a:t> eller njurabscess. Vid recidiverande febril UVI övervägs radiologisk utredning.</a:t>
            </a:r>
          </a:p>
          <a:p>
            <a:endParaRPr lang="sv-SE" dirty="0"/>
          </a:p>
        </p:txBody>
      </p:sp>
      <p:sp>
        <p:nvSpPr>
          <p:cNvPr id="4" name="Platshållare för bildnummer 3"/>
          <p:cNvSpPr>
            <a:spLocks noGrp="1"/>
          </p:cNvSpPr>
          <p:nvPr>
            <p:ph type="sldNum" sz="quarter" idx="5"/>
          </p:nvPr>
        </p:nvSpPr>
        <p:spPr/>
        <p:txBody>
          <a:bodyPr/>
          <a:lstStyle/>
          <a:p>
            <a:fld id="{9DD5CB78-999E-4CD4-8967-12FBFE2ED951}" type="slidenum">
              <a:rPr lang="sv-SE" smtClean="0"/>
              <a:t>11</a:t>
            </a:fld>
            <a:endParaRPr lang="sv-SE"/>
          </a:p>
        </p:txBody>
      </p:sp>
    </p:spTree>
    <p:extLst>
      <p:ext uri="{BB962C8B-B14F-4D97-AF65-F5344CB8AC3E}">
        <p14:creationId xmlns:p14="http://schemas.microsoft.com/office/powerpoint/2010/main" val="3336762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Precis som hos kvinnor ska man ta urinsticka, urinodling, CRP och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kreatinin</a:t>
            </a:r>
            <a:r>
              <a:rPr lang="sv-SE" sz="1800" dirty="0">
                <a:effectLst/>
                <a:latin typeface="Calibri" panose="020F0502020204030204" pitchFamily="34" charset="0"/>
                <a:ea typeface="Calibri" panose="020F0502020204030204" pitchFamily="34" charset="0"/>
                <a:cs typeface="Times New Roman" panose="02020603050405020304" pitchFamily="18" charset="0"/>
              </a:rPr>
              <a:t>. Man bör även palpera prostatan. Risken för att infektionen orsakas av antibiotikaresistenta bakterier måste alltid beaktas, särskilt hos äldre män. Om peroral behandling bedöms möjlig ges i första hand tablett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ciprofloxacin</a:t>
            </a:r>
            <a:r>
              <a:rPr lang="sv-SE" sz="1800" dirty="0">
                <a:effectLst/>
                <a:latin typeface="Calibri" panose="020F0502020204030204" pitchFamily="34" charset="0"/>
                <a:ea typeface="Calibri" panose="020F0502020204030204" pitchFamily="34" charset="0"/>
                <a:cs typeface="Times New Roman" panose="02020603050405020304" pitchFamily="18" charset="0"/>
              </a:rPr>
              <a:t> 500 mg x 2 i 10-14 dagar.</a:t>
            </a:r>
          </a:p>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a:lnSpc>
                <a:spcPct val="107000"/>
              </a:lnSpc>
            </a:pP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Inledande intravenös antibiotikabehandling på sjukhus rekommenderas i samma situationer som för kvinnor samt vid akut bakteriell prostatit och febril UVI efter prostatabiopsi.</a:t>
            </a:r>
          </a:p>
          <a:p>
            <a:pPr marL="457200">
              <a:lnSpc>
                <a:spcPct val="107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Uppföljningen är densamma som för kvinnor.</a:t>
            </a:r>
          </a:p>
          <a:p>
            <a:endParaRPr lang="sv-SE" dirty="0"/>
          </a:p>
        </p:txBody>
      </p:sp>
      <p:sp>
        <p:nvSpPr>
          <p:cNvPr id="4" name="Platshållare för bildnummer 3"/>
          <p:cNvSpPr>
            <a:spLocks noGrp="1"/>
          </p:cNvSpPr>
          <p:nvPr>
            <p:ph type="sldNum" sz="quarter" idx="5"/>
          </p:nvPr>
        </p:nvSpPr>
        <p:spPr/>
        <p:txBody>
          <a:bodyPr/>
          <a:lstStyle/>
          <a:p>
            <a:fld id="{9DD5CB78-999E-4CD4-8967-12FBFE2ED951}" type="slidenum">
              <a:rPr lang="sv-SE" smtClean="0"/>
              <a:t>12</a:t>
            </a:fld>
            <a:endParaRPr lang="sv-SE"/>
          </a:p>
        </p:txBody>
      </p:sp>
    </p:spTree>
    <p:extLst>
      <p:ext uri="{BB962C8B-B14F-4D97-AF65-F5344CB8AC3E}">
        <p14:creationId xmlns:p14="http://schemas.microsoft.com/office/powerpoint/2010/main" val="3392037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25580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1173634670"/>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1781178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6764203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448601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04821CC-4F9F-3217-0664-FD2225F39731}"/>
              </a:ext>
            </a:extLst>
          </p:cNvPr>
          <p:cNvSpPr>
            <a:spLocks noGrp="1"/>
          </p:cNvSpPr>
          <p:nvPr>
            <p:ph type="title"/>
          </p:nvPr>
        </p:nvSpPr>
        <p:spPr>
          <a:xfrm>
            <a:off x="720000" y="1080000"/>
            <a:ext cx="7700963" cy="836613"/>
          </a:xfrm>
        </p:spPr>
        <p:txBody>
          <a:bodyPr/>
          <a:lstStyle/>
          <a:p>
            <a:pPr algn="ctr"/>
            <a:r>
              <a:rPr lang="en-US" sz="2800" dirty="0" err="1"/>
              <a:t>Febril</a:t>
            </a:r>
            <a:r>
              <a:rPr lang="en-US" sz="2800" dirty="0"/>
              <a:t> UVI</a:t>
            </a:r>
          </a:p>
        </p:txBody>
      </p:sp>
      <p:sp>
        <p:nvSpPr>
          <p:cNvPr id="12" name="Content Placeholder 2">
            <a:extLst>
              <a:ext uri="{FF2B5EF4-FFF2-40B4-BE49-F238E27FC236}">
                <a16:creationId xmlns:a16="http://schemas.microsoft.com/office/drawing/2014/main" id="{9B044451-5472-28ED-19E5-53E939E27FB6}"/>
              </a:ext>
            </a:extLst>
          </p:cNvPr>
          <p:cNvSpPr>
            <a:spLocks noGrp="1"/>
          </p:cNvSpPr>
          <p:nvPr>
            <p:ph idx="1"/>
          </p:nvPr>
        </p:nvSpPr>
        <p:spPr>
          <a:xfrm>
            <a:off x="720000" y="2159999"/>
            <a:ext cx="7700963" cy="3938400"/>
          </a:xfrm>
        </p:spPr>
        <p:txBody>
          <a:bodyPr/>
          <a:lstStyle/>
          <a:p>
            <a:pPr marL="0" indent="0">
              <a:buNone/>
            </a:pPr>
            <a:r>
              <a:rPr lang="sv-SE" dirty="0"/>
              <a:t>Tarja 37 år söker på närakuten med hög feber sedan två dagar. Hon har huvudvärk och mår lite illa.</a:t>
            </a:r>
            <a:endParaRPr lang="en-US" dirty="0"/>
          </a:p>
        </p:txBody>
      </p:sp>
      <p:sp>
        <p:nvSpPr>
          <p:cNvPr id="14" name="Footer Placeholder 3">
            <a:extLst>
              <a:ext uri="{FF2B5EF4-FFF2-40B4-BE49-F238E27FC236}">
                <a16:creationId xmlns:a16="http://schemas.microsoft.com/office/drawing/2014/main" id="{B298EAD0-D24B-2135-072A-70CE392CCCE9}"/>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1368600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853F44D-6A3D-7782-D831-23475A7C82AB}"/>
              </a:ext>
            </a:extLst>
          </p:cNvPr>
          <p:cNvSpPr>
            <a:spLocks noGrp="1"/>
          </p:cNvSpPr>
          <p:nvPr>
            <p:ph type="title"/>
          </p:nvPr>
        </p:nvSpPr>
        <p:spPr>
          <a:xfrm>
            <a:off x="720000" y="1080000"/>
            <a:ext cx="7700963" cy="836613"/>
          </a:xfrm>
        </p:spPr>
        <p:txBody>
          <a:bodyPr/>
          <a:lstStyle/>
          <a:p>
            <a:r>
              <a:rPr lang="en-US" sz="2800" dirty="0"/>
              <a:t>3. Forts.</a:t>
            </a:r>
          </a:p>
        </p:txBody>
      </p:sp>
      <p:sp>
        <p:nvSpPr>
          <p:cNvPr id="12" name="Content Placeholder 2">
            <a:extLst>
              <a:ext uri="{FF2B5EF4-FFF2-40B4-BE49-F238E27FC236}">
                <a16:creationId xmlns:a16="http://schemas.microsoft.com/office/drawing/2014/main" id="{CEDDD7AF-D7A3-1C45-DF05-830FB5B36E43}"/>
              </a:ext>
            </a:extLst>
          </p:cNvPr>
          <p:cNvSpPr>
            <a:spLocks noGrp="1"/>
          </p:cNvSpPr>
          <p:nvPr>
            <p:ph idx="1"/>
          </p:nvPr>
        </p:nvSpPr>
        <p:spPr>
          <a:xfrm>
            <a:off x="720000" y="2159999"/>
            <a:ext cx="7700963" cy="3938400"/>
          </a:xfrm>
        </p:spPr>
        <p:txBody>
          <a:bodyPr/>
          <a:lstStyle/>
          <a:p>
            <a:r>
              <a:rPr lang="en-US" dirty="0" err="1"/>
              <a:t>Indienvistelse</a:t>
            </a:r>
            <a:r>
              <a:rPr lang="en-US" dirty="0"/>
              <a:t> och </a:t>
            </a:r>
            <a:r>
              <a:rPr lang="en-US" dirty="0" err="1"/>
              <a:t>behandling</a:t>
            </a:r>
            <a:r>
              <a:rPr lang="en-US" dirty="0"/>
              <a:t> mot </a:t>
            </a:r>
            <a:r>
              <a:rPr lang="en-US" dirty="0" err="1"/>
              <a:t>diarré</a:t>
            </a:r>
            <a:r>
              <a:rPr lang="en-US" dirty="0"/>
              <a:t> </a:t>
            </a:r>
            <a:r>
              <a:rPr lang="en-US" dirty="0" err="1"/>
              <a:t>innebär</a:t>
            </a:r>
            <a:r>
              <a:rPr lang="en-US" dirty="0"/>
              <a:t> </a:t>
            </a:r>
            <a:r>
              <a:rPr lang="en-US" dirty="0" err="1"/>
              <a:t>stor</a:t>
            </a:r>
            <a:r>
              <a:rPr lang="en-US" dirty="0"/>
              <a:t> risk för </a:t>
            </a:r>
            <a:r>
              <a:rPr lang="en-US" dirty="0" err="1"/>
              <a:t>att</a:t>
            </a:r>
            <a:r>
              <a:rPr lang="en-US" dirty="0"/>
              <a:t> ciprofloxacin </a:t>
            </a:r>
            <a:r>
              <a:rPr lang="en-US" dirty="0" err="1"/>
              <a:t>inte</a:t>
            </a:r>
            <a:r>
              <a:rPr lang="en-US" dirty="0"/>
              <a:t> </a:t>
            </a:r>
            <a:r>
              <a:rPr lang="en-US" dirty="0" err="1"/>
              <a:t>fungerar</a:t>
            </a:r>
            <a:endParaRPr lang="en-US" dirty="0"/>
          </a:p>
          <a:p>
            <a:r>
              <a:rPr lang="en-US" dirty="0" err="1"/>
              <a:t>Tarja</a:t>
            </a:r>
            <a:r>
              <a:rPr lang="en-US" dirty="0"/>
              <a:t> </a:t>
            </a:r>
            <a:r>
              <a:rPr lang="en-US" dirty="0" err="1"/>
              <a:t>bör</a:t>
            </a:r>
            <a:r>
              <a:rPr lang="en-US" dirty="0"/>
              <a:t> </a:t>
            </a:r>
            <a:r>
              <a:rPr lang="en-US" dirty="0" err="1"/>
              <a:t>remitteras</a:t>
            </a:r>
            <a:r>
              <a:rPr lang="en-US" dirty="0"/>
              <a:t> till </a:t>
            </a:r>
            <a:r>
              <a:rPr lang="en-US" dirty="0" err="1"/>
              <a:t>sjukhusakuten</a:t>
            </a:r>
            <a:r>
              <a:rPr lang="en-US" dirty="0"/>
              <a:t> för </a:t>
            </a:r>
            <a:r>
              <a:rPr lang="en-US" dirty="0" err="1"/>
              <a:t>intravenös</a:t>
            </a:r>
            <a:r>
              <a:rPr lang="en-US" dirty="0"/>
              <a:t> </a:t>
            </a:r>
            <a:r>
              <a:rPr lang="en-US" dirty="0" err="1"/>
              <a:t>antibiotikabehandling</a:t>
            </a:r>
            <a:endParaRPr lang="en-US" dirty="0"/>
          </a:p>
        </p:txBody>
      </p:sp>
      <p:sp>
        <p:nvSpPr>
          <p:cNvPr id="14" name="Footer Placeholder 3">
            <a:extLst>
              <a:ext uri="{FF2B5EF4-FFF2-40B4-BE49-F238E27FC236}">
                <a16:creationId xmlns:a16="http://schemas.microsoft.com/office/drawing/2014/main" id="{014B5E98-1910-ED0F-4D0B-A6F3610D2A62}"/>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754482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726CCFE-A3B7-7D49-7168-7B894BE0E20F}"/>
              </a:ext>
            </a:extLst>
          </p:cNvPr>
          <p:cNvSpPr>
            <a:spLocks noGrp="1"/>
          </p:cNvSpPr>
          <p:nvPr>
            <p:ph type="title"/>
          </p:nvPr>
        </p:nvSpPr>
        <p:spPr>
          <a:xfrm>
            <a:off x="720000" y="946650"/>
            <a:ext cx="7700963" cy="836613"/>
          </a:xfrm>
        </p:spPr>
        <p:txBody>
          <a:bodyPr/>
          <a:lstStyle/>
          <a:p>
            <a:r>
              <a:rPr lang="sv-SE" sz="2800" dirty="0"/>
              <a:t>4. Ska man följa upp patienter med febril UVI och i så fall hur?</a:t>
            </a:r>
          </a:p>
        </p:txBody>
      </p:sp>
      <p:sp>
        <p:nvSpPr>
          <p:cNvPr id="7" name="Platshållare för innehåll 6">
            <a:extLst>
              <a:ext uri="{FF2B5EF4-FFF2-40B4-BE49-F238E27FC236}">
                <a16:creationId xmlns:a16="http://schemas.microsoft.com/office/drawing/2014/main" id="{0DCCF0D3-D3B1-D358-4202-3783A066FE69}"/>
              </a:ext>
            </a:extLst>
          </p:cNvPr>
          <p:cNvSpPr>
            <a:spLocks noGrp="1"/>
          </p:cNvSpPr>
          <p:nvPr>
            <p:ph idx="1"/>
          </p:nvPr>
        </p:nvSpPr>
        <p:spPr/>
        <p:txBody>
          <a:bodyPr/>
          <a:lstStyle/>
          <a:p>
            <a:r>
              <a:rPr lang="sv-SE" dirty="0"/>
              <a:t>Vid okomplicerat förlopp krävs som regel ingen efterkontroll. </a:t>
            </a:r>
          </a:p>
          <a:p>
            <a:r>
              <a:rPr lang="sv-SE" dirty="0"/>
              <a:t>Vid utebliven förbättring under pågående adekvat antibiotikabehandling görs akut utredning avseende komplikation som </a:t>
            </a:r>
            <a:r>
              <a:rPr lang="sv-SE" dirty="0" err="1"/>
              <a:t>uretärobstruktion</a:t>
            </a:r>
            <a:r>
              <a:rPr lang="sv-SE" dirty="0"/>
              <a:t> eller njurabscess. </a:t>
            </a:r>
          </a:p>
          <a:p>
            <a:r>
              <a:rPr lang="sv-SE" dirty="0"/>
              <a:t>Vid recidiverande febril UVI övervägs radiologisk utredning.</a:t>
            </a:r>
          </a:p>
        </p:txBody>
      </p:sp>
      <p:sp>
        <p:nvSpPr>
          <p:cNvPr id="4" name="Platshållare för sidfot 3">
            <a:extLst>
              <a:ext uri="{FF2B5EF4-FFF2-40B4-BE49-F238E27FC236}">
                <a16:creationId xmlns:a16="http://schemas.microsoft.com/office/drawing/2014/main" id="{E16BAF80-738B-3110-D77D-97196AD8682E}"/>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67854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DD464BB-2686-0071-81FC-B9DF658B67B9}"/>
              </a:ext>
            </a:extLst>
          </p:cNvPr>
          <p:cNvSpPr>
            <a:spLocks noGrp="1"/>
          </p:cNvSpPr>
          <p:nvPr>
            <p:ph type="title"/>
          </p:nvPr>
        </p:nvSpPr>
        <p:spPr>
          <a:xfrm>
            <a:off x="720000" y="1080000"/>
            <a:ext cx="7700963" cy="836613"/>
          </a:xfrm>
        </p:spPr>
        <p:txBody>
          <a:bodyPr/>
          <a:lstStyle/>
          <a:p>
            <a:r>
              <a:rPr lang="sv-SE" sz="2800" dirty="0"/>
              <a:t>5. Ser handläggningen annorlunda ut för män med febril UVI? I så fall hur?</a:t>
            </a:r>
            <a:endParaRPr lang="en-US" sz="2800" dirty="0"/>
          </a:p>
        </p:txBody>
      </p:sp>
      <p:sp>
        <p:nvSpPr>
          <p:cNvPr id="12" name="Content Placeholder 2">
            <a:extLst>
              <a:ext uri="{FF2B5EF4-FFF2-40B4-BE49-F238E27FC236}">
                <a16:creationId xmlns:a16="http://schemas.microsoft.com/office/drawing/2014/main" id="{984CB898-9705-34EB-5E84-E586A88C245B}"/>
              </a:ext>
            </a:extLst>
          </p:cNvPr>
          <p:cNvSpPr>
            <a:spLocks noGrp="1"/>
          </p:cNvSpPr>
          <p:nvPr>
            <p:ph idx="1"/>
          </p:nvPr>
        </p:nvSpPr>
        <p:spPr>
          <a:xfrm>
            <a:off x="720000" y="2159999"/>
            <a:ext cx="7700963" cy="3938400"/>
          </a:xfrm>
        </p:spPr>
        <p:txBody>
          <a:bodyPr/>
          <a:lstStyle/>
          <a:p>
            <a:r>
              <a:rPr lang="sv-SE" dirty="0"/>
              <a:t>Urinsticka, urinodling, CRP och </a:t>
            </a:r>
            <a:r>
              <a:rPr lang="sv-SE" dirty="0" err="1"/>
              <a:t>kreatinin</a:t>
            </a:r>
            <a:r>
              <a:rPr lang="sv-SE" dirty="0"/>
              <a:t> precis som hos kvinnor </a:t>
            </a:r>
          </a:p>
          <a:p>
            <a:r>
              <a:rPr lang="sv-SE" dirty="0"/>
              <a:t>Prostatapalpation</a:t>
            </a:r>
          </a:p>
          <a:p>
            <a:r>
              <a:rPr lang="sv-SE" dirty="0"/>
              <a:t>Risken för att infektionen orsakas av antibiotikaresistenta bakterier måste alltid beaktas, särskilt hos äldre män. </a:t>
            </a:r>
            <a:endParaRPr lang="en-US" dirty="0"/>
          </a:p>
        </p:txBody>
      </p:sp>
      <p:sp>
        <p:nvSpPr>
          <p:cNvPr id="14" name="Footer Placeholder 3">
            <a:extLst>
              <a:ext uri="{FF2B5EF4-FFF2-40B4-BE49-F238E27FC236}">
                <a16:creationId xmlns:a16="http://schemas.microsoft.com/office/drawing/2014/main" id="{B8D2DC7B-B0C5-D784-D2B4-197C973BD265}"/>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249350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21D5C56-34A9-A7FA-9E1B-374D3EDE09BD}"/>
              </a:ext>
            </a:extLst>
          </p:cNvPr>
          <p:cNvSpPr>
            <a:spLocks noGrp="1"/>
          </p:cNvSpPr>
          <p:nvPr>
            <p:ph type="title"/>
          </p:nvPr>
        </p:nvSpPr>
        <p:spPr>
          <a:xfrm>
            <a:off x="720000" y="1080000"/>
            <a:ext cx="7700963" cy="836613"/>
          </a:xfrm>
        </p:spPr>
        <p:txBody>
          <a:bodyPr/>
          <a:lstStyle/>
          <a:p>
            <a:r>
              <a:rPr lang="en-US" sz="2800" dirty="0"/>
              <a:t>5. Forts. </a:t>
            </a:r>
            <a:r>
              <a:rPr lang="en-US" sz="2800" dirty="0" err="1"/>
              <a:t>Febril</a:t>
            </a:r>
            <a:r>
              <a:rPr lang="en-US" sz="2800" dirty="0"/>
              <a:t> UVI hos </a:t>
            </a:r>
            <a:r>
              <a:rPr lang="en-US" sz="2800" dirty="0" err="1"/>
              <a:t>män</a:t>
            </a:r>
            <a:endParaRPr lang="en-US" sz="2800" dirty="0"/>
          </a:p>
        </p:txBody>
      </p:sp>
      <p:sp>
        <p:nvSpPr>
          <p:cNvPr id="12" name="Content Placeholder 2">
            <a:extLst>
              <a:ext uri="{FF2B5EF4-FFF2-40B4-BE49-F238E27FC236}">
                <a16:creationId xmlns:a16="http://schemas.microsoft.com/office/drawing/2014/main" id="{C8EEA024-726F-8986-C951-D4865B92F4DE}"/>
              </a:ext>
            </a:extLst>
          </p:cNvPr>
          <p:cNvSpPr>
            <a:spLocks noGrp="1"/>
          </p:cNvSpPr>
          <p:nvPr>
            <p:ph idx="1"/>
          </p:nvPr>
        </p:nvSpPr>
        <p:spPr>
          <a:xfrm>
            <a:off x="720000" y="2159999"/>
            <a:ext cx="7700963" cy="3938400"/>
          </a:xfrm>
        </p:spPr>
        <p:txBody>
          <a:bodyPr/>
          <a:lstStyle/>
          <a:p>
            <a:r>
              <a:rPr lang="sv-SE" dirty="0"/>
              <a:t>Om peroral behandling bedöms möjlig ges i första hand tablett </a:t>
            </a:r>
            <a:r>
              <a:rPr lang="sv-SE" dirty="0" err="1"/>
              <a:t>ciprofloxacin</a:t>
            </a:r>
            <a:r>
              <a:rPr lang="sv-SE" dirty="0"/>
              <a:t> 500 mg x 2 i 10-14 dagar.</a:t>
            </a:r>
          </a:p>
          <a:p>
            <a:r>
              <a:rPr lang="sv-SE" dirty="0"/>
              <a:t>Inledande iv antibiotikabehandling rekommenderas i samma situationer som för kvinnor samt vid akut bakteriell prostatit och febril UVI efter prostatabiopsi.</a:t>
            </a:r>
          </a:p>
          <a:p>
            <a:r>
              <a:rPr lang="sv-SE" dirty="0"/>
              <a:t>Uppföljningen är densamma som för kvinnor.</a:t>
            </a:r>
          </a:p>
          <a:p>
            <a:endParaRPr lang="en-US" dirty="0"/>
          </a:p>
        </p:txBody>
      </p:sp>
      <p:sp>
        <p:nvSpPr>
          <p:cNvPr id="14" name="Footer Placeholder 3">
            <a:extLst>
              <a:ext uri="{FF2B5EF4-FFF2-40B4-BE49-F238E27FC236}">
                <a16:creationId xmlns:a16="http://schemas.microsoft.com/office/drawing/2014/main" id="{3A623282-AC6F-2D96-CFF2-325C0017E6B5}"/>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906569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792A825-08E7-B966-B049-31847E0BFB29}"/>
              </a:ext>
            </a:extLst>
          </p:cNvPr>
          <p:cNvSpPr>
            <a:spLocks noGrp="1"/>
          </p:cNvSpPr>
          <p:nvPr>
            <p:ph type="title"/>
          </p:nvPr>
        </p:nvSpPr>
        <p:spPr>
          <a:xfrm>
            <a:off x="720000" y="972050"/>
            <a:ext cx="7700963" cy="836613"/>
          </a:xfrm>
        </p:spPr>
        <p:txBody>
          <a:bodyPr/>
          <a:lstStyle/>
          <a:p>
            <a:r>
              <a:rPr lang="sv-SE" sz="2800" dirty="0"/>
              <a:t>6. Hur handlägger man en patient med urinkateter och febril UVI?</a:t>
            </a:r>
            <a:endParaRPr lang="en-US" sz="2800" dirty="0"/>
          </a:p>
        </p:txBody>
      </p:sp>
      <p:sp>
        <p:nvSpPr>
          <p:cNvPr id="12" name="Content Placeholder 2">
            <a:extLst>
              <a:ext uri="{FF2B5EF4-FFF2-40B4-BE49-F238E27FC236}">
                <a16:creationId xmlns:a16="http://schemas.microsoft.com/office/drawing/2014/main" id="{38B5786E-ED81-2F05-B9BA-F9F958FF444C}"/>
              </a:ext>
            </a:extLst>
          </p:cNvPr>
          <p:cNvSpPr>
            <a:spLocks noGrp="1"/>
          </p:cNvSpPr>
          <p:nvPr>
            <p:ph idx="1"/>
          </p:nvPr>
        </p:nvSpPr>
        <p:spPr>
          <a:xfrm>
            <a:off x="720000" y="1808663"/>
            <a:ext cx="7700963" cy="4289736"/>
          </a:xfrm>
        </p:spPr>
        <p:txBody>
          <a:bodyPr/>
          <a:lstStyle/>
          <a:p>
            <a:r>
              <a:rPr lang="sv-SE" dirty="0"/>
              <a:t>UVI hos kateterbärare är sannolikt vid:</a:t>
            </a:r>
          </a:p>
          <a:p>
            <a:pPr>
              <a:buFontTx/>
              <a:buChar char="-"/>
            </a:pPr>
            <a:r>
              <a:rPr lang="sv-SE" dirty="0"/>
              <a:t>feber och nytillkomna symtom från urinvägarna</a:t>
            </a:r>
          </a:p>
          <a:p>
            <a:pPr>
              <a:buFontTx/>
              <a:buChar char="-"/>
            </a:pPr>
            <a:r>
              <a:rPr lang="sv-SE" dirty="0"/>
              <a:t>feber och akut stopp för urinavflödet </a:t>
            </a:r>
          </a:p>
          <a:p>
            <a:pPr>
              <a:buFontTx/>
              <a:buChar char="-"/>
            </a:pPr>
            <a:r>
              <a:rPr lang="sv-SE" dirty="0"/>
              <a:t>feber i anslutning till byte av KAD.</a:t>
            </a:r>
          </a:p>
          <a:p>
            <a:pPr marL="0" indent="0">
              <a:buNone/>
            </a:pPr>
            <a:endParaRPr lang="sv-SE" dirty="0"/>
          </a:p>
          <a:p>
            <a:r>
              <a:rPr lang="sv-SE" dirty="0"/>
              <a:t>Vid misstanke om </a:t>
            </a:r>
            <a:r>
              <a:rPr lang="sv-SE" dirty="0" err="1"/>
              <a:t>symtomgivande</a:t>
            </a:r>
            <a:r>
              <a:rPr lang="sv-SE" dirty="0"/>
              <a:t> UVI tas en urinodling, det kan göras på två olika sätt:</a:t>
            </a:r>
            <a:endParaRPr lang="en-US" dirty="0"/>
          </a:p>
        </p:txBody>
      </p:sp>
      <p:sp>
        <p:nvSpPr>
          <p:cNvPr id="14" name="Footer Placeholder 3">
            <a:extLst>
              <a:ext uri="{FF2B5EF4-FFF2-40B4-BE49-F238E27FC236}">
                <a16:creationId xmlns:a16="http://schemas.microsoft.com/office/drawing/2014/main" id="{375F682A-A752-46B6-CCF0-964AB6C8A655}"/>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375315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0A80B3E3-4A8D-FE6A-85D9-9C11EEA2B36F}"/>
              </a:ext>
            </a:extLst>
          </p:cNvPr>
          <p:cNvSpPr>
            <a:spLocks noGrp="1"/>
          </p:cNvSpPr>
          <p:nvPr>
            <p:ph type="title"/>
          </p:nvPr>
        </p:nvSpPr>
        <p:spPr>
          <a:xfrm>
            <a:off x="720000" y="991101"/>
            <a:ext cx="7700963" cy="450350"/>
          </a:xfrm>
        </p:spPr>
        <p:txBody>
          <a:bodyPr/>
          <a:lstStyle/>
          <a:p>
            <a:r>
              <a:rPr lang="sv-SE" sz="2800" dirty="0"/>
              <a:t>6. Forts. UVI och kateter</a:t>
            </a:r>
          </a:p>
        </p:txBody>
      </p:sp>
      <p:sp>
        <p:nvSpPr>
          <p:cNvPr id="7" name="Platshållare för innehåll 6">
            <a:extLst>
              <a:ext uri="{FF2B5EF4-FFF2-40B4-BE49-F238E27FC236}">
                <a16:creationId xmlns:a16="http://schemas.microsoft.com/office/drawing/2014/main" id="{661C8FB5-61DA-D4B6-4381-13ADA30DE932}"/>
              </a:ext>
            </a:extLst>
          </p:cNvPr>
          <p:cNvSpPr>
            <a:spLocks noGrp="1"/>
          </p:cNvSpPr>
          <p:nvPr>
            <p:ph idx="1"/>
          </p:nvPr>
        </p:nvSpPr>
        <p:spPr>
          <a:xfrm>
            <a:off x="720000" y="1441451"/>
            <a:ext cx="7700963" cy="4656948"/>
          </a:xfrm>
        </p:spPr>
        <p:txBody>
          <a:bodyPr/>
          <a:lstStyle/>
          <a:p>
            <a:pPr marL="0" indent="0">
              <a:buNone/>
            </a:pPr>
            <a:r>
              <a:rPr lang="sv-SE" dirty="0"/>
              <a:t> 1. Katetern avlägsnas och ersätts med en ny ur vilken blåsurin tillvaratas för odling. </a:t>
            </a:r>
          </a:p>
          <a:p>
            <a:r>
              <a:rPr lang="sv-SE" dirty="0"/>
              <a:t>Att föredra vid långtidskateterisering </a:t>
            </a:r>
          </a:p>
          <a:p>
            <a:r>
              <a:rPr lang="sv-SE" dirty="0"/>
              <a:t>Mer representativt odlingsresultat än tappning av urin ur den gamla katetern</a:t>
            </a:r>
          </a:p>
          <a:p>
            <a:r>
              <a:rPr lang="sv-SE" dirty="0"/>
              <a:t>Den gamla biofilmbeklädda katetern bör ändå avlägsnas för att förhindra recidiv</a:t>
            </a:r>
          </a:p>
        </p:txBody>
      </p:sp>
      <p:sp>
        <p:nvSpPr>
          <p:cNvPr id="4" name="Platshållare för sidfot 3">
            <a:extLst>
              <a:ext uri="{FF2B5EF4-FFF2-40B4-BE49-F238E27FC236}">
                <a16:creationId xmlns:a16="http://schemas.microsoft.com/office/drawing/2014/main" id="{8F18F746-EC59-BA6A-563E-094279E11FB2}"/>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707555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F2AC1A8-2AB9-FD6C-CB77-05B4AAB34B73}"/>
              </a:ext>
            </a:extLst>
          </p:cNvPr>
          <p:cNvSpPr>
            <a:spLocks noGrp="1"/>
          </p:cNvSpPr>
          <p:nvPr>
            <p:ph type="title"/>
          </p:nvPr>
        </p:nvSpPr>
        <p:spPr>
          <a:xfrm>
            <a:off x="720000" y="1003801"/>
            <a:ext cx="7700963" cy="399550"/>
          </a:xfrm>
        </p:spPr>
        <p:txBody>
          <a:bodyPr/>
          <a:lstStyle/>
          <a:p>
            <a:r>
              <a:rPr lang="sv-SE" sz="2800" dirty="0"/>
              <a:t>6. Forts. UVI och kateter</a:t>
            </a:r>
          </a:p>
        </p:txBody>
      </p:sp>
      <p:sp>
        <p:nvSpPr>
          <p:cNvPr id="7" name="Platshållare för innehåll 6">
            <a:extLst>
              <a:ext uri="{FF2B5EF4-FFF2-40B4-BE49-F238E27FC236}">
                <a16:creationId xmlns:a16="http://schemas.microsoft.com/office/drawing/2014/main" id="{8DF79497-AC82-29C8-6FD4-C6F5E9B962C0}"/>
              </a:ext>
            </a:extLst>
          </p:cNvPr>
          <p:cNvSpPr>
            <a:spLocks noGrp="1"/>
          </p:cNvSpPr>
          <p:nvPr>
            <p:ph idx="1"/>
          </p:nvPr>
        </p:nvSpPr>
        <p:spPr>
          <a:xfrm>
            <a:off x="720000" y="1403351"/>
            <a:ext cx="7700963" cy="4695048"/>
          </a:xfrm>
        </p:spPr>
        <p:txBody>
          <a:bodyPr/>
          <a:lstStyle/>
          <a:p>
            <a:pPr marL="0" indent="0">
              <a:buNone/>
            </a:pPr>
            <a:r>
              <a:rPr lang="sv-SE" dirty="0"/>
              <a:t>2. Punktion av kateterslangen (endast silikon- och latexkatetrar) nedanför förgreningsstället efter att slangen varit avstängd i 30 minuter. </a:t>
            </a:r>
          </a:p>
          <a:p>
            <a:r>
              <a:rPr lang="sv-SE" dirty="0"/>
              <a:t>Odlingsfyndet överensstämmer inte alltid med det som erhålls via </a:t>
            </a:r>
            <a:r>
              <a:rPr lang="sv-SE" dirty="0" err="1"/>
              <a:t>suprapubisk</a:t>
            </a:r>
            <a:r>
              <a:rPr lang="sv-SE" dirty="0"/>
              <a:t> blåspunktion hos långtidsbärare av KAD</a:t>
            </a:r>
          </a:p>
          <a:p>
            <a:r>
              <a:rPr lang="sv-SE" dirty="0"/>
              <a:t>Avspeglar snarare vad som växer i katetersystemets biofilm. </a:t>
            </a:r>
          </a:p>
          <a:p>
            <a:r>
              <a:rPr lang="sv-SE" dirty="0"/>
              <a:t>Lämpar sig bäst vid kort kateterduration. </a:t>
            </a:r>
          </a:p>
        </p:txBody>
      </p:sp>
      <p:sp>
        <p:nvSpPr>
          <p:cNvPr id="4" name="Platshållare för sidfot 3">
            <a:extLst>
              <a:ext uri="{FF2B5EF4-FFF2-40B4-BE49-F238E27FC236}">
                <a16:creationId xmlns:a16="http://schemas.microsoft.com/office/drawing/2014/main" id="{79AEE40E-4D77-FA89-57A3-5AFFE125086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018429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29D61D0-D184-66B0-F96B-1A2F13734198}"/>
              </a:ext>
            </a:extLst>
          </p:cNvPr>
          <p:cNvSpPr>
            <a:spLocks noGrp="1"/>
          </p:cNvSpPr>
          <p:nvPr>
            <p:ph type="title"/>
          </p:nvPr>
        </p:nvSpPr>
        <p:spPr>
          <a:xfrm>
            <a:off x="720000" y="1010150"/>
            <a:ext cx="7700963" cy="723399"/>
          </a:xfrm>
        </p:spPr>
        <p:txBody>
          <a:bodyPr/>
          <a:lstStyle/>
          <a:p>
            <a:r>
              <a:rPr lang="sv-SE" sz="2800" dirty="0"/>
              <a:t>6. Forts. UVI och kateter</a:t>
            </a:r>
          </a:p>
        </p:txBody>
      </p:sp>
      <p:sp>
        <p:nvSpPr>
          <p:cNvPr id="7" name="Platshållare för innehåll 6">
            <a:extLst>
              <a:ext uri="{FF2B5EF4-FFF2-40B4-BE49-F238E27FC236}">
                <a16:creationId xmlns:a16="http://schemas.microsoft.com/office/drawing/2014/main" id="{7FE663D6-4F8A-24A6-E93F-8723FD1E55F0}"/>
              </a:ext>
            </a:extLst>
          </p:cNvPr>
          <p:cNvSpPr>
            <a:spLocks noGrp="1"/>
          </p:cNvSpPr>
          <p:nvPr>
            <p:ph idx="1"/>
          </p:nvPr>
        </p:nvSpPr>
        <p:spPr>
          <a:xfrm>
            <a:off x="720000" y="2057399"/>
            <a:ext cx="7700963" cy="4040999"/>
          </a:xfrm>
        </p:spPr>
        <p:txBody>
          <a:bodyPr/>
          <a:lstStyle/>
          <a:p>
            <a:r>
              <a:rPr lang="sv-SE" dirty="0"/>
              <a:t>Diagnostisk gräns är ≥ 10</a:t>
            </a:r>
            <a:r>
              <a:rPr lang="sv-SE" baseline="30000" dirty="0"/>
              <a:t>3</a:t>
            </a:r>
            <a:r>
              <a:rPr lang="sv-SE" dirty="0"/>
              <a:t> CFU/ml (≥ 10</a:t>
            </a:r>
            <a:r>
              <a:rPr lang="sv-SE" baseline="30000" dirty="0"/>
              <a:t>6</a:t>
            </a:r>
            <a:r>
              <a:rPr lang="sv-SE" dirty="0"/>
              <a:t> CFU/l)</a:t>
            </a:r>
          </a:p>
          <a:p>
            <a:r>
              <a:rPr lang="sv-SE" dirty="0"/>
              <a:t>Urinstickor har inget diagnostiskt värde eftersom bakteriuri alltid föreligger.</a:t>
            </a:r>
          </a:p>
          <a:p>
            <a:endParaRPr lang="sv-SE" dirty="0"/>
          </a:p>
        </p:txBody>
      </p:sp>
      <p:sp>
        <p:nvSpPr>
          <p:cNvPr id="4" name="Platshållare för sidfot 3">
            <a:extLst>
              <a:ext uri="{FF2B5EF4-FFF2-40B4-BE49-F238E27FC236}">
                <a16:creationId xmlns:a16="http://schemas.microsoft.com/office/drawing/2014/main" id="{84495D80-ADDD-03EF-045B-ED0681CDE26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218631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6DBAD9D-8895-BAEB-6A0D-E6DF4E516043}"/>
              </a:ext>
            </a:extLst>
          </p:cNvPr>
          <p:cNvSpPr>
            <a:spLocks noGrp="1"/>
          </p:cNvSpPr>
          <p:nvPr>
            <p:ph type="title"/>
          </p:nvPr>
        </p:nvSpPr>
        <p:spPr>
          <a:xfrm>
            <a:off x="720000" y="972050"/>
            <a:ext cx="7700963" cy="691649"/>
          </a:xfrm>
        </p:spPr>
        <p:txBody>
          <a:bodyPr/>
          <a:lstStyle/>
          <a:p>
            <a:r>
              <a:rPr lang="sv-SE" sz="2800" dirty="0"/>
              <a:t>6. Forts. UVI och kateter</a:t>
            </a:r>
          </a:p>
        </p:txBody>
      </p:sp>
      <p:sp>
        <p:nvSpPr>
          <p:cNvPr id="7" name="Platshållare för innehåll 6">
            <a:extLst>
              <a:ext uri="{FF2B5EF4-FFF2-40B4-BE49-F238E27FC236}">
                <a16:creationId xmlns:a16="http://schemas.microsoft.com/office/drawing/2014/main" id="{A60DD13A-306B-7DF8-B666-9974585606AA}"/>
              </a:ext>
            </a:extLst>
          </p:cNvPr>
          <p:cNvSpPr>
            <a:spLocks noGrp="1"/>
          </p:cNvSpPr>
          <p:nvPr>
            <p:ph idx="1"/>
          </p:nvPr>
        </p:nvSpPr>
        <p:spPr>
          <a:xfrm>
            <a:off x="720000" y="1809749"/>
            <a:ext cx="7700963" cy="4288649"/>
          </a:xfrm>
        </p:spPr>
        <p:txBody>
          <a:bodyPr/>
          <a:lstStyle/>
          <a:p>
            <a:r>
              <a:rPr lang="sv-SE" dirty="0"/>
              <a:t>Vid misstänkt UVI med feber väljs i första hand, innan odlingsresultat föreligger, </a:t>
            </a:r>
            <a:r>
              <a:rPr lang="sv-SE" dirty="0" err="1"/>
              <a:t>ciprofloxacin</a:t>
            </a:r>
            <a:r>
              <a:rPr lang="sv-SE" dirty="0"/>
              <a:t> för peroral terapi i 7 dagar </a:t>
            </a:r>
          </a:p>
          <a:p>
            <a:r>
              <a:rPr lang="sv-SE" dirty="0"/>
              <a:t>Kateterbyte </a:t>
            </a:r>
          </a:p>
          <a:p>
            <a:r>
              <a:rPr lang="sv-SE" dirty="0"/>
              <a:t>Patient som drabbas av febril UVI i samband med byte av KAD bör erbjudas antibiotikaprofylax vid kommande kateterbyten </a:t>
            </a:r>
          </a:p>
          <a:p>
            <a:r>
              <a:rPr lang="sv-SE" dirty="0"/>
              <a:t>Vid recidiverande kateterassocierad UVI rekommenderas kontakt med urolog för utredning</a:t>
            </a:r>
          </a:p>
        </p:txBody>
      </p:sp>
      <p:sp>
        <p:nvSpPr>
          <p:cNvPr id="4" name="Platshållare för sidfot 3">
            <a:extLst>
              <a:ext uri="{FF2B5EF4-FFF2-40B4-BE49-F238E27FC236}">
                <a16:creationId xmlns:a16="http://schemas.microsoft.com/office/drawing/2014/main" id="{4E793BB3-543F-EA7D-A561-09EB0253EB1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189983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E567152-DC6A-1DFC-467C-65ACAAFF3A87}"/>
              </a:ext>
            </a:extLst>
          </p:cNvPr>
          <p:cNvSpPr>
            <a:spLocks noGrp="1"/>
          </p:cNvSpPr>
          <p:nvPr>
            <p:ph type="title"/>
          </p:nvPr>
        </p:nvSpPr>
        <p:spPr>
          <a:xfrm>
            <a:off x="720000" y="1080000"/>
            <a:ext cx="7700963" cy="1175520"/>
          </a:xfrm>
        </p:spPr>
        <p:txBody>
          <a:bodyPr/>
          <a:lstStyle/>
          <a:p>
            <a:r>
              <a:rPr lang="sv-SE" sz="2800" dirty="0"/>
              <a:t>1.Vad påverkar triageringen? Ska hon till sjukhusakuten? Få ett läkarbesök på närakuten? Hem med egenvårdsråd?</a:t>
            </a:r>
            <a:endParaRPr lang="en-US" sz="2800" dirty="0"/>
          </a:p>
        </p:txBody>
      </p:sp>
      <p:sp>
        <p:nvSpPr>
          <p:cNvPr id="12" name="Content Placeholder 2">
            <a:extLst>
              <a:ext uri="{FF2B5EF4-FFF2-40B4-BE49-F238E27FC236}">
                <a16:creationId xmlns:a16="http://schemas.microsoft.com/office/drawing/2014/main" id="{BB7FF517-15C5-91F0-B987-24A87B09A0B0}"/>
              </a:ext>
            </a:extLst>
          </p:cNvPr>
          <p:cNvSpPr>
            <a:spLocks noGrp="1"/>
          </p:cNvSpPr>
          <p:nvPr>
            <p:ph idx="1"/>
          </p:nvPr>
        </p:nvSpPr>
        <p:spPr>
          <a:xfrm>
            <a:off x="720000" y="2458719"/>
            <a:ext cx="7700963" cy="3639679"/>
          </a:xfrm>
        </p:spPr>
        <p:txBody>
          <a:bodyPr/>
          <a:lstStyle/>
          <a:p>
            <a:r>
              <a:rPr lang="sv-SE" dirty="0"/>
              <a:t>Hur sjuk verkar hon?</a:t>
            </a:r>
          </a:p>
          <a:p>
            <a:r>
              <a:rPr lang="sv-SE" dirty="0"/>
              <a:t>Påverkade vitalparametrar?</a:t>
            </a:r>
          </a:p>
          <a:p>
            <a:r>
              <a:rPr lang="sv-SE" dirty="0"/>
              <a:t>Tidigare/Nuvarande sjukdomar?</a:t>
            </a:r>
          </a:p>
          <a:p>
            <a:r>
              <a:rPr lang="sv-SE" dirty="0"/>
              <a:t>Andra sjuka i närheten?</a:t>
            </a:r>
          </a:p>
          <a:p>
            <a:r>
              <a:rPr lang="sv-SE" dirty="0"/>
              <a:t>Övriga symtom?</a:t>
            </a:r>
          </a:p>
          <a:p>
            <a:r>
              <a:rPr lang="sv-SE" dirty="0"/>
              <a:t>Utlandsvistelse nyligen?</a:t>
            </a:r>
          </a:p>
        </p:txBody>
      </p:sp>
      <p:sp>
        <p:nvSpPr>
          <p:cNvPr id="14" name="Footer Placeholder 3">
            <a:extLst>
              <a:ext uri="{FF2B5EF4-FFF2-40B4-BE49-F238E27FC236}">
                <a16:creationId xmlns:a16="http://schemas.microsoft.com/office/drawing/2014/main" id="{0953DE67-CCA3-32F1-3BCF-32184D0D3390}"/>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329925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07CE6116-BBBF-B628-2A1B-465356B7DBD0}"/>
              </a:ext>
            </a:extLst>
          </p:cNvPr>
          <p:cNvSpPr>
            <a:spLocks noGrp="1"/>
          </p:cNvSpPr>
          <p:nvPr>
            <p:ph type="title"/>
          </p:nvPr>
        </p:nvSpPr>
        <p:spPr>
          <a:xfrm>
            <a:off x="720000" y="1080000"/>
            <a:ext cx="7700963" cy="836613"/>
          </a:xfrm>
        </p:spPr>
        <p:txBody>
          <a:bodyPr/>
          <a:lstStyle/>
          <a:p>
            <a:r>
              <a:rPr lang="en-US" sz="2800" dirty="0"/>
              <a:t>1. Forts. </a:t>
            </a:r>
            <a:r>
              <a:rPr lang="en-US" sz="2800" dirty="0" err="1"/>
              <a:t>triagering</a:t>
            </a:r>
            <a:endParaRPr lang="en-US" sz="2800" dirty="0"/>
          </a:p>
        </p:txBody>
      </p:sp>
      <p:sp>
        <p:nvSpPr>
          <p:cNvPr id="12" name="Content Placeholder 2">
            <a:extLst>
              <a:ext uri="{FF2B5EF4-FFF2-40B4-BE49-F238E27FC236}">
                <a16:creationId xmlns:a16="http://schemas.microsoft.com/office/drawing/2014/main" id="{A0F7D3DE-C547-DBF2-F0E5-3A823BBCE08E}"/>
              </a:ext>
            </a:extLst>
          </p:cNvPr>
          <p:cNvSpPr>
            <a:spLocks noGrp="1"/>
          </p:cNvSpPr>
          <p:nvPr>
            <p:ph idx="1"/>
          </p:nvPr>
        </p:nvSpPr>
        <p:spPr>
          <a:xfrm>
            <a:off x="720000" y="2159999"/>
            <a:ext cx="7700963" cy="3938400"/>
          </a:xfrm>
        </p:spPr>
        <p:txBody>
          <a:bodyPr/>
          <a:lstStyle/>
          <a:p>
            <a:r>
              <a:rPr lang="sv-SE" dirty="0"/>
              <a:t>Vid hög feber utan fokala symtom behöves en läkarbedömning för säker diagnos </a:t>
            </a:r>
          </a:p>
          <a:p>
            <a:r>
              <a:rPr lang="sv-SE" dirty="0"/>
              <a:t>Tarja bör få träffa en läkare på närakuten</a:t>
            </a:r>
          </a:p>
          <a:p>
            <a:r>
              <a:rPr lang="sv-SE" dirty="0"/>
              <a:t>Vid misstänkt infektion med påverkade vitalparametrar eller andra tecken på sepsis rekommenderas sjukhusvård</a:t>
            </a:r>
            <a:br>
              <a:rPr lang="sv-SE" dirty="0"/>
            </a:br>
            <a:endParaRPr lang="en-US" dirty="0"/>
          </a:p>
        </p:txBody>
      </p:sp>
      <p:sp>
        <p:nvSpPr>
          <p:cNvPr id="14" name="Footer Placeholder 3">
            <a:extLst>
              <a:ext uri="{FF2B5EF4-FFF2-40B4-BE49-F238E27FC236}">
                <a16:creationId xmlns:a16="http://schemas.microsoft.com/office/drawing/2014/main" id="{0368ACCE-52A4-C94E-A557-0CD74EBBE6D2}"/>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880245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1B5CC6CE-34AB-6B26-434F-5BBFA13E4AEE}"/>
              </a:ext>
            </a:extLst>
          </p:cNvPr>
          <p:cNvSpPr>
            <a:spLocks noGrp="1"/>
          </p:cNvSpPr>
          <p:nvPr>
            <p:ph type="title"/>
          </p:nvPr>
        </p:nvSpPr>
        <p:spPr>
          <a:xfrm flipV="1">
            <a:off x="720000" y="949825"/>
            <a:ext cx="7700963" cy="130175"/>
          </a:xfrm>
        </p:spPr>
        <p:txBody>
          <a:bodyPr/>
          <a:lstStyle/>
          <a:p>
            <a:endParaRPr lang="en-US" sz="2800" dirty="0"/>
          </a:p>
        </p:txBody>
      </p:sp>
      <p:sp>
        <p:nvSpPr>
          <p:cNvPr id="12" name="Content Placeholder 2">
            <a:extLst>
              <a:ext uri="{FF2B5EF4-FFF2-40B4-BE49-F238E27FC236}">
                <a16:creationId xmlns:a16="http://schemas.microsoft.com/office/drawing/2014/main" id="{8FF30FA1-DDE1-45AE-987C-F8345B4E4F62}"/>
              </a:ext>
            </a:extLst>
          </p:cNvPr>
          <p:cNvSpPr>
            <a:spLocks noGrp="1"/>
          </p:cNvSpPr>
          <p:nvPr>
            <p:ph idx="1"/>
          </p:nvPr>
        </p:nvSpPr>
        <p:spPr>
          <a:xfrm>
            <a:off x="805543" y="1242425"/>
            <a:ext cx="7615420" cy="4855973"/>
          </a:xfrm>
        </p:spPr>
        <p:txBody>
          <a:bodyPr/>
          <a:lstStyle/>
          <a:p>
            <a:pPr marL="0" indent="0">
              <a:buNone/>
            </a:pPr>
            <a:r>
              <a:rPr lang="sv-SE" dirty="0"/>
              <a:t>Tarja har en välreglerad </a:t>
            </a:r>
            <a:r>
              <a:rPr lang="sv-SE" dirty="0" err="1"/>
              <a:t>hypotyreos</a:t>
            </a:r>
            <a:r>
              <a:rPr lang="sv-SE" dirty="0"/>
              <a:t>, är frisk i övrigt. Inga kända allergier. Ingen annan är sjuk i närheten. Hon har inga fokala symtom, inga besvär med andningen, allmäntillståndet är relativt gott förutom att hon är trött av infektionen. Hon känner sig inte nackstel. För några dagar sedan kom hon hem från en tre veckors rundresa i Indien. Där var hon magsjuk med diarré första veckan. Hon besökte ett apotek där hon fick tabletter och hon blev bra efter några dagar. Inga besvär med magen nu.</a:t>
            </a:r>
          </a:p>
          <a:p>
            <a:pPr marL="0" indent="0">
              <a:buNone/>
            </a:pPr>
            <a:r>
              <a:rPr lang="sv-SE" dirty="0"/>
              <a:t>Hon blir omhändertagen på närakuten.</a:t>
            </a:r>
            <a:endParaRPr lang="en-US" dirty="0"/>
          </a:p>
        </p:txBody>
      </p:sp>
      <p:sp>
        <p:nvSpPr>
          <p:cNvPr id="14" name="Footer Placeholder 3">
            <a:extLst>
              <a:ext uri="{FF2B5EF4-FFF2-40B4-BE49-F238E27FC236}">
                <a16:creationId xmlns:a16="http://schemas.microsoft.com/office/drawing/2014/main" id="{44A25D16-F710-F629-6D2B-A8F314D4A31F}"/>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1698214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3DC9C85-976D-3F26-9CF3-A6E7D8D28287}"/>
              </a:ext>
            </a:extLst>
          </p:cNvPr>
          <p:cNvSpPr>
            <a:spLocks noGrp="1"/>
          </p:cNvSpPr>
          <p:nvPr>
            <p:ph type="title"/>
          </p:nvPr>
        </p:nvSpPr>
        <p:spPr>
          <a:xfrm flipV="1">
            <a:off x="720000" y="995545"/>
            <a:ext cx="7700963" cy="84456"/>
          </a:xfrm>
        </p:spPr>
        <p:txBody>
          <a:bodyPr/>
          <a:lstStyle/>
          <a:p>
            <a:endParaRPr lang="en-US" sz="2800" dirty="0"/>
          </a:p>
        </p:txBody>
      </p:sp>
      <p:sp>
        <p:nvSpPr>
          <p:cNvPr id="12" name="Content Placeholder 2">
            <a:extLst>
              <a:ext uri="{FF2B5EF4-FFF2-40B4-BE49-F238E27FC236}">
                <a16:creationId xmlns:a16="http://schemas.microsoft.com/office/drawing/2014/main" id="{CCB1E7C1-2862-ECA1-2A9D-76D621A23595}"/>
              </a:ext>
            </a:extLst>
          </p:cNvPr>
          <p:cNvSpPr>
            <a:spLocks noGrp="1"/>
          </p:cNvSpPr>
          <p:nvPr>
            <p:ph idx="1"/>
          </p:nvPr>
        </p:nvSpPr>
        <p:spPr>
          <a:xfrm>
            <a:off x="720000" y="1288146"/>
            <a:ext cx="7700963" cy="4810253"/>
          </a:xfrm>
        </p:spPr>
        <p:txBody>
          <a:bodyPr/>
          <a:lstStyle/>
          <a:p>
            <a:pPr marL="0" indent="0">
              <a:buNone/>
            </a:pPr>
            <a:r>
              <a:rPr lang="sv-SE" b="1" dirty="0"/>
              <a:t>Status:</a:t>
            </a:r>
          </a:p>
          <a:p>
            <a:pPr marL="0" indent="0">
              <a:buNone/>
            </a:pPr>
            <a:r>
              <a:rPr lang="sv-SE" b="1" dirty="0"/>
              <a:t>AT: </a:t>
            </a:r>
            <a:r>
              <a:rPr lang="sv-SE" dirty="0"/>
              <a:t>Trött, ej nackstel, temp 39,2°</a:t>
            </a:r>
          </a:p>
          <a:p>
            <a:pPr marL="0" indent="0">
              <a:buNone/>
            </a:pPr>
            <a:r>
              <a:rPr lang="sv-SE" b="1" dirty="0"/>
              <a:t>BT: </a:t>
            </a:r>
            <a:r>
              <a:rPr lang="sv-SE" dirty="0"/>
              <a:t>115/65 </a:t>
            </a:r>
            <a:r>
              <a:rPr lang="sv-SE" dirty="0" err="1"/>
              <a:t>mmHg</a:t>
            </a:r>
            <a:endParaRPr lang="sv-SE" dirty="0"/>
          </a:p>
          <a:p>
            <a:pPr marL="0" indent="0">
              <a:buNone/>
            </a:pPr>
            <a:r>
              <a:rPr lang="sv-SE" b="1" dirty="0" err="1"/>
              <a:t>Cor</a:t>
            </a:r>
            <a:r>
              <a:rPr lang="sv-SE" b="1" dirty="0"/>
              <a:t>: </a:t>
            </a:r>
            <a:r>
              <a:rPr lang="sv-SE" dirty="0"/>
              <a:t>RR, 108/min, inga hörbara blås- eller biljud</a:t>
            </a:r>
          </a:p>
          <a:p>
            <a:pPr marL="0" indent="0">
              <a:buNone/>
            </a:pPr>
            <a:r>
              <a:rPr lang="sv-SE" b="1" dirty="0" err="1"/>
              <a:t>Pulm</a:t>
            </a:r>
            <a:r>
              <a:rPr lang="sv-SE" b="1" dirty="0"/>
              <a:t>: </a:t>
            </a:r>
            <a:r>
              <a:rPr lang="sv-SE" dirty="0"/>
              <a:t>AF 20/min, inga hörbara biljud</a:t>
            </a:r>
          </a:p>
          <a:p>
            <a:pPr marL="0" indent="0">
              <a:buNone/>
            </a:pPr>
            <a:r>
              <a:rPr lang="sv-SE" b="1" dirty="0"/>
              <a:t>Buk:  </a:t>
            </a:r>
            <a:r>
              <a:rPr lang="sv-SE" dirty="0"/>
              <a:t>Mjuk, mjälten kan ej palperas, inga palpabla resistenser. </a:t>
            </a:r>
            <a:r>
              <a:rPr lang="sv-SE" dirty="0" err="1"/>
              <a:t>Dunköm</a:t>
            </a:r>
            <a:r>
              <a:rPr lang="sv-SE" dirty="0"/>
              <a:t> vänster flank.</a:t>
            </a:r>
          </a:p>
          <a:p>
            <a:pPr marL="0" indent="0">
              <a:buNone/>
            </a:pPr>
            <a:r>
              <a:rPr lang="sv-SE" b="1" dirty="0"/>
              <a:t>Lab: </a:t>
            </a:r>
            <a:r>
              <a:rPr lang="sv-SE" dirty="0"/>
              <a:t>Urinsticka 3+ </a:t>
            </a:r>
            <a:r>
              <a:rPr lang="sv-SE" dirty="0" err="1"/>
              <a:t>leu</a:t>
            </a:r>
            <a:r>
              <a:rPr lang="sv-SE" dirty="0"/>
              <a:t>, 1+ </a:t>
            </a:r>
            <a:r>
              <a:rPr lang="sv-SE" dirty="0" err="1"/>
              <a:t>alb</a:t>
            </a:r>
            <a:r>
              <a:rPr lang="sv-SE" dirty="0"/>
              <a:t>, 2+ </a:t>
            </a:r>
            <a:r>
              <a:rPr lang="sv-SE" dirty="0" err="1"/>
              <a:t>ery</a:t>
            </a:r>
            <a:r>
              <a:rPr lang="sv-SE" dirty="0"/>
              <a:t>, </a:t>
            </a:r>
            <a:r>
              <a:rPr lang="sv-SE" dirty="0" err="1"/>
              <a:t>pos</a:t>
            </a:r>
            <a:r>
              <a:rPr lang="sv-SE" dirty="0"/>
              <a:t> nitrit, CRP 95</a:t>
            </a:r>
          </a:p>
          <a:p>
            <a:pPr marL="0" indent="0">
              <a:buNone/>
            </a:pPr>
            <a:endParaRPr lang="en-US" dirty="0"/>
          </a:p>
        </p:txBody>
      </p:sp>
      <p:sp>
        <p:nvSpPr>
          <p:cNvPr id="14" name="Footer Placeholder 3">
            <a:extLst>
              <a:ext uri="{FF2B5EF4-FFF2-40B4-BE49-F238E27FC236}">
                <a16:creationId xmlns:a16="http://schemas.microsoft.com/office/drawing/2014/main" id="{F1B9CD53-4C02-CD20-FD2C-509089CECA98}"/>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3274646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7CEC9E3-592E-9188-BC9B-19EFFD16FB1A}"/>
              </a:ext>
            </a:extLst>
          </p:cNvPr>
          <p:cNvSpPr>
            <a:spLocks noGrp="1"/>
          </p:cNvSpPr>
          <p:nvPr>
            <p:ph type="title"/>
          </p:nvPr>
        </p:nvSpPr>
        <p:spPr>
          <a:xfrm>
            <a:off x="720000" y="1437368"/>
            <a:ext cx="7700963" cy="487543"/>
          </a:xfrm>
        </p:spPr>
        <p:txBody>
          <a:bodyPr/>
          <a:lstStyle/>
          <a:p>
            <a:r>
              <a:rPr lang="sv-SE" sz="2800" dirty="0"/>
              <a:t>2. Vad ställer ni för diagnos?</a:t>
            </a:r>
          </a:p>
        </p:txBody>
      </p:sp>
      <p:sp>
        <p:nvSpPr>
          <p:cNvPr id="12" name="Content Placeholder 2">
            <a:extLst>
              <a:ext uri="{FF2B5EF4-FFF2-40B4-BE49-F238E27FC236}">
                <a16:creationId xmlns:a16="http://schemas.microsoft.com/office/drawing/2014/main" id="{066EDA51-AAF7-A085-0E8D-5545DCA8DE08}"/>
              </a:ext>
            </a:extLst>
          </p:cNvPr>
          <p:cNvSpPr>
            <a:spLocks noGrp="1"/>
          </p:cNvSpPr>
          <p:nvPr>
            <p:ph idx="1"/>
          </p:nvPr>
        </p:nvSpPr>
        <p:spPr>
          <a:xfrm>
            <a:off x="720000" y="2307771"/>
            <a:ext cx="7700963" cy="3790628"/>
          </a:xfrm>
        </p:spPr>
        <p:txBody>
          <a:bodyPr/>
          <a:lstStyle/>
          <a:p>
            <a:r>
              <a:rPr lang="sv-SE" dirty="0"/>
              <a:t>Hög feber med allmänsymtom som huvudvärk, illamående och dessutom dunkömhet över vänster flank talar för en febril UVI, </a:t>
            </a:r>
            <a:r>
              <a:rPr lang="sv-SE" dirty="0" err="1"/>
              <a:t>pyelonefrit</a:t>
            </a:r>
            <a:endParaRPr lang="sv-SE" dirty="0"/>
          </a:p>
          <a:p>
            <a:r>
              <a:rPr lang="sv-SE" dirty="0"/>
              <a:t>N10.9 Akut </a:t>
            </a:r>
            <a:r>
              <a:rPr lang="sv-SE" dirty="0" err="1"/>
              <a:t>tubulo-interstitiell</a:t>
            </a:r>
            <a:r>
              <a:rPr lang="sv-SE" dirty="0"/>
              <a:t> nefrit</a:t>
            </a:r>
          </a:p>
          <a:p>
            <a:r>
              <a:rPr lang="sv-SE" dirty="0"/>
              <a:t>Ful urinsticka och högt CRP stärker diagnosen</a:t>
            </a:r>
          </a:p>
          <a:p>
            <a:r>
              <a:rPr lang="sv-SE" dirty="0"/>
              <a:t>Alla har inte flanksmärta eller dunkömhet över njurlogen</a:t>
            </a:r>
          </a:p>
          <a:p>
            <a:pPr marL="0" indent="0">
              <a:buNone/>
            </a:pPr>
            <a:endParaRPr lang="sv-SE" dirty="0"/>
          </a:p>
        </p:txBody>
      </p:sp>
      <p:sp>
        <p:nvSpPr>
          <p:cNvPr id="14" name="Footer Placeholder 3">
            <a:extLst>
              <a:ext uri="{FF2B5EF4-FFF2-40B4-BE49-F238E27FC236}">
                <a16:creationId xmlns:a16="http://schemas.microsoft.com/office/drawing/2014/main" id="{B1DF72B2-89FB-A2A9-89B7-0F484A7EEFC5}"/>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92420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1A5BDBA-CF35-ABF0-6A70-AE9CEA28FE71}"/>
              </a:ext>
            </a:extLst>
          </p:cNvPr>
          <p:cNvSpPr>
            <a:spLocks noGrp="1"/>
          </p:cNvSpPr>
          <p:nvPr>
            <p:ph type="title"/>
          </p:nvPr>
        </p:nvSpPr>
        <p:spPr>
          <a:xfrm>
            <a:off x="720000" y="1080000"/>
            <a:ext cx="7700963" cy="836613"/>
          </a:xfrm>
        </p:spPr>
        <p:txBody>
          <a:bodyPr/>
          <a:lstStyle/>
          <a:p>
            <a:r>
              <a:rPr lang="sv-SE" sz="2800" dirty="0"/>
              <a:t>3. Hur bör hon behandlas och ska man ta några fler prover? </a:t>
            </a:r>
            <a:endParaRPr lang="en-US" sz="2800" dirty="0"/>
          </a:p>
        </p:txBody>
      </p:sp>
      <p:sp>
        <p:nvSpPr>
          <p:cNvPr id="12" name="Content Placeholder 2">
            <a:extLst>
              <a:ext uri="{FF2B5EF4-FFF2-40B4-BE49-F238E27FC236}">
                <a16:creationId xmlns:a16="http://schemas.microsoft.com/office/drawing/2014/main" id="{ED6C4C54-B8BD-D621-DB6D-3D5C561933EE}"/>
              </a:ext>
            </a:extLst>
          </p:cNvPr>
          <p:cNvSpPr>
            <a:spLocks noGrp="1"/>
          </p:cNvSpPr>
          <p:nvPr>
            <p:ph idx="1"/>
          </p:nvPr>
        </p:nvSpPr>
        <p:spPr>
          <a:xfrm>
            <a:off x="720000" y="2159999"/>
            <a:ext cx="7700963" cy="3938400"/>
          </a:xfrm>
        </p:spPr>
        <p:txBody>
          <a:bodyPr/>
          <a:lstStyle/>
          <a:p>
            <a:r>
              <a:rPr lang="sv-SE" dirty="0"/>
              <a:t>Febril UVI är en potentiellt allvarlig infektion</a:t>
            </a:r>
          </a:p>
          <a:p>
            <a:r>
              <a:rPr lang="sv-SE" dirty="0"/>
              <a:t>Ska alltid behandlas med antibiotika </a:t>
            </a:r>
          </a:p>
          <a:p>
            <a:r>
              <a:rPr lang="sv-SE" dirty="0"/>
              <a:t>Urinodling ska tas innan behandling påbörjas. </a:t>
            </a:r>
          </a:p>
          <a:p>
            <a:r>
              <a:rPr lang="sv-SE" dirty="0"/>
              <a:t>Man bör även kontrollera </a:t>
            </a:r>
            <a:r>
              <a:rPr lang="sv-SE" dirty="0" err="1"/>
              <a:t>kreatinin</a:t>
            </a:r>
            <a:r>
              <a:rPr lang="sv-SE" dirty="0"/>
              <a:t>. </a:t>
            </a:r>
          </a:p>
          <a:p>
            <a:r>
              <a:rPr lang="sv-SE" dirty="0"/>
              <a:t>Peroral behandling ges om patienten ur medicinsk och social synvinkel bedöms klara öppenvård.</a:t>
            </a:r>
          </a:p>
          <a:p>
            <a:pPr marL="0" indent="0">
              <a:buNone/>
            </a:pPr>
            <a:endParaRPr lang="sv-SE" dirty="0"/>
          </a:p>
          <a:p>
            <a:endParaRPr lang="sv-SE" dirty="0"/>
          </a:p>
          <a:p>
            <a:endParaRPr lang="en-US" dirty="0"/>
          </a:p>
        </p:txBody>
      </p:sp>
      <p:sp>
        <p:nvSpPr>
          <p:cNvPr id="14" name="Footer Placeholder 3">
            <a:extLst>
              <a:ext uri="{FF2B5EF4-FFF2-40B4-BE49-F238E27FC236}">
                <a16:creationId xmlns:a16="http://schemas.microsoft.com/office/drawing/2014/main" id="{21CC3414-D298-4557-A38B-336F1C2AFC70}"/>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3117664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39604C9-D829-DDB4-63A2-6FAA452ED184}"/>
              </a:ext>
            </a:extLst>
          </p:cNvPr>
          <p:cNvSpPr>
            <a:spLocks noGrp="1"/>
          </p:cNvSpPr>
          <p:nvPr>
            <p:ph type="title"/>
          </p:nvPr>
        </p:nvSpPr>
        <p:spPr>
          <a:xfrm>
            <a:off x="720000" y="1080000"/>
            <a:ext cx="7700963" cy="836613"/>
          </a:xfrm>
        </p:spPr>
        <p:txBody>
          <a:bodyPr/>
          <a:lstStyle/>
          <a:p>
            <a:r>
              <a:rPr lang="en-US" sz="2800" dirty="0"/>
              <a:t>3. Forts.</a:t>
            </a:r>
          </a:p>
        </p:txBody>
      </p:sp>
      <p:sp>
        <p:nvSpPr>
          <p:cNvPr id="12" name="Content Placeholder 2">
            <a:extLst>
              <a:ext uri="{FF2B5EF4-FFF2-40B4-BE49-F238E27FC236}">
                <a16:creationId xmlns:a16="http://schemas.microsoft.com/office/drawing/2014/main" id="{187F0213-D6AF-37CF-44C3-724BDF58E358}"/>
              </a:ext>
            </a:extLst>
          </p:cNvPr>
          <p:cNvSpPr>
            <a:spLocks noGrp="1"/>
          </p:cNvSpPr>
          <p:nvPr>
            <p:ph idx="1"/>
          </p:nvPr>
        </p:nvSpPr>
        <p:spPr>
          <a:xfrm>
            <a:off x="720000" y="2159999"/>
            <a:ext cx="7700963" cy="3938400"/>
          </a:xfrm>
        </p:spPr>
        <p:txBody>
          <a:bodyPr/>
          <a:lstStyle/>
          <a:p>
            <a:pPr marL="0" indent="0">
              <a:buNone/>
            </a:pPr>
            <a:r>
              <a:rPr lang="sv-SE" dirty="0"/>
              <a:t>Om patienten kan gå hem med peroral behandling:</a:t>
            </a:r>
          </a:p>
          <a:p>
            <a:r>
              <a:rPr lang="sv-SE" dirty="0"/>
              <a:t>T. ciprofloxacin 500 mg x 2 i 7 dagar till icke-gravida kvinnor.</a:t>
            </a:r>
          </a:p>
          <a:p>
            <a:r>
              <a:rPr lang="sv-SE" dirty="0"/>
              <a:t>Patienten ska informeras om att söka åter vid försämring, alternativt om febern inte viker på 3 dagar. </a:t>
            </a:r>
          </a:p>
          <a:p>
            <a:r>
              <a:rPr lang="sv-SE" dirty="0"/>
              <a:t>Eventuellt kontakt efter odlingssvar, särskilt om detta föranleder ändrad terapi.</a:t>
            </a:r>
            <a:endParaRPr lang="en-US" dirty="0"/>
          </a:p>
        </p:txBody>
      </p:sp>
      <p:sp>
        <p:nvSpPr>
          <p:cNvPr id="14" name="Footer Placeholder 3">
            <a:extLst>
              <a:ext uri="{FF2B5EF4-FFF2-40B4-BE49-F238E27FC236}">
                <a16:creationId xmlns:a16="http://schemas.microsoft.com/office/drawing/2014/main" id="{EB40BAE7-EC99-EF14-75D5-BF5EB0648701}"/>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17042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770E89B-DC67-A1B4-79F6-E6432881F43B}"/>
              </a:ext>
            </a:extLst>
          </p:cNvPr>
          <p:cNvSpPr>
            <a:spLocks noGrp="1"/>
          </p:cNvSpPr>
          <p:nvPr>
            <p:ph type="title"/>
          </p:nvPr>
        </p:nvSpPr>
        <p:spPr>
          <a:xfrm>
            <a:off x="720000" y="1080000"/>
            <a:ext cx="7700963" cy="836613"/>
          </a:xfrm>
        </p:spPr>
        <p:txBody>
          <a:bodyPr/>
          <a:lstStyle/>
          <a:p>
            <a:r>
              <a:rPr lang="en-US" sz="2800" dirty="0"/>
              <a:t>3. Forts.</a:t>
            </a:r>
          </a:p>
        </p:txBody>
      </p:sp>
      <p:sp>
        <p:nvSpPr>
          <p:cNvPr id="12" name="Content Placeholder 2">
            <a:extLst>
              <a:ext uri="{FF2B5EF4-FFF2-40B4-BE49-F238E27FC236}">
                <a16:creationId xmlns:a16="http://schemas.microsoft.com/office/drawing/2014/main" id="{B2FA96AF-4EBD-A666-9E40-932231A77957}"/>
              </a:ext>
            </a:extLst>
          </p:cNvPr>
          <p:cNvSpPr>
            <a:spLocks noGrp="1"/>
          </p:cNvSpPr>
          <p:nvPr>
            <p:ph idx="1"/>
          </p:nvPr>
        </p:nvSpPr>
        <p:spPr>
          <a:xfrm>
            <a:off x="720000" y="2159999"/>
            <a:ext cx="7700963" cy="3938400"/>
          </a:xfrm>
        </p:spPr>
        <p:txBody>
          <a:bodyPr/>
          <a:lstStyle/>
          <a:p>
            <a:pPr marL="0" indent="0">
              <a:buNone/>
            </a:pPr>
            <a:r>
              <a:rPr lang="sv-SE" dirty="0"/>
              <a:t>Risken för infektion med resistenta bakterier ökar:</a:t>
            </a:r>
          </a:p>
          <a:p>
            <a:r>
              <a:rPr lang="sv-SE" dirty="0"/>
              <a:t>efter vistelse i länder med ökad antibiotikaresistens under de senaste sex månaderna, </a:t>
            </a:r>
          </a:p>
          <a:p>
            <a:r>
              <a:rPr lang="sv-SE" dirty="0"/>
              <a:t>vid känt bärarskap av resistenta bakterier, </a:t>
            </a:r>
          </a:p>
          <a:p>
            <a:r>
              <a:rPr lang="sv-SE" dirty="0"/>
              <a:t>vid recidiverande eller vårdrelaterad UVI, </a:t>
            </a:r>
          </a:p>
          <a:p>
            <a:r>
              <a:rPr lang="sv-SE" dirty="0"/>
              <a:t>vid känd urologisk problematik.</a:t>
            </a:r>
          </a:p>
          <a:p>
            <a:pPr marL="0" indent="0">
              <a:buNone/>
            </a:pPr>
            <a:endParaRPr lang="en-US" dirty="0"/>
          </a:p>
        </p:txBody>
      </p:sp>
      <p:sp>
        <p:nvSpPr>
          <p:cNvPr id="14" name="Footer Placeholder 3">
            <a:extLst>
              <a:ext uri="{FF2B5EF4-FFF2-40B4-BE49-F238E27FC236}">
                <a16:creationId xmlns:a16="http://schemas.microsoft.com/office/drawing/2014/main" id="{2AF9F0A4-3A8B-CBD2-B406-C1CD13663DD8}"/>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192242192"/>
      </p:ext>
    </p:extLst>
  </p:cSld>
  <p:clrMapOvr>
    <a:masterClrMapping/>
  </p:clrMapOvr>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407</TotalTime>
  <Words>1613</Words>
  <Application>Microsoft Office PowerPoint</Application>
  <PresentationFormat>Bildspel på skärmen (4:3)</PresentationFormat>
  <Paragraphs>124</Paragraphs>
  <Slides>18</Slides>
  <Notes>14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18</vt:i4>
      </vt:variant>
    </vt:vector>
  </HeadingPairs>
  <TitlesOfParts>
    <vt:vector size="23" baseType="lpstr">
      <vt:lpstr>Arial</vt:lpstr>
      <vt:lpstr>Calibri</vt:lpstr>
      <vt:lpstr>Verdana</vt:lpstr>
      <vt:lpstr>Wingdings</vt:lpstr>
      <vt:lpstr>Standardformgivning</vt:lpstr>
      <vt:lpstr>Febril UVI</vt:lpstr>
      <vt:lpstr>1.Vad påverkar triageringen? Ska hon till sjukhusakuten? Få ett läkarbesök på närakuten? Hem med egenvårdsråd?</vt:lpstr>
      <vt:lpstr>1. Forts. triagering</vt:lpstr>
      <vt:lpstr>PowerPoint-presentation</vt:lpstr>
      <vt:lpstr>PowerPoint-presentation</vt:lpstr>
      <vt:lpstr>2. Vad ställer ni för diagnos?</vt:lpstr>
      <vt:lpstr>3. Hur bör hon behandlas och ska man ta några fler prover? </vt:lpstr>
      <vt:lpstr>3. Forts.</vt:lpstr>
      <vt:lpstr>3. Forts.</vt:lpstr>
      <vt:lpstr>3. Forts.</vt:lpstr>
      <vt:lpstr>4. Ska man följa upp patienter med febril UVI och i så fall hur?</vt:lpstr>
      <vt:lpstr>5. Ser handläggningen annorlunda ut för män med febril UVI? I så fall hur?</vt:lpstr>
      <vt:lpstr>5. Forts. Febril UVI hos män</vt:lpstr>
      <vt:lpstr>6. Hur handlägger man en patient med urinkateter och febril UVI?</vt:lpstr>
      <vt:lpstr>6. Forts. UVI och kateter</vt:lpstr>
      <vt:lpstr>6. Forts. UVI och kateter</vt:lpstr>
      <vt:lpstr>6. Forts. UVI och kateter</vt:lpstr>
      <vt:lpstr>6. Forts. UVI och kateter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Febril UVI</dc:title>
  <dc:creator>Hélène Rödin</dc:creator>
  <cp:lastModifiedBy>Anna-Lena Fastén</cp:lastModifiedBy>
  <cp:revision>13</cp:revision>
  <dcterms:created xsi:type="dcterms:W3CDTF">2023-06-22T10:41:11Z</dcterms:created>
  <dcterms:modified xsi:type="dcterms:W3CDTF">2023-06-26T11:18:56Z</dcterms:modified>
</cp:coreProperties>
</file>