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0"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119" d="100"/>
          <a:sy n="119" d="100"/>
        </p:scale>
        <p:origin x="11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386FFD-A911-4292-A80C-CA41C3387AD4}" type="datetimeFigureOut">
              <a:rPr lang="sv-SE" smtClean="0"/>
              <a:t>2021-10-06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FF706-2D20-474A-9447-CECEE892C0C4}" type="slidenum">
              <a:rPr lang="sv-SE" smtClean="0"/>
              <a:t>‹#›</a:t>
            </a:fld>
            <a:endParaRPr lang="sv-SE"/>
          </a:p>
        </p:txBody>
      </p:sp>
    </p:spTree>
    <p:extLst>
      <p:ext uri="{BB962C8B-B14F-4D97-AF65-F5344CB8AC3E}">
        <p14:creationId xmlns:p14="http://schemas.microsoft.com/office/powerpoint/2010/main" val="1720819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Urinvägsinfektion är ovanlig hos män under 60 års ålder men förekommer naturligtvis.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Nedre urinvägssymtom kan ha andra orsaker än infektion vilket är särskilt viktigt att tänka på hos äldre män, där både prostataförstoring och prostatacancer är relativt vanliga. </a:t>
            </a:r>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2</a:t>
            </a:fld>
            <a:endParaRPr lang="sv-SE"/>
          </a:p>
        </p:txBody>
      </p:sp>
    </p:spTree>
    <p:extLst>
      <p:ext uri="{BB962C8B-B14F-4D97-AF65-F5344CB8AC3E}">
        <p14:creationId xmlns:p14="http://schemas.microsoft.com/office/powerpoint/2010/main" val="42071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Kommer det normala mängder urin eller bara några droppar varje gång? Sexuella kontakter? Hur har </a:t>
            </a:r>
            <a:r>
              <a:rPr lang="sv-SE" sz="1200" kern="1200" dirty="0" err="1">
                <a:solidFill>
                  <a:schemeClr val="tx1"/>
                </a:solidFill>
                <a:effectLst/>
                <a:latin typeface="+mn-lt"/>
                <a:ea typeface="+mn-ea"/>
                <a:cs typeface="+mn-cs"/>
              </a:rPr>
              <a:t>miktionen</a:t>
            </a:r>
            <a:r>
              <a:rPr lang="sv-SE" sz="1200" kern="1200" dirty="0">
                <a:solidFill>
                  <a:schemeClr val="tx1"/>
                </a:solidFill>
                <a:effectLst/>
                <a:latin typeface="+mn-lt"/>
                <a:ea typeface="+mn-ea"/>
                <a:cs typeface="+mn-cs"/>
              </a:rPr>
              <a:t> fungerat innan de aktuella symtomen började? Tidigare UVI? Feber i samband med de nytillkomna besvären? Flytningar? Andra symtom? Har han varit utomlands senaste halvåret?</a:t>
            </a:r>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3</a:t>
            </a:fld>
            <a:endParaRPr lang="sv-SE"/>
          </a:p>
        </p:txBody>
      </p:sp>
    </p:spTree>
    <p:extLst>
      <p:ext uri="{BB962C8B-B14F-4D97-AF65-F5344CB8AC3E}">
        <p14:creationId xmlns:p14="http://schemas.microsoft.com/office/powerpoint/2010/main" val="1995570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Urinsticka ska alltid tas på män med symtom på UVI och även urinodling då det finns en ökad förekomst av antibiotikaresistens och andra bakteriearter än </a:t>
            </a:r>
            <a:r>
              <a:rPr lang="sv-SE" sz="1200" kern="1200" dirty="0" err="1">
                <a:solidFill>
                  <a:schemeClr val="tx1"/>
                </a:solidFill>
                <a:effectLst/>
                <a:latin typeface="+mn-lt"/>
                <a:ea typeface="+mn-ea"/>
                <a:cs typeface="+mn-cs"/>
              </a:rPr>
              <a:t>E.coli</a:t>
            </a:r>
            <a:r>
              <a:rPr lang="sv-SE" sz="1200" kern="1200" dirty="0">
                <a:solidFill>
                  <a:schemeClr val="tx1"/>
                </a:solidFill>
                <a:effectLst/>
                <a:latin typeface="+mn-lt"/>
                <a:ea typeface="+mn-ea"/>
                <a:cs typeface="+mn-cs"/>
              </a:rPr>
              <a:t>. Finns minsta misstanke eller tveksamhet kring STI tar man prover för det. Låt inte åldern vara missledande i dessa fall. Människor är sexuellt aktiva i högre åldrar än vad många ibland tror.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Om det finns minsta misstanke om febril UVI/</a:t>
            </a:r>
            <a:r>
              <a:rPr lang="sv-SE" sz="1200" kern="1200" dirty="0" err="1">
                <a:solidFill>
                  <a:schemeClr val="tx1"/>
                </a:solidFill>
                <a:effectLst/>
                <a:latin typeface="+mn-lt"/>
                <a:ea typeface="+mn-ea"/>
                <a:cs typeface="+mn-cs"/>
              </a:rPr>
              <a:t>pyelonefrit</a:t>
            </a:r>
            <a:r>
              <a:rPr lang="sv-SE" sz="1200" kern="1200" dirty="0">
                <a:solidFill>
                  <a:schemeClr val="tx1"/>
                </a:solidFill>
                <a:effectLst/>
                <a:latin typeface="+mn-lt"/>
                <a:ea typeface="+mn-ea"/>
                <a:cs typeface="+mn-cs"/>
              </a:rPr>
              <a:t>/prostatit är CRP lämpligt. CRP-stegring ses inte vid en okomplicerad akut cystit.</a:t>
            </a:r>
            <a:r>
              <a:rPr lang="sv-SE" sz="1200" b="1" kern="1200" dirty="0">
                <a:solidFill>
                  <a:schemeClr val="tx1"/>
                </a:solidFill>
                <a:effectLst/>
                <a:latin typeface="+mn-lt"/>
                <a:ea typeface="+mn-ea"/>
                <a:cs typeface="+mn-cs"/>
              </a:rPr>
              <a:t> </a:t>
            </a:r>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5</a:t>
            </a:fld>
            <a:endParaRPr lang="sv-SE"/>
          </a:p>
        </p:txBody>
      </p:sp>
    </p:spTree>
    <p:extLst>
      <p:ext uri="{BB962C8B-B14F-4D97-AF65-F5344CB8AC3E}">
        <p14:creationId xmlns:p14="http://schemas.microsoft.com/office/powerpoint/2010/main" val="184285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Då Sam har besvärliga symtom kan man sätta in antibiotikabehandling innan man får odlingssvaret.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första hand ges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50 mg x 3 i 7 dygn eller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200 mg x 3 i 7 dygn. Båda preparaten ger hög antibiotikakoncentration i urinen vilket är det som krävs för att patienten ska bli symtomfri. Det saknas jämförande, randomiserade studier avseende optimalt antibiotikaval och behandlingstid vid akut cystit hos män men resistensen mot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och </a:t>
            </a:r>
            <a:r>
              <a:rPr lang="sv-SE" sz="1200" kern="1200" dirty="0" err="1">
                <a:solidFill>
                  <a:schemeClr val="tx1"/>
                </a:solidFill>
                <a:effectLst/>
                <a:latin typeface="+mn-lt"/>
                <a:ea typeface="+mn-ea"/>
                <a:cs typeface="+mn-cs"/>
              </a:rPr>
              <a:t>pivmecillinam</a:t>
            </a:r>
            <a:r>
              <a:rPr lang="sv-SE" sz="1200" kern="1200" dirty="0">
                <a:solidFill>
                  <a:schemeClr val="tx1"/>
                </a:solidFill>
                <a:effectLst/>
                <a:latin typeface="+mn-lt"/>
                <a:ea typeface="+mn-ea"/>
                <a:cs typeface="+mn-cs"/>
              </a:rPr>
              <a:t> är låg hos de vanligaste </a:t>
            </a:r>
            <a:r>
              <a:rPr lang="sv-SE" sz="1200" kern="1200" dirty="0" err="1">
                <a:solidFill>
                  <a:schemeClr val="tx1"/>
                </a:solidFill>
                <a:effectLst/>
                <a:latin typeface="+mn-lt"/>
                <a:ea typeface="+mn-ea"/>
                <a:cs typeface="+mn-cs"/>
              </a:rPr>
              <a:t>urinvägspatogenerna</a:t>
            </a:r>
            <a:r>
              <a:rPr lang="sv-SE" sz="1200" kern="1200" dirty="0">
                <a:solidFill>
                  <a:schemeClr val="tx1"/>
                </a:solidFill>
                <a:effectLst/>
                <a:latin typeface="+mn-lt"/>
                <a:ea typeface="+mn-ea"/>
                <a:cs typeface="+mn-cs"/>
              </a:rPr>
              <a:t> och behandlingen brukar fungera i flertalet fall. När odlingssvaret kommer kan behandlingen behöva justeras efter svaret. Observera att </a:t>
            </a:r>
            <a:r>
              <a:rPr lang="sv-SE" sz="1200" kern="1200" dirty="0" err="1">
                <a:solidFill>
                  <a:schemeClr val="tx1"/>
                </a:solidFill>
                <a:effectLst/>
                <a:latin typeface="+mn-lt"/>
                <a:ea typeface="+mn-ea"/>
                <a:cs typeface="+mn-cs"/>
              </a:rPr>
              <a:t>nitrofurantoin</a:t>
            </a:r>
            <a:r>
              <a:rPr lang="sv-SE" sz="1200" kern="1200" dirty="0">
                <a:solidFill>
                  <a:schemeClr val="tx1"/>
                </a:solidFill>
                <a:effectLst/>
                <a:latin typeface="+mn-lt"/>
                <a:ea typeface="+mn-ea"/>
                <a:cs typeface="+mn-cs"/>
              </a:rPr>
              <a:t> saknar effekt vid GFR &lt;40 ml/minut.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syfte att vara återhållsam med användningen av </a:t>
            </a:r>
            <a:r>
              <a:rPr lang="sv-SE" sz="1200" kern="1200" dirty="0" err="1">
                <a:solidFill>
                  <a:schemeClr val="tx1"/>
                </a:solidFill>
                <a:effectLst/>
                <a:latin typeface="+mn-lt"/>
                <a:ea typeface="+mn-ea"/>
                <a:cs typeface="+mn-cs"/>
              </a:rPr>
              <a:t>ciprofloxacin</a:t>
            </a:r>
            <a:r>
              <a:rPr lang="sv-SE" sz="1200" kern="1200" dirty="0">
                <a:solidFill>
                  <a:schemeClr val="tx1"/>
                </a:solidFill>
                <a:effectLst/>
                <a:latin typeface="+mn-lt"/>
                <a:ea typeface="+mn-ea"/>
                <a:cs typeface="+mn-cs"/>
              </a:rPr>
              <a:t> ändrades rekommendationerna för </a:t>
            </a:r>
            <a:r>
              <a:rPr lang="sv-SE" sz="1200" kern="1200" dirty="0" err="1">
                <a:solidFill>
                  <a:schemeClr val="tx1"/>
                </a:solidFill>
                <a:effectLst/>
                <a:latin typeface="+mn-lt"/>
                <a:ea typeface="+mn-ea"/>
                <a:cs typeface="+mn-cs"/>
              </a:rPr>
              <a:t>afebril</a:t>
            </a:r>
            <a:r>
              <a:rPr lang="sv-SE" sz="1200" kern="1200" dirty="0">
                <a:solidFill>
                  <a:schemeClr val="tx1"/>
                </a:solidFill>
                <a:effectLst/>
                <a:latin typeface="+mn-lt"/>
                <a:ea typeface="+mn-ea"/>
                <a:cs typeface="+mn-cs"/>
              </a:rPr>
              <a:t> UVI hos män för några år sedan till samma preparat som gäller för kvinnor, men med längre behandlingstid. Vi ska alltså undvika </a:t>
            </a:r>
            <a:r>
              <a:rPr lang="sv-SE" sz="1200" kern="1200" dirty="0" err="1">
                <a:solidFill>
                  <a:schemeClr val="tx1"/>
                </a:solidFill>
                <a:effectLst/>
                <a:latin typeface="+mn-lt"/>
                <a:ea typeface="+mn-ea"/>
                <a:cs typeface="+mn-cs"/>
              </a:rPr>
              <a:t>kinoloner</a:t>
            </a:r>
            <a:r>
              <a:rPr lang="sv-SE" sz="1200" kern="1200" dirty="0">
                <a:solidFill>
                  <a:schemeClr val="tx1"/>
                </a:solidFill>
                <a:effectLst/>
                <a:latin typeface="+mn-lt"/>
                <a:ea typeface="+mn-ea"/>
                <a:cs typeface="+mn-cs"/>
              </a:rPr>
              <a:t>, till exempel </a:t>
            </a:r>
            <a:r>
              <a:rPr lang="sv-SE" sz="1200" kern="1200" dirty="0" err="1">
                <a:solidFill>
                  <a:schemeClr val="tx1"/>
                </a:solidFill>
                <a:effectLst/>
                <a:latin typeface="+mn-lt"/>
                <a:ea typeface="+mn-ea"/>
                <a:cs typeface="+mn-cs"/>
              </a:rPr>
              <a:t>ciprofloxacin</a:t>
            </a:r>
            <a:r>
              <a:rPr lang="sv-SE" sz="1200" kern="1200" dirty="0">
                <a:solidFill>
                  <a:schemeClr val="tx1"/>
                </a:solidFill>
                <a:effectLst/>
                <a:latin typeface="+mn-lt"/>
                <a:ea typeface="+mn-ea"/>
                <a:cs typeface="+mn-cs"/>
              </a:rPr>
              <a:t>, vid okomplicerad akut cystit hos män. </a:t>
            </a:r>
            <a:r>
              <a:rPr lang="sv-SE" sz="1200" kern="1200" dirty="0" err="1">
                <a:solidFill>
                  <a:schemeClr val="tx1"/>
                </a:solidFill>
                <a:effectLst/>
                <a:latin typeface="+mn-lt"/>
                <a:ea typeface="+mn-ea"/>
                <a:cs typeface="+mn-cs"/>
              </a:rPr>
              <a:t>Kinolonerna</a:t>
            </a:r>
            <a:r>
              <a:rPr lang="sv-SE" sz="1200" kern="1200" dirty="0">
                <a:solidFill>
                  <a:schemeClr val="tx1"/>
                </a:solidFill>
                <a:effectLst/>
                <a:latin typeface="+mn-lt"/>
                <a:ea typeface="+mn-ea"/>
                <a:cs typeface="+mn-cs"/>
              </a:rPr>
              <a:t> behöver sparas till patienter med febril UVI och resistensutvecklingen mot dessa preparat är oroväckande. </a:t>
            </a:r>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6</a:t>
            </a:fld>
            <a:endParaRPr lang="sv-SE"/>
          </a:p>
        </p:txBody>
      </p:sp>
    </p:spTree>
    <p:extLst>
      <p:ext uri="{BB962C8B-B14F-4D97-AF65-F5344CB8AC3E}">
        <p14:creationId xmlns:p14="http://schemas.microsoft.com/office/powerpoint/2010/main" val="13252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Patienten ska följas upp två veckor efter avslutad behandling för att höra efter att han har blivit symtomfri. Ingen kontrollodling behövs om han har blivit symtomfri. Kontrollodling görs endast om den primära odlingen visat växt av </a:t>
            </a:r>
            <a:r>
              <a:rPr lang="sv-SE" sz="1200" kern="1200" dirty="0" err="1">
                <a:solidFill>
                  <a:schemeClr val="tx1"/>
                </a:solidFill>
                <a:effectLst/>
                <a:latin typeface="+mn-lt"/>
                <a:ea typeface="+mn-ea"/>
                <a:cs typeface="+mn-cs"/>
              </a:rPr>
              <a:t>stenbildande</a:t>
            </a:r>
            <a:r>
              <a:rPr lang="sv-SE" sz="1200" kern="1200" dirty="0">
                <a:solidFill>
                  <a:schemeClr val="tx1"/>
                </a:solidFill>
                <a:effectLst/>
                <a:latin typeface="+mn-lt"/>
                <a:ea typeface="+mn-ea"/>
                <a:cs typeface="+mn-cs"/>
              </a:rPr>
              <a:t> bakterier, till exempel </a:t>
            </a:r>
            <a:r>
              <a:rPr lang="sv-SE" sz="1200" kern="1200" dirty="0" err="1">
                <a:solidFill>
                  <a:schemeClr val="tx1"/>
                </a:solidFill>
                <a:effectLst/>
                <a:latin typeface="+mn-lt"/>
                <a:ea typeface="+mn-ea"/>
                <a:cs typeface="+mn-cs"/>
              </a:rPr>
              <a:t>Proteus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mirabilis</a:t>
            </a:r>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Om patienten är helt symtomfri efter avslutad behandling vid en enstaka UVI behöver man heller inte göra någon annan utredning. Vid recidiverande urinvägsinfektioner rekommenderas däremot utredning av eventuellt avflödeshinder med IPSS, </a:t>
            </a:r>
            <a:r>
              <a:rPr lang="sv-SE" sz="1200" kern="1200" dirty="0" err="1">
                <a:solidFill>
                  <a:schemeClr val="tx1"/>
                </a:solidFill>
                <a:effectLst/>
                <a:latin typeface="+mn-lt"/>
                <a:ea typeface="+mn-ea"/>
                <a:cs typeface="+mn-cs"/>
              </a:rPr>
              <a:t>tidsmiktionslista</a:t>
            </a:r>
            <a:r>
              <a:rPr lang="sv-SE" sz="1200" kern="1200" dirty="0">
                <a:solidFill>
                  <a:schemeClr val="tx1"/>
                </a:solidFill>
                <a:effectLst/>
                <a:latin typeface="+mn-lt"/>
                <a:ea typeface="+mn-ea"/>
                <a:cs typeface="+mn-cs"/>
              </a:rPr>
              <a:t>, urinflödesmätning och </a:t>
            </a:r>
            <a:r>
              <a:rPr lang="sv-SE" sz="1200" kern="1200" dirty="0" err="1">
                <a:solidFill>
                  <a:schemeClr val="tx1"/>
                </a:solidFill>
                <a:effectLst/>
                <a:latin typeface="+mn-lt"/>
                <a:ea typeface="+mn-ea"/>
                <a:cs typeface="+mn-cs"/>
              </a:rPr>
              <a:t>residualurinbestämning</a:t>
            </a:r>
            <a:r>
              <a:rPr lang="sv-SE" sz="1200" kern="1200" dirty="0">
                <a:solidFill>
                  <a:schemeClr val="tx1"/>
                </a:solidFill>
                <a:effectLst/>
                <a:latin typeface="+mn-lt"/>
                <a:ea typeface="+mn-ea"/>
                <a:cs typeface="+mn-cs"/>
              </a:rPr>
              <a:t> med ultraljud. </a:t>
            </a:r>
          </a:p>
          <a:p>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7</a:t>
            </a:fld>
            <a:endParaRPr lang="sv-SE"/>
          </a:p>
        </p:txBody>
      </p:sp>
    </p:spTree>
    <p:extLst>
      <p:ext uri="{BB962C8B-B14F-4D97-AF65-F5344CB8AC3E}">
        <p14:creationId xmlns:p14="http://schemas.microsoft.com/office/powerpoint/2010/main" val="351538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Vid febril UVI bör man kontrollera CRP. Det är extra viktigt att man har koll på allmäntillståndet samt palperar prostatan och kontrollerar eventuell dunkömhet över njurlogerna. Vid illamående, kräkningar, allmänpåverkan eller tecken på sepsis ska patienten remitteras till akutmottagning. Vid ömmande prostata, </a:t>
            </a:r>
            <a:r>
              <a:rPr lang="sv-SE" sz="1200" kern="1200" dirty="0" err="1">
                <a:solidFill>
                  <a:schemeClr val="tx1"/>
                </a:solidFill>
                <a:effectLst/>
                <a:latin typeface="+mn-lt"/>
                <a:ea typeface="+mn-ea"/>
                <a:cs typeface="+mn-cs"/>
              </a:rPr>
              <a:t>miktionsbesvär</a:t>
            </a:r>
            <a:r>
              <a:rPr lang="sv-SE" sz="1200" kern="1200" dirty="0">
                <a:solidFill>
                  <a:schemeClr val="tx1"/>
                </a:solidFill>
                <a:effectLst/>
                <a:latin typeface="+mn-lt"/>
                <a:ea typeface="+mn-ea"/>
                <a:cs typeface="+mn-cs"/>
              </a:rPr>
              <a:t> och lokala smärtor i lilla bäckenet finns risk för akut bakteriell prostatit. Vid misstanke om detta ska patienten remitteras till akutmottagningen då detta tillstånd är ovanligt och kräver intravenös antibiotikabehandling. Intravenös behandling gäller även för patienter med febril UVI efter prostatabiopsi.</a:t>
            </a:r>
          </a:p>
          <a:p>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8</a:t>
            </a:fld>
            <a:endParaRPr lang="sv-SE"/>
          </a:p>
        </p:txBody>
      </p:sp>
    </p:spTree>
    <p:extLst>
      <p:ext uri="{BB962C8B-B14F-4D97-AF65-F5344CB8AC3E}">
        <p14:creationId xmlns:p14="http://schemas.microsoft.com/office/powerpoint/2010/main" val="1193266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Vid febril UVI finns belägg för att prostatavävnaden också är involverad och man behöver då ge antibiotika som ger terapeutiska koncentrationer i blod, njurar och prostata. Förstahandsmedel vid behandling i öppenvård är </a:t>
            </a:r>
            <a:r>
              <a:rPr lang="sv-SE" sz="1200" kern="1200" dirty="0" err="1">
                <a:solidFill>
                  <a:schemeClr val="tx1"/>
                </a:solidFill>
                <a:effectLst/>
                <a:latin typeface="+mn-lt"/>
                <a:ea typeface="+mn-ea"/>
                <a:cs typeface="+mn-cs"/>
              </a:rPr>
              <a:t>ciprofloxacin</a:t>
            </a:r>
            <a:r>
              <a:rPr lang="sv-SE" sz="1200" kern="1200" dirty="0">
                <a:solidFill>
                  <a:schemeClr val="tx1"/>
                </a:solidFill>
                <a:effectLst/>
                <a:latin typeface="+mn-lt"/>
                <a:ea typeface="+mn-ea"/>
                <a:cs typeface="+mn-cs"/>
              </a:rPr>
              <a:t> 500 mg x 2 i 14 dagar. Som andrahandsalternativ kan man, efter odlingssvar, använda sig av </a:t>
            </a:r>
            <a:r>
              <a:rPr lang="sv-SE" sz="1200" kern="1200" dirty="0" err="1">
                <a:solidFill>
                  <a:schemeClr val="tx1"/>
                </a:solidFill>
                <a:effectLst/>
                <a:latin typeface="+mn-lt"/>
                <a:ea typeface="+mn-ea"/>
                <a:cs typeface="+mn-cs"/>
              </a:rPr>
              <a:t>trimetoprim</a:t>
            </a:r>
            <a:r>
              <a:rPr lang="sv-SE" sz="1200" kern="1200" dirty="0">
                <a:solidFill>
                  <a:schemeClr val="tx1"/>
                </a:solidFill>
                <a:effectLst/>
                <a:latin typeface="+mn-lt"/>
                <a:ea typeface="+mn-ea"/>
                <a:cs typeface="+mn-cs"/>
              </a:rPr>
              <a:t>/</a:t>
            </a:r>
            <a:r>
              <a:rPr lang="sv-SE" sz="1200" kern="1200" dirty="0" err="1">
                <a:solidFill>
                  <a:schemeClr val="tx1"/>
                </a:solidFill>
                <a:effectLst/>
                <a:latin typeface="+mn-lt"/>
                <a:ea typeface="+mn-ea"/>
                <a:cs typeface="+mn-cs"/>
              </a:rPr>
              <a:t>sulfametoxazol</a:t>
            </a:r>
            <a:r>
              <a:rPr lang="sv-SE" sz="1200" kern="1200" dirty="0">
                <a:solidFill>
                  <a:schemeClr val="tx1"/>
                </a:solidFill>
                <a:effectLst/>
                <a:latin typeface="+mn-lt"/>
                <a:ea typeface="+mn-ea"/>
                <a:cs typeface="+mn-cs"/>
              </a:rPr>
              <a:t> 160/800 mg x 2 i 14 dagar. Resistensen mot </a:t>
            </a:r>
            <a:r>
              <a:rPr lang="sv-SE" sz="1200" kern="1200" dirty="0" err="1">
                <a:solidFill>
                  <a:schemeClr val="tx1"/>
                </a:solidFill>
                <a:effectLst/>
                <a:latin typeface="+mn-lt"/>
                <a:ea typeface="+mn-ea"/>
                <a:cs typeface="+mn-cs"/>
              </a:rPr>
              <a:t>trimetoprim</a:t>
            </a:r>
            <a:r>
              <a:rPr lang="sv-SE" sz="1200" kern="1200" dirty="0">
                <a:solidFill>
                  <a:schemeClr val="tx1"/>
                </a:solidFill>
                <a:effectLst/>
                <a:latin typeface="+mn-lt"/>
                <a:ea typeface="+mn-ea"/>
                <a:cs typeface="+mn-cs"/>
              </a:rPr>
              <a:t>/</a:t>
            </a:r>
            <a:r>
              <a:rPr lang="sv-SE" sz="1200" kern="1200" dirty="0" err="1">
                <a:solidFill>
                  <a:schemeClr val="tx1"/>
                </a:solidFill>
                <a:effectLst/>
                <a:latin typeface="+mn-lt"/>
                <a:ea typeface="+mn-ea"/>
                <a:cs typeface="+mn-cs"/>
              </a:rPr>
              <a:t>sulfametoxazol</a:t>
            </a:r>
            <a:r>
              <a:rPr lang="sv-SE" sz="1200" kern="1200" dirty="0">
                <a:solidFill>
                  <a:schemeClr val="tx1"/>
                </a:solidFill>
                <a:effectLst/>
                <a:latin typeface="+mn-lt"/>
                <a:ea typeface="+mn-ea"/>
                <a:cs typeface="+mn-cs"/>
              </a:rPr>
              <a:t> är tyvärr alltför hög för att medlet ska kunna rekommenderas som förstahandsmedel innan odlingssvar finns. Vid resistens mot båda dessa antibiotika bör infektionskonsult kontaktas.</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Vid ömmande prostata, </a:t>
            </a:r>
            <a:r>
              <a:rPr lang="sv-SE" sz="1200" kern="1200" dirty="0" err="1">
                <a:solidFill>
                  <a:schemeClr val="tx1"/>
                </a:solidFill>
                <a:effectLst/>
                <a:latin typeface="+mn-lt"/>
                <a:ea typeface="+mn-ea"/>
                <a:cs typeface="+mn-cs"/>
              </a:rPr>
              <a:t>miktionsbesvär</a:t>
            </a:r>
            <a:r>
              <a:rPr lang="sv-SE" sz="1200" kern="1200" dirty="0">
                <a:solidFill>
                  <a:schemeClr val="tx1"/>
                </a:solidFill>
                <a:effectLst/>
                <a:latin typeface="+mn-lt"/>
                <a:ea typeface="+mn-ea"/>
                <a:cs typeface="+mn-cs"/>
              </a:rPr>
              <a:t> och lokala smärtor i lilla bäckenet finns risk för akut bakteriell prostatit. Vid misstanke om detta ska patienten remitteras till akutmottagningen då detta tillstånd är ovanligt och kräver intravenös antibiotikabehandling. Intravenös behandling gäller även för patienter med febril UVI efter prostatabiopsi.</a:t>
            </a:r>
          </a:p>
          <a:p>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9</a:t>
            </a:fld>
            <a:endParaRPr lang="sv-SE"/>
          </a:p>
        </p:txBody>
      </p:sp>
    </p:spTree>
    <p:extLst>
      <p:ext uri="{BB962C8B-B14F-4D97-AF65-F5344CB8AC3E}">
        <p14:creationId xmlns:p14="http://schemas.microsoft.com/office/powerpoint/2010/main" val="1339504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Asymtomatisk </a:t>
            </a:r>
            <a:r>
              <a:rPr lang="sv-SE" sz="1200" kern="1200" dirty="0" err="1">
                <a:solidFill>
                  <a:schemeClr val="tx1"/>
                </a:solidFill>
                <a:effectLst/>
                <a:latin typeface="+mn-lt"/>
                <a:ea typeface="+mn-ea"/>
                <a:cs typeface="+mn-cs"/>
              </a:rPr>
              <a:t>bakteriuri</a:t>
            </a:r>
            <a:r>
              <a:rPr lang="sv-SE" sz="1200" kern="1200" dirty="0">
                <a:solidFill>
                  <a:schemeClr val="tx1"/>
                </a:solidFill>
                <a:effectLst/>
                <a:latin typeface="+mn-lt"/>
                <a:ea typeface="+mn-ea"/>
                <a:cs typeface="+mn-cs"/>
              </a:rPr>
              <a:t> ska endast behandlas hos gravida kvinnor och inför vissa urologiska ingrepp.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Bakterier som odlas fram vid ABU är lågvirulenta och skyddar mot intrång av mer virulenta bakterier. Om man ger antibiotika mot ABU ökar risken för </a:t>
            </a:r>
            <a:r>
              <a:rPr lang="sv-SE" sz="1200" kern="1200" dirty="0" err="1">
                <a:solidFill>
                  <a:schemeClr val="tx1"/>
                </a:solidFill>
                <a:effectLst/>
                <a:latin typeface="+mn-lt"/>
                <a:ea typeface="+mn-ea"/>
                <a:cs typeface="+mn-cs"/>
              </a:rPr>
              <a:t>symtomgivande</a:t>
            </a:r>
            <a:r>
              <a:rPr lang="sv-SE" sz="1200" kern="1200" dirty="0">
                <a:solidFill>
                  <a:schemeClr val="tx1"/>
                </a:solidFill>
                <a:effectLst/>
                <a:latin typeface="+mn-lt"/>
                <a:ea typeface="+mn-ea"/>
                <a:cs typeface="+mn-cs"/>
              </a:rPr>
              <a:t> UVI och tillväxt av resistenta bakterier.</a:t>
            </a:r>
          </a:p>
          <a:p>
            <a:endParaRPr lang="sv-SE" dirty="0"/>
          </a:p>
        </p:txBody>
      </p:sp>
      <p:sp>
        <p:nvSpPr>
          <p:cNvPr id="4" name="Platshållare för bildnummer 3"/>
          <p:cNvSpPr>
            <a:spLocks noGrp="1"/>
          </p:cNvSpPr>
          <p:nvPr>
            <p:ph type="sldNum" sz="quarter" idx="5"/>
          </p:nvPr>
        </p:nvSpPr>
        <p:spPr/>
        <p:txBody>
          <a:bodyPr/>
          <a:lstStyle/>
          <a:p>
            <a:fld id="{16DFF706-2D20-474A-9447-CECEE892C0C4}" type="slidenum">
              <a:rPr lang="sv-SE" smtClean="0"/>
              <a:t>10</a:t>
            </a:fld>
            <a:endParaRPr lang="sv-SE"/>
          </a:p>
        </p:txBody>
      </p:sp>
    </p:spTree>
    <p:extLst>
      <p:ext uri="{BB962C8B-B14F-4D97-AF65-F5344CB8AC3E}">
        <p14:creationId xmlns:p14="http://schemas.microsoft.com/office/powerpoint/2010/main" val="2587044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9439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873365424"/>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8737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120733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502063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1A68DE6-FD0C-4B7D-9016-3820EF726A19}"/>
              </a:ext>
            </a:extLst>
          </p:cNvPr>
          <p:cNvSpPr>
            <a:spLocks noGrp="1"/>
          </p:cNvSpPr>
          <p:nvPr>
            <p:ph type="title"/>
          </p:nvPr>
        </p:nvSpPr>
        <p:spPr>
          <a:xfrm>
            <a:off x="720000" y="1080001"/>
            <a:ext cx="7700964" cy="482100"/>
          </a:xfrm>
        </p:spPr>
        <p:txBody>
          <a:bodyPr/>
          <a:lstStyle/>
          <a:p>
            <a:pPr algn="ctr"/>
            <a:r>
              <a:rPr lang="sv-SE" sz="2800" dirty="0"/>
              <a:t>Manlig</a:t>
            </a:r>
            <a:r>
              <a:rPr lang="sv-SE" sz="2800" b="1" dirty="0"/>
              <a:t> </a:t>
            </a:r>
            <a:r>
              <a:rPr lang="sv-SE" sz="2800" dirty="0"/>
              <a:t>UVI</a:t>
            </a:r>
          </a:p>
        </p:txBody>
      </p:sp>
      <p:sp>
        <p:nvSpPr>
          <p:cNvPr id="7" name="Platshållare för innehåll 6">
            <a:extLst>
              <a:ext uri="{FF2B5EF4-FFF2-40B4-BE49-F238E27FC236}">
                <a16:creationId xmlns:a16="http://schemas.microsoft.com/office/drawing/2014/main" id="{E430AD08-3C97-4432-90D8-0C749F4C2968}"/>
              </a:ext>
            </a:extLst>
          </p:cNvPr>
          <p:cNvSpPr>
            <a:spLocks noGrp="1"/>
          </p:cNvSpPr>
          <p:nvPr>
            <p:ph idx="1"/>
          </p:nvPr>
        </p:nvSpPr>
        <p:spPr>
          <a:xfrm>
            <a:off x="647701" y="1854702"/>
            <a:ext cx="7773262" cy="4292911"/>
          </a:xfrm>
        </p:spPr>
        <p:txBody>
          <a:bodyPr/>
          <a:lstStyle/>
          <a:p>
            <a:pPr marL="0" indent="0">
              <a:buNone/>
            </a:pPr>
            <a:r>
              <a:rPr lang="sv-SE" dirty="0"/>
              <a:t>Sam 63 år kommer till vårdcentralen, strax innan stängning en torsdag eftermiddag, på grund av att det sedan några dagar svider när han kissar. Igår ökade svedan och det är riktigt besvärligt när han går på toaletten. Han har också behövt gå upp varannan timme under natten och har kissat minst lika ofta under gårdagen. Sam önskar hjälp på direkten och känner att han inte klarar av en sådan här natt till. Han är annars frisk och använder inga läkemedel. </a:t>
            </a:r>
          </a:p>
          <a:p>
            <a:pPr marL="0" indent="0">
              <a:buNone/>
            </a:pPr>
            <a:endParaRPr lang="sv-SE" dirty="0"/>
          </a:p>
        </p:txBody>
      </p:sp>
      <p:sp>
        <p:nvSpPr>
          <p:cNvPr id="4" name="Platshållare för sidfot 3">
            <a:extLst>
              <a:ext uri="{FF2B5EF4-FFF2-40B4-BE49-F238E27FC236}">
                <a16:creationId xmlns:a16="http://schemas.microsoft.com/office/drawing/2014/main" id="{17B467E6-EFE0-4A59-BFFE-A3980CA03BB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85968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FF6E44E-114C-4D32-ABAF-AF9CCE7CD6EE}"/>
              </a:ext>
            </a:extLst>
          </p:cNvPr>
          <p:cNvSpPr>
            <a:spLocks noGrp="1"/>
          </p:cNvSpPr>
          <p:nvPr>
            <p:ph type="title"/>
          </p:nvPr>
        </p:nvSpPr>
        <p:spPr/>
        <p:txBody>
          <a:bodyPr/>
          <a:lstStyle/>
          <a:p>
            <a:br>
              <a:rPr lang="sv-SE" dirty="0"/>
            </a:br>
            <a:r>
              <a:rPr lang="sv-SE" sz="2800" dirty="0"/>
              <a:t>8. Vad gäller vid asymtomatisk </a:t>
            </a:r>
            <a:r>
              <a:rPr lang="sv-SE" sz="2800" dirty="0" err="1"/>
              <a:t>bakteriuri</a:t>
            </a:r>
            <a:r>
              <a:rPr lang="sv-SE" sz="2800" dirty="0"/>
              <a:t> (ABU) hos män?</a:t>
            </a:r>
          </a:p>
        </p:txBody>
      </p:sp>
      <p:sp>
        <p:nvSpPr>
          <p:cNvPr id="7" name="Platshållare för innehåll 6">
            <a:extLst>
              <a:ext uri="{FF2B5EF4-FFF2-40B4-BE49-F238E27FC236}">
                <a16:creationId xmlns:a16="http://schemas.microsoft.com/office/drawing/2014/main" id="{41A69BC8-D78D-4B4A-AFC9-F19154265172}"/>
              </a:ext>
            </a:extLst>
          </p:cNvPr>
          <p:cNvSpPr>
            <a:spLocks noGrp="1"/>
          </p:cNvSpPr>
          <p:nvPr>
            <p:ph idx="1"/>
          </p:nvPr>
        </p:nvSpPr>
        <p:spPr/>
        <p:txBody>
          <a:bodyPr/>
          <a:lstStyle/>
          <a:p>
            <a:pPr marL="0" indent="0">
              <a:buNone/>
            </a:pPr>
            <a:r>
              <a:rPr lang="sv-SE" dirty="0"/>
              <a:t>Asymtomatisk bakteriuri ska endast behandlas hos gravida kvinnor och inför vissa urologiska ingrepp.</a:t>
            </a:r>
          </a:p>
          <a:p>
            <a:pPr marL="0" indent="0">
              <a:buNone/>
            </a:pPr>
            <a:endParaRPr lang="sv-SE" dirty="0"/>
          </a:p>
          <a:p>
            <a:pPr marL="0" indent="0">
              <a:buNone/>
            </a:pPr>
            <a:r>
              <a:rPr lang="sv-SE" dirty="0"/>
              <a:t>Antibiotikabehandling av ABU ökar risken för:</a:t>
            </a:r>
          </a:p>
          <a:p>
            <a:r>
              <a:rPr lang="sv-SE" dirty="0" err="1"/>
              <a:t>Symtomgivande</a:t>
            </a:r>
            <a:r>
              <a:rPr lang="sv-SE" dirty="0"/>
              <a:t> UVI</a:t>
            </a:r>
          </a:p>
          <a:p>
            <a:r>
              <a:rPr lang="sv-SE" dirty="0"/>
              <a:t>Tillväxt av resistenta bakterier </a:t>
            </a:r>
          </a:p>
        </p:txBody>
      </p:sp>
      <p:sp>
        <p:nvSpPr>
          <p:cNvPr id="4" name="Platshållare för sidfot 3">
            <a:extLst>
              <a:ext uri="{FF2B5EF4-FFF2-40B4-BE49-F238E27FC236}">
                <a16:creationId xmlns:a16="http://schemas.microsoft.com/office/drawing/2014/main" id="{E1FB51B3-CD1E-4730-9B87-3EC8F98D8DB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3605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4F5B961-BED2-4EE5-B52F-EE27793400CF}"/>
              </a:ext>
            </a:extLst>
          </p:cNvPr>
          <p:cNvSpPr>
            <a:spLocks noGrp="1"/>
          </p:cNvSpPr>
          <p:nvPr>
            <p:ph type="title"/>
          </p:nvPr>
        </p:nvSpPr>
        <p:spPr/>
        <p:txBody>
          <a:bodyPr/>
          <a:lstStyle/>
          <a:p>
            <a:r>
              <a:rPr lang="sv-SE" sz="2800" dirty="0"/>
              <a:t>1. Vilka är de typiska symtomen på en akut cystit?</a:t>
            </a:r>
          </a:p>
        </p:txBody>
      </p:sp>
      <p:sp>
        <p:nvSpPr>
          <p:cNvPr id="7" name="Platshållare för innehåll 6">
            <a:extLst>
              <a:ext uri="{FF2B5EF4-FFF2-40B4-BE49-F238E27FC236}">
                <a16:creationId xmlns:a16="http://schemas.microsoft.com/office/drawing/2014/main" id="{A0F52650-04F9-42B2-A64A-685A2EB1DB38}"/>
              </a:ext>
            </a:extLst>
          </p:cNvPr>
          <p:cNvSpPr>
            <a:spLocks noGrp="1"/>
          </p:cNvSpPr>
          <p:nvPr>
            <p:ph idx="1"/>
          </p:nvPr>
        </p:nvSpPr>
        <p:spPr/>
        <p:txBody>
          <a:bodyPr/>
          <a:lstStyle/>
          <a:p>
            <a:pPr marL="0" indent="0">
              <a:buNone/>
            </a:pPr>
            <a:r>
              <a:rPr lang="sv-SE" dirty="0"/>
              <a:t>Minst två av följande:</a:t>
            </a:r>
          </a:p>
          <a:p>
            <a:r>
              <a:rPr lang="sv-SE" dirty="0"/>
              <a:t>Sveda vid </a:t>
            </a:r>
            <a:r>
              <a:rPr lang="sv-SE" dirty="0" err="1"/>
              <a:t>miktion</a:t>
            </a:r>
            <a:endParaRPr lang="sv-SE" dirty="0"/>
          </a:p>
          <a:p>
            <a:r>
              <a:rPr lang="sv-SE" dirty="0"/>
              <a:t>Täta urinträngningar</a:t>
            </a:r>
          </a:p>
          <a:p>
            <a:r>
              <a:rPr lang="sv-SE" dirty="0"/>
              <a:t>Frekventa </a:t>
            </a:r>
            <a:r>
              <a:rPr lang="sv-SE" dirty="0" err="1"/>
              <a:t>miktioner</a:t>
            </a:r>
            <a:endParaRPr lang="sv-SE" dirty="0"/>
          </a:p>
          <a:p>
            <a:pPr marL="0" indent="0">
              <a:buNone/>
            </a:pPr>
            <a:endParaRPr lang="sv-SE" dirty="0"/>
          </a:p>
          <a:p>
            <a:pPr marL="0" indent="0">
              <a:buNone/>
            </a:pPr>
            <a:r>
              <a:rPr lang="sv-SE" dirty="0"/>
              <a:t>Symtomen ska vara nytillkomna. </a:t>
            </a:r>
          </a:p>
          <a:p>
            <a:pPr marL="0" indent="0">
              <a:buNone/>
            </a:pPr>
            <a:r>
              <a:rPr lang="sv-SE" dirty="0"/>
              <a:t>Suprapubisk smärta kan också förekomma.</a:t>
            </a:r>
          </a:p>
        </p:txBody>
      </p:sp>
      <p:sp>
        <p:nvSpPr>
          <p:cNvPr id="4" name="Platshållare för sidfot 3">
            <a:extLst>
              <a:ext uri="{FF2B5EF4-FFF2-40B4-BE49-F238E27FC236}">
                <a16:creationId xmlns:a16="http://schemas.microsoft.com/office/drawing/2014/main" id="{B835F201-3CF1-4084-9A72-143E692AC88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258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FB85D13-6E6B-4C87-912E-EF0FCFA40004}"/>
              </a:ext>
            </a:extLst>
          </p:cNvPr>
          <p:cNvSpPr>
            <a:spLocks noGrp="1"/>
          </p:cNvSpPr>
          <p:nvPr>
            <p:ph type="title"/>
          </p:nvPr>
        </p:nvSpPr>
        <p:spPr/>
        <p:txBody>
          <a:bodyPr/>
          <a:lstStyle/>
          <a:p>
            <a:r>
              <a:rPr lang="sv-SE" sz="2800" dirty="0"/>
              <a:t>2. Vad behöver du veta mer om Sams anamnes?</a:t>
            </a:r>
          </a:p>
        </p:txBody>
      </p:sp>
      <p:sp>
        <p:nvSpPr>
          <p:cNvPr id="7" name="Platshållare för innehåll 6">
            <a:extLst>
              <a:ext uri="{FF2B5EF4-FFF2-40B4-BE49-F238E27FC236}">
                <a16:creationId xmlns:a16="http://schemas.microsoft.com/office/drawing/2014/main" id="{CE1319DC-3ED5-487F-8D34-6DE89472BE6F}"/>
              </a:ext>
            </a:extLst>
          </p:cNvPr>
          <p:cNvSpPr>
            <a:spLocks noGrp="1"/>
          </p:cNvSpPr>
          <p:nvPr>
            <p:ph idx="1"/>
          </p:nvPr>
        </p:nvSpPr>
        <p:spPr>
          <a:xfrm>
            <a:off x="720000" y="1989221"/>
            <a:ext cx="7700963" cy="4109178"/>
          </a:xfrm>
        </p:spPr>
        <p:txBody>
          <a:bodyPr/>
          <a:lstStyle/>
          <a:p>
            <a:r>
              <a:rPr lang="sv-SE" dirty="0"/>
              <a:t>Normala urinmängder eller bara några droppar?</a:t>
            </a:r>
          </a:p>
          <a:p>
            <a:r>
              <a:rPr lang="sv-SE" dirty="0"/>
              <a:t>Sexuella kontakter?</a:t>
            </a:r>
          </a:p>
          <a:p>
            <a:r>
              <a:rPr lang="sv-SE" dirty="0"/>
              <a:t>Hur har </a:t>
            </a:r>
            <a:r>
              <a:rPr lang="sv-SE" dirty="0" err="1"/>
              <a:t>miktionen</a:t>
            </a:r>
            <a:r>
              <a:rPr lang="sv-SE" dirty="0"/>
              <a:t> fungerat tidigare?</a:t>
            </a:r>
          </a:p>
          <a:p>
            <a:r>
              <a:rPr lang="sv-SE" dirty="0"/>
              <a:t>Tidigare UVI?</a:t>
            </a:r>
          </a:p>
          <a:p>
            <a:r>
              <a:rPr lang="sv-SE" dirty="0"/>
              <a:t>Feber?</a:t>
            </a:r>
          </a:p>
          <a:p>
            <a:r>
              <a:rPr lang="sv-SE" dirty="0"/>
              <a:t>Flytningar?</a:t>
            </a:r>
          </a:p>
          <a:p>
            <a:r>
              <a:rPr lang="sv-SE" dirty="0"/>
              <a:t>Andra symtom?</a:t>
            </a:r>
          </a:p>
          <a:p>
            <a:r>
              <a:rPr lang="sv-SE" dirty="0"/>
              <a:t>Utlandsvistelse?</a:t>
            </a:r>
          </a:p>
        </p:txBody>
      </p:sp>
      <p:sp>
        <p:nvSpPr>
          <p:cNvPr id="4" name="Platshållare för sidfot 3">
            <a:extLst>
              <a:ext uri="{FF2B5EF4-FFF2-40B4-BE49-F238E27FC236}">
                <a16:creationId xmlns:a16="http://schemas.microsoft.com/office/drawing/2014/main" id="{35E50A26-8B26-4698-9F64-3A16B1923E0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8548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47C4077-864A-41FA-B1D1-44944B210E11}"/>
              </a:ext>
            </a:extLst>
          </p:cNvPr>
          <p:cNvSpPr>
            <a:spLocks noGrp="1"/>
          </p:cNvSpPr>
          <p:nvPr>
            <p:ph type="title"/>
          </p:nvPr>
        </p:nvSpPr>
        <p:spPr>
          <a:xfrm>
            <a:off x="720000" y="1080000"/>
            <a:ext cx="7700963" cy="524211"/>
          </a:xfrm>
        </p:spPr>
        <p:txBody>
          <a:bodyPr/>
          <a:lstStyle/>
          <a:p>
            <a:r>
              <a:rPr lang="sv-SE" sz="2800" dirty="0"/>
              <a:t>3. Vilka undersökningar behöver du göra?</a:t>
            </a:r>
          </a:p>
        </p:txBody>
      </p:sp>
      <p:sp>
        <p:nvSpPr>
          <p:cNvPr id="7" name="Platshållare för innehåll 6">
            <a:extLst>
              <a:ext uri="{FF2B5EF4-FFF2-40B4-BE49-F238E27FC236}">
                <a16:creationId xmlns:a16="http://schemas.microsoft.com/office/drawing/2014/main" id="{38D125D3-91D7-4B14-BC32-DF19CD6EA80A}"/>
              </a:ext>
            </a:extLst>
          </p:cNvPr>
          <p:cNvSpPr>
            <a:spLocks noGrp="1"/>
          </p:cNvSpPr>
          <p:nvPr>
            <p:ph idx="1"/>
          </p:nvPr>
        </p:nvSpPr>
        <p:spPr>
          <a:xfrm>
            <a:off x="720000" y="1708484"/>
            <a:ext cx="7700963" cy="4389915"/>
          </a:xfrm>
        </p:spPr>
        <p:txBody>
          <a:bodyPr/>
          <a:lstStyle/>
          <a:p>
            <a:r>
              <a:rPr lang="sv-SE" dirty="0"/>
              <a:t>Allmäntillstånd</a:t>
            </a:r>
          </a:p>
          <a:p>
            <a:r>
              <a:rPr lang="sv-SE" dirty="0"/>
              <a:t>Tempen</a:t>
            </a:r>
          </a:p>
          <a:p>
            <a:r>
              <a:rPr lang="sv-SE" dirty="0"/>
              <a:t>Bukstatus</a:t>
            </a:r>
          </a:p>
          <a:p>
            <a:r>
              <a:rPr lang="sv-SE" dirty="0"/>
              <a:t>Palpation av prostatan</a:t>
            </a:r>
          </a:p>
          <a:p>
            <a:r>
              <a:rPr lang="sv-SE" dirty="0" err="1"/>
              <a:t>Bladderscan</a:t>
            </a:r>
            <a:r>
              <a:rPr lang="sv-SE" dirty="0"/>
              <a:t> om anamnes på minskade urinmängder, (annars är det inte nödvändigt)</a:t>
            </a:r>
          </a:p>
        </p:txBody>
      </p:sp>
      <p:sp>
        <p:nvSpPr>
          <p:cNvPr id="4" name="Platshållare för sidfot 3">
            <a:extLst>
              <a:ext uri="{FF2B5EF4-FFF2-40B4-BE49-F238E27FC236}">
                <a16:creationId xmlns:a16="http://schemas.microsoft.com/office/drawing/2014/main" id="{5BFE8D9D-3755-448D-9AB1-9FFFBED18A9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19018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3C5266D-3A52-42F4-8641-D7DAB6EFEA93}"/>
              </a:ext>
            </a:extLst>
          </p:cNvPr>
          <p:cNvSpPr>
            <a:spLocks noGrp="1"/>
          </p:cNvSpPr>
          <p:nvPr>
            <p:ph type="title"/>
          </p:nvPr>
        </p:nvSpPr>
        <p:spPr/>
        <p:txBody>
          <a:bodyPr/>
          <a:lstStyle/>
          <a:p>
            <a:r>
              <a:rPr lang="sv-SE" sz="2800" dirty="0"/>
              <a:t>4. Behöver några prover tas? Vilka i så fall?</a:t>
            </a:r>
          </a:p>
        </p:txBody>
      </p:sp>
      <p:sp>
        <p:nvSpPr>
          <p:cNvPr id="7" name="Platshållare för innehåll 6">
            <a:extLst>
              <a:ext uri="{FF2B5EF4-FFF2-40B4-BE49-F238E27FC236}">
                <a16:creationId xmlns:a16="http://schemas.microsoft.com/office/drawing/2014/main" id="{26C64672-8A1F-419E-BA55-AF442C6E5633}"/>
              </a:ext>
            </a:extLst>
          </p:cNvPr>
          <p:cNvSpPr>
            <a:spLocks noGrp="1"/>
          </p:cNvSpPr>
          <p:nvPr>
            <p:ph idx="1"/>
          </p:nvPr>
        </p:nvSpPr>
        <p:spPr/>
        <p:txBody>
          <a:bodyPr/>
          <a:lstStyle/>
          <a:p>
            <a:r>
              <a:rPr lang="sv-SE" dirty="0"/>
              <a:t>Urinsticka</a:t>
            </a:r>
          </a:p>
          <a:p>
            <a:r>
              <a:rPr lang="sv-SE" dirty="0"/>
              <a:t>Urinodling</a:t>
            </a:r>
          </a:p>
          <a:p>
            <a:r>
              <a:rPr lang="sv-SE" dirty="0"/>
              <a:t>STI-prover om misstanke finns</a:t>
            </a:r>
          </a:p>
          <a:p>
            <a:r>
              <a:rPr lang="sv-SE" dirty="0"/>
              <a:t>CRP om misstanke om febril UVI</a:t>
            </a:r>
          </a:p>
        </p:txBody>
      </p:sp>
      <p:sp>
        <p:nvSpPr>
          <p:cNvPr id="4" name="Platshållare för sidfot 3">
            <a:extLst>
              <a:ext uri="{FF2B5EF4-FFF2-40B4-BE49-F238E27FC236}">
                <a16:creationId xmlns:a16="http://schemas.microsoft.com/office/drawing/2014/main" id="{BF5C693F-3519-4BB5-94DE-297D58EB479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3808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690EC69-D84A-49AD-99EE-CBBFF027B606}"/>
              </a:ext>
            </a:extLst>
          </p:cNvPr>
          <p:cNvSpPr>
            <a:spLocks noGrp="1"/>
          </p:cNvSpPr>
          <p:nvPr>
            <p:ph type="title"/>
          </p:nvPr>
        </p:nvSpPr>
        <p:spPr>
          <a:xfrm>
            <a:off x="720000" y="1002633"/>
            <a:ext cx="7700963" cy="810126"/>
          </a:xfrm>
        </p:spPr>
        <p:txBody>
          <a:bodyPr/>
          <a:lstStyle/>
          <a:p>
            <a:br>
              <a:rPr lang="sv-SE" dirty="0"/>
            </a:br>
            <a:r>
              <a:rPr lang="sv-SE" sz="2800" dirty="0"/>
              <a:t>5. Ger du honom någon behandling nu och i så fall vilken?</a:t>
            </a:r>
          </a:p>
        </p:txBody>
      </p:sp>
      <p:sp>
        <p:nvSpPr>
          <p:cNvPr id="7" name="Platshållare för innehåll 6">
            <a:extLst>
              <a:ext uri="{FF2B5EF4-FFF2-40B4-BE49-F238E27FC236}">
                <a16:creationId xmlns:a16="http://schemas.microsoft.com/office/drawing/2014/main" id="{E8FBDA33-F81A-40EB-B388-231B190C625D}"/>
              </a:ext>
            </a:extLst>
          </p:cNvPr>
          <p:cNvSpPr>
            <a:spLocks noGrp="1"/>
          </p:cNvSpPr>
          <p:nvPr>
            <p:ph idx="1"/>
          </p:nvPr>
        </p:nvSpPr>
        <p:spPr>
          <a:xfrm>
            <a:off x="720000" y="1812759"/>
            <a:ext cx="7700963" cy="4285640"/>
          </a:xfrm>
        </p:spPr>
        <p:txBody>
          <a:bodyPr/>
          <a:lstStyle/>
          <a:p>
            <a:pPr marL="0" indent="0">
              <a:buNone/>
            </a:pPr>
            <a:r>
              <a:rPr lang="sv-SE" dirty="0"/>
              <a:t>Vid besvärliga symtom kan man sätta in behandling innan odlingssvar</a:t>
            </a:r>
          </a:p>
          <a:p>
            <a:r>
              <a:rPr lang="sv-SE" dirty="0" err="1"/>
              <a:t>Nitrofurantoin</a:t>
            </a:r>
            <a:r>
              <a:rPr lang="sv-SE" dirty="0"/>
              <a:t> 50 mg x 3 i 7 dygn eller</a:t>
            </a:r>
          </a:p>
          <a:p>
            <a:r>
              <a:rPr lang="sv-SE" dirty="0" err="1"/>
              <a:t>Pivmecillinam</a:t>
            </a:r>
            <a:r>
              <a:rPr lang="sv-SE" dirty="0"/>
              <a:t> 200 mg x 3 i 7 dygn</a:t>
            </a:r>
          </a:p>
          <a:p>
            <a:pPr marL="0" indent="0">
              <a:buNone/>
            </a:pPr>
            <a:r>
              <a:rPr lang="sv-SE" dirty="0"/>
              <a:t>Båda preparaten ger hög koncentration och resistensen mot dem är låg hos de vanligaste </a:t>
            </a:r>
            <a:r>
              <a:rPr lang="sv-SE" dirty="0" err="1"/>
              <a:t>urinvägspatogenerna</a:t>
            </a:r>
            <a:r>
              <a:rPr lang="sv-SE" dirty="0"/>
              <a:t>.</a:t>
            </a:r>
          </a:p>
          <a:p>
            <a:pPr marL="0" indent="0">
              <a:buNone/>
            </a:pPr>
            <a:endParaRPr lang="sv-SE" dirty="0"/>
          </a:p>
          <a:p>
            <a:pPr marL="0" indent="0">
              <a:buNone/>
            </a:pPr>
            <a:r>
              <a:rPr lang="sv-SE" dirty="0"/>
              <a:t>Undvik </a:t>
            </a:r>
            <a:r>
              <a:rPr lang="sv-SE" dirty="0" err="1"/>
              <a:t>kinoloner</a:t>
            </a:r>
            <a:r>
              <a:rPr lang="sv-SE" dirty="0"/>
              <a:t>!</a:t>
            </a:r>
          </a:p>
        </p:txBody>
      </p:sp>
      <p:sp>
        <p:nvSpPr>
          <p:cNvPr id="4" name="Platshållare för sidfot 3">
            <a:extLst>
              <a:ext uri="{FF2B5EF4-FFF2-40B4-BE49-F238E27FC236}">
                <a16:creationId xmlns:a16="http://schemas.microsoft.com/office/drawing/2014/main" id="{56B74758-AEE9-4220-8C2D-D1A731E9897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40451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1FBBB3D-F339-4F76-BB1C-4DD8F22B8540}"/>
              </a:ext>
            </a:extLst>
          </p:cNvPr>
          <p:cNvSpPr>
            <a:spLocks noGrp="1"/>
          </p:cNvSpPr>
          <p:nvPr>
            <p:ph type="title"/>
          </p:nvPr>
        </p:nvSpPr>
        <p:spPr/>
        <p:txBody>
          <a:bodyPr/>
          <a:lstStyle/>
          <a:p>
            <a:r>
              <a:rPr lang="sv-SE" sz="2800" dirty="0"/>
              <a:t>6. Behöver han följas upp?</a:t>
            </a:r>
          </a:p>
        </p:txBody>
      </p:sp>
      <p:sp>
        <p:nvSpPr>
          <p:cNvPr id="7" name="Platshållare för innehåll 6">
            <a:extLst>
              <a:ext uri="{FF2B5EF4-FFF2-40B4-BE49-F238E27FC236}">
                <a16:creationId xmlns:a16="http://schemas.microsoft.com/office/drawing/2014/main" id="{54A52C0A-8505-486D-B822-BD168C58D612}"/>
              </a:ext>
            </a:extLst>
          </p:cNvPr>
          <p:cNvSpPr>
            <a:spLocks noGrp="1"/>
          </p:cNvSpPr>
          <p:nvPr>
            <p:ph idx="1"/>
          </p:nvPr>
        </p:nvSpPr>
        <p:spPr/>
        <p:txBody>
          <a:bodyPr/>
          <a:lstStyle/>
          <a:p>
            <a:r>
              <a:rPr lang="sv-SE" dirty="0"/>
              <a:t>Uppföljning två veckor efter avslutad behandling</a:t>
            </a:r>
          </a:p>
          <a:p>
            <a:r>
              <a:rPr lang="sv-SE" dirty="0"/>
              <a:t>Kontrollodling endast om primära odlingen visat växt av </a:t>
            </a:r>
            <a:r>
              <a:rPr lang="sv-SE" dirty="0" err="1"/>
              <a:t>stenbildande</a:t>
            </a:r>
            <a:r>
              <a:rPr lang="sv-SE" dirty="0"/>
              <a:t> bakterier</a:t>
            </a:r>
          </a:p>
          <a:p>
            <a:r>
              <a:rPr lang="sv-SE" dirty="0"/>
              <a:t>Symtomfri patient efter enstaka cystit behöver ingen annan utredning än ovan</a:t>
            </a:r>
          </a:p>
          <a:p>
            <a:r>
              <a:rPr lang="sv-SE" dirty="0"/>
              <a:t>Vid recidiverande UVI utredning av eventuellt avflödeshinder, IPSS, TM-lista, urinflödesmätning och </a:t>
            </a:r>
            <a:r>
              <a:rPr lang="sv-SE" dirty="0" err="1"/>
              <a:t>residualurinbestämning</a:t>
            </a:r>
            <a:r>
              <a:rPr lang="sv-SE" dirty="0"/>
              <a:t> med ultraljud.</a:t>
            </a:r>
          </a:p>
          <a:p>
            <a:pPr marL="0" indent="0">
              <a:buNone/>
            </a:pPr>
            <a:endParaRPr lang="sv-SE" dirty="0"/>
          </a:p>
        </p:txBody>
      </p:sp>
      <p:sp>
        <p:nvSpPr>
          <p:cNvPr id="4" name="Platshållare för sidfot 3">
            <a:extLst>
              <a:ext uri="{FF2B5EF4-FFF2-40B4-BE49-F238E27FC236}">
                <a16:creationId xmlns:a16="http://schemas.microsoft.com/office/drawing/2014/main" id="{47312B16-7532-4A1B-939F-35DD6F0E609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9145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F904C6C-2A3A-4CD8-888E-2C61486E675B}"/>
              </a:ext>
            </a:extLst>
          </p:cNvPr>
          <p:cNvSpPr>
            <a:spLocks noGrp="1"/>
          </p:cNvSpPr>
          <p:nvPr>
            <p:ph type="title"/>
          </p:nvPr>
        </p:nvSpPr>
        <p:spPr/>
        <p:txBody>
          <a:bodyPr/>
          <a:lstStyle/>
          <a:p>
            <a:r>
              <a:rPr lang="sv-SE" sz="2600" dirty="0"/>
              <a:t>7. Hur hade det påverkat handläggningen och behandlingen om Sam hade haft feber?</a:t>
            </a:r>
          </a:p>
        </p:txBody>
      </p:sp>
      <p:sp>
        <p:nvSpPr>
          <p:cNvPr id="7" name="Platshållare för innehåll 6">
            <a:extLst>
              <a:ext uri="{FF2B5EF4-FFF2-40B4-BE49-F238E27FC236}">
                <a16:creationId xmlns:a16="http://schemas.microsoft.com/office/drawing/2014/main" id="{67CABAC5-E3EA-4C37-A22A-E268C04F12B7}"/>
              </a:ext>
            </a:extLst>
          </p:cNvPr>
          <p:cNvSpPr>
            <a:spLocks noGrp="1"/>
          </p:cNvSpPr>
          <p:nvPr>
            <p:ph idx="1"/>
          </p:nvPr>
        </p:nvSpPr>
        <p:spPr/>
        <p:txBody>
          <a:bodyPr/>
          <a:lstStyle/>
          <a:p>
            <a:r>
              <a:rPr lang="sv-SE" dirty="0"/>
              <a:t>CRP</a:t>
            </a:r>
          </a:p>
          <a:p>
            <a:r>
              <a:rPr lang="sv-SE" dirty="0"/>
              <a:t>Allmäntillstånd</a:t>
            </a:r>
          </a:p>
          <a:p>
            <a:r>
              <a:rPr lang="sv-SE" dirty="0"/>
              <a:t>Prostatapalpation</a:t>
            </a:r>
          </a:p>
          <a:p>
            <a:r>
              <a:rPr lang="sv-SE" dirty="0"/>
              <a:t>Dunkömhet över njurlogerna? </a:t>
            </a:r>
          </a:p>
          <a:p>
            <a:r>
              <a:rPr lang="sv-SE" dirty="0"/>
              <a:t>Vid tecken på sepsis eller akut bakteriell prostatit remitteras patienten till akutmottagning</a:t>
            </a:r>
          </a:p>
        </p:txBody>
      </p:sp>
      <p:sp>
        <p:nvSpPr>
          <p:cNvPr id="4" name="Platshållare för sidfot 3">
            <a:extLst>
              <a:ext uri="{FF2B5EF4-FFF2-40B4-BE49-F238E27FC236}">
                <a16:creationId xmlns:a16="http://schemas.microsoft.com/office/drawing/2014/main" id="{408DF93B-C5DB-4EE1-B5C8-39027076654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8482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4401427-BA4F-4714-A1D4-78036E2D29A5}"/>
              </a:ext>
            </a:extLst>
          </p:cNvPr>
          <p:cNvSpPr>
            <a:spLocks noGrp="1"/>
          </p:cNvSpPr>
          <p:nvPr>
            <p:ph type="title"/>
          </p:nvPr>
        </p:nvSpPr>
        <p:spPr/>
        <p:txBody>
          <a:bodyPr/>
          <a:lstStyle/>
          <a:p>
            <a:r>
              <a:rPr lang="sv-SE" sz="2800" dirty="0"/>
              <a:t>7. forts</a:t>
            </a:r>
          </a:p>
        </p:txBody>
      </p:sp>
      <p:sp>
        <p:nvSpPr>
          <p:cNvPr id="7" name="Platshållare för innehåll 6">
            <a:extLst>
              <a:ext uri="{FF2B5EF4-FFF2-40B4-BE49-F238E27FC236}">
                <a16:creationId xmlns:a16="http://schemas.microsoft.com/office/drawing/2014/main" id="{79C18F87-6DFA-4D41-8F48-E47655ADC413}"/>
              </a:ext>
            </a:extLst>
          </p:cNvPr>
          <p:cNvSpPr>
            <a:spLocks noGrp="1"/>
          </p:cNvSpPr>
          <p:nvPr>
            <p:ph idx="1"/>
          </p:nvPr>
        </p:nvSpPr>
        <p:spPr/>
        <p:txBody>
          <a:bodyPr/>
          <a:lstStyle/>
          <a:p>
            <a:pPr marL="0" indent="0">
              <a:buNone/>
            </a:pPr>
            <a:r>
              <a:rPr lang="sv-SE" dirty="0"/>
              <a:t>Behandling:</a:t>
            </a:r>
          </a:p>
          <a:p>
            <a:r>
              <a:rPr lang="sv-SE" dirty="0" err="1"/>
              <a:t>Ciprofloxacin</a:t>
            </a:r>
            <a:r>
              <a:rPr lang="sv-SE" dirty="0"/>
              <a:t> 500 mg x 2 i 14 dagar eller</a:t>
            </a:r>
          </a:p>
          <a:p>
            <a:pPr marL="0" indent="0">
              <a:buNone/>
            </a:pPr>
            <a:r>
              <a:rPr lang="sv-SE" dirty="0"/>
              <a:t>Andrahandsalternativ efter odlingssvar: </a:t>
            </a:r>
          </a:p>
          <a:p>
            <a:r>
              <a:rPr lang="sv-SE" dirty="0" err="1"/>
              <a:t>Trimetoprim</a:t>
            </a:r>
            <a:r>
              <a:rPr lang="sv-SE" dirty="0"/>
              <a:t>/</a:t>
            </a:r>
            <a:r>
              <a:rPr lang="sv-SE" dirty="0" err="1"/>
              <a:t>sulfametoxazol</a:t>
            </a:r>
            <a:r>
              <a:rPr lang="sv-SE" dirty="0"/>
              <a:t> 160/800 mg x 2 i 14 dagar</a:t>
            </a:r>
          </a:p>
          <a:p>
            <a:pPr marL="0" indent="0">
              <a:buNone/>
            </a:pPr>
            <a:endParaRPr lang="sv-SE" dirty="0"/>
          </a:p>
          <a:p>
            <a:pPr marL="0" indent="0">
              <a:buNone/>
            </a:pPr>
            <a:r>
              <a:rPr lang="sv-SE" dirty="0"/>
              <a:t>Intravenös behandling för sepsis, akut bakteriell prostatit och febril UVI efter prostatabiopsi</a:t>
            </a:r>
          </a:p>
          <a:p>
            <a:pPr marL="0" indent="0">
              <a:buNone/>
            </a:pPr>
            <a:endParaRPr lang="sv-SE" dirty="0"/>
          </a:p>
          <a:p>
            <a:pPr marL="0" indent="0">
              <a:buNone/>
            </a:pPr>
            <a:endParaRPr lang="sv-SE" dirty="0"/>
          </a:p>
        </p:txBody>
      </p:sp>
      <p:sp>
        <p:nvSpPr>
          <p:cNvPr id="4" name="Platshållare för sidfot 3">
            <a:extLst>
              <a:ext uri="{FF2B5EF4-FFF2-40B4-BE49-F238E27FC236}">
                <a16:creationId xmlns:a16="http://schemas.microsoft.com/office/drawing/2014/main" id="{5D28C8B4-2539-4D3F-A159-4445A842A2E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4031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1193</Words>
  <Application>Microsoft Office PowerPoint</Application>
  <PresentationFormat>Bildspel på skärmen (4:3)</PresentationFormat>
  <Paragraphs>81</Paragraphs>
  <Slides>10</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Verdana</vt:lpstr>
      <vt:lpstr>Wingdings</vt:lpstr>
      <vt:lpstr>Standardformgivning</vt:lpstr>
      <vt:lpstr>Manlig UVI</vt:lpstr>
      <vt:lpstr>1. Vilka är de typiska symtomen på en akut cystit?</vt:lpstr>
      <vt:lpstr>2. Vad behöver du veta mer om Sams anamnes?</vt:lpstr>
      <vt:lpstr>3. Vilka undersökningar behöver du göra?</vt:lpstr>
      <vt:lpstr>4. Behöver några prover tas? Vilka i så fall?</vt:lpstr>
      <vt:lpstr> 5. Ger du honom någon behandling nu och i så fall vilken?</vt:lpstr>
      <vt:lpstr>6. Behöver han följas upp?</vt:lpstr>
      <vt:lpstr>7. Hur hade det påverkat handläggningen och behandlingen om Sam hade haft feber?</vt:lpstr>
      <vt:lpstr>7. forts</vt:lpstr>
      <vt:lpstr> 8. Vad gäller vid asymtomatisk bakteriuri (ABU) hos män?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Manlig UVI</dc:title>
  <dc:creator>Heléne Rödin</dc:creator>
  <cp:lastModifiedBy>Heléne Rödin</cp:lastModifiedBy>
  <cp:revision>8</cp:revision>
  <dcterms:created xsi:type="dcterms:W3CDTF">2021-10-01T06:07:09Z</dcterms:created>
  <dcterms:modified xsi:type="dcterms:W3CDTF">2021-10-06T07:55:16Z</dcterms:modified>
</cp:coreProperties>
</file>