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60" r:id="rId2"/>
    <p:sldId id="261" r:id="rId3"/>
    <p:sldId id="262" r:id="rId4"/>
    <p:sldId id="275" r:id="rId5"/>
    <p:sldId id="276" r:id="rId6"/>
    <p:sldId id="263" r:id="rId7"/>
    <p:sldId id="265" r:id="rId8"/>
    <p:sldId id="266" r:id="rId9"/>
    <p:sldId id="267" r:id="rId10"/>
    <p:sldId id="268" r:id="rId11"/>
    <p:sldId id="270" r:id="rId12"/>
    <p:sldId id="271" r:id="rId13"/>
    <p:sldId id="272" r:id="rId14"/>
    <p:sldId id="273" r:id="rId15"/>
    <p:sldId id="27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60"/>
  </p:normalViewPr>
  <p:slideViewPr>
    <p:cSldViewPr snapToGrid="0">
      <p:cViewPr varScale="1">
        <p:scale>
          <a:sx n="119" d="100"/>
          <a:sy n="119" d="100"/>
        </p:scale>
        <p:origin x="14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32A9F3-0C0B-4C0B-98F9-7027BAC30AB3}" type="datetimeFigureOut">
              <a:rPr lang="sv-SE" smtClean="0"/>
              <a:t>2021-01-26</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A7A25B-122B-47C9-9114-E9075A0333EA}" type="slidenum">
              <a:rPr lang="sv-SE" smtClean="0"/>
              <a:t>‹#›</a:t>
            </a:fld>
            <a:endParaRPr lang="sv-SE"/>
          </a:p>
        </p:txBody>
      </p:sp>
    </p:spTree>
    <p:extLst>
      <p:ext uri="{BB962C8B-B14F-4D97-AF65-F5344CB8AC3E}">
        <p14:creationId xmlns:p14="http://schemas.microsoft.com/office/powerpoint/2010/main" val="1737683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Kärt barn har många namn brukar man ju säga. Förkylning, ÖLI och akut viral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är praktiskt taget synonyma begrepp. En inflammation i näsans bihålor, en sinuit, förekommer knappast utan en samtidig inflammation i nässlemhinnan, alltså en rinit. Eftersom rinit och sinuit oftast hänger ihop används gärna begreppet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a:t>
            </a:r>
            <a:endParaRPr lang="sv-SE" dirty="0"/>
          </a:p>
        </p:txBody>
      </p:sp>
      <p:sp>
        <p:nvSpPr>
          <p:cNvPr id="4" name="Platshållare för bildnummer 3"/>
          <p:cNvSpPr>
            <a:spLocks noGrp="1"/>
          </p:cNvSpPr>
          <p:nvPr>
            <p:ph type="sldNum" sz="quarter" idx="5"/>
          </p:nvPr>
        </p:nvSpPr>
        <p:spPr/>
        <p:txBody>
          <a:bodyPr/>
          <a:lstStyle/>
          <a:p>
            <a:fld id="{DEA7A25B-122B-47C9-9114-E9075A0333EA}" type="slidenum">
              <a:rPr lang="sv-SE" smtClean="0"/>
              <a:t>3</a:t>
            </a:fld>
            <a:endParaRPr lang="sv-SE"/>
          </a:p>
        </p:txBody>
      </p:sp>
    </p:spTree>
    <p:extLst>
      <p:ext uri="{BB962C8B-B14F-4D97-AF65-F5344CB8AC3E}">
        <p14:creationId xmlns:p14="http://schemas.microsoft.com/office/powerpoint/2010/main" val="1186022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u="sng" kern="1200" dirty="0">
                <a:solidFill>
                  <a:schemeClr val="tx1"/>
                </a:solidFill>
                <a:effectLst/>
                <a:latin typeface="+mn-lt"/>
                <a:ea typeface="+mn-ea"/>
                <a:cs typeface="+mn-cs"/>
              </a:rPr>
              <a:t>Förstahandsval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Penicillin V 1,6–2 g x 3, i 7 dagar</a:t>
            </a:r>
          </a:p>
          <a:p>
            <a:r>
              <a:rPr lang="sv-SE" sz="1200" u="sng" kern="1200" dirty="0">
                <a:solidFill>
                  <a:schemeClr val="tx1"/>
                </a:solidFill>
                <a:effectLst/>
                <a:latin typeface="+mn-lt"/>
                <a:ea typeface="+mn-ea"/>
                <a:cs typeface="+mn-cs"/>
              </a:rPr>
              <a:t>Vid penicillinallergi typ 1</a:t>
            </a:r>
            <a:r>
              <a:rPr lang="sv-SE" sz="1200" kern="1200" dirty="0">
                <a:solidFill>
                  <a:schemeClr val="tx1"/>
                </a:solidFill>
                <a:effectLst/>
                <a:latin typeface="+mn-lt"/>
                <a:ea typeface="+mn-ea"/>
                <a:cs typeface="+mn-cs"/>
              </a:rPr>
              <a:t> </a:t>
            </a:r>
          </a:p>
          <a:p>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200 mg x 1 dag 1 följt av 100 mg x 1 i ytterligare 6 dagar</a:t>
            </a:r>
          </a:p>
          <a:p>
            <a:r>
              <a:rPr lang="sv-SE" sz="1200" u="sng" kern="1200" dirty="0">
                <a:solidFill>
                  <a:schemeClr val="tx1"/>
                </a:solidFill>
                <a:effectLst/>
                <a:latin typeface="+mn-lt"/>
                <a:ea typeface="+mn-ea"/>
                <a:cs typeface="+mn-cs"/>
              </a:rPr>
              <a:t>Vid terapisvikt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Utvärdering av behandlingseffekt bör ske tidigast efter fem dagar då läkningsförloppet vid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är långsammare än vid tonsillit och otit. Vid försämring av allmäntillståndet ska patienten bedömas tidigare. Vid terapisvikt bör diagnosen omprövas. Om diagnosen kvarstår byts antibiotikum till </a:t>
            </a:r>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eller </a:t>
            </a:r>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med klavulansyra efter att odling från mellersta näsgången har tagits. </a:t>
            </a:r>
          </a:p>
          <a:p>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200 mg x 1 dag 1 följt av 100 mg x 1 i 7 dagar </a:t>
            </a:r>
          </a:p>
          <a:p>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med klavulansyra 875 mg x 3 i 7 dagar </a:t>
            </a:r>
          </a:p>
          <a:p>
            <a:r>
              <a:rPr lang="sv-SE" sz="1200" kern="1200" dirty="0">
                <a:solidFill>
                  <a:schemeClr val="tx1"/>
                </a:solidFill>
                <a:effectLst/>
                <a:latin typeface="+mn-lt"/>
                <a:ea typeface="+mn-ea"/>
                <a:cs typeface="+mn-cs"/>
              </a:rPr>
              <a:t>Vid fortsatta besvär, trots byte av antibiotika, kontaktas ÖNH-specialist för ställningstagande till spolning av bihålorna. Överväg också dental genes och remiss till ÖNH-specialist</a:t>
            </a:r>
          </a:p>
          <a:p>
            <a:endParaRPr lang="sv-SE" dirty="0"/>
          </a:p>
        </p:txBody>
      </p:sp>
      <p:sp>
        <p:nvSpPr>
          <p:cNvPr id="4" name="Platshållare för bildnummer 3"/>
          <p:cNvSpPr>
            <a:spLocks noGrp="1"/>
          </p:cNvSpPr>
          <p:nvPr>
            <p:ph type="sldNum" sz="quarter" idx="5"/>
          </p:nvPr>
        </p:nvSpPr>
        <p:spPr/>
        <p:txBody>
          <a:bodyPr/>
          <a:lstStyle/>
          <a:p>
            <a:fld id="{DEA7A25B-122B-47C9-9114-E9075A0333EA}" type="slidenum">
              <a:rPr lang="sv-SE" smtClean="0"/>
              <a:t>15</a:t>
            </a:fld>
            <a:endParaRPr lang="sv-SE"/>
          </a:p>
        </p:txBody>
      </p:sp>
    </p:spTree>
    <p:extLst>
      <p:ext uri="{BB962C8B-B14F-4D97-AF65-F5344CB8AC3E}">
        <p14:creationId xmlns:p14="http://schemas.microsoft.com/office/powerpoint/2010/main" val="2441883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Vanliga symtom vid akut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hos vuxna i Primärvården snuva, nästäppa, smärta eller tryck i ansiktet och nedsatt luktsinne. Symtomen går oftast över inom 10 dagar.</a:t>
            </a:r>
          </a:p>
          <a:p>
            <a:r>
              <a:rPr lang="sv-SE" sz="1200" kern="1200" dirty="0">
                <a:solidFill>
                  <a:schemeClr val="tx1"/>
                </a:solidFill>
                <a:effectLst/>
                <a:latin typeface="+mn-lt"/>
                <a:ea typeface="+mn-ea"/>
                <a:cs typeface="+mn-cs"/>
              </a:rPr>
              <a:t>Om akut viral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är mycket vanligt, så är akut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orsakad av bakterier betydligt mer ovanligt. Det är alltså bara ett fåtal av alla med förkylning och bihålebesvär som kan ha nytta av antibiotika.</a:t>
            </a:r>
            <a:endParaRPr lang="sv-SE" dirty="0"/>
          </a:p>
        </p:txBody>
      </p:sp>
      <p:sp>
        <p:nvSpPr>
          <p:cNvPr id="4" name="Platshållare för bildnummer 3"/>
          <p:cNvSpPr>
            <a:spLocks noGrp="1"/>
          </p:cNvSpPr>
          <p:nvPr>
            <p:ph type="sldNum" sz="quarter" idx="5"/>
          </p:nvPr>
        </p:nvSpPr>
        <p:spPr/>
        <p:txBody>
          <a:bodyPr/>
          <a:lstStyle/>
          <a:p>
            <a:fld id="{DEA7A25B-122B-47C9-9114-E9075A0333EA}" type="slidenum">
              <a:rPr lang="sv-SE" smtClean="0"/>
              <a:t>4</a:t>
            </a:fld>
            <a:endParaRPr lang="sv-SE"/>
          </a:p>
        </p:txBody>
      </p:sp>
    </p:spTree>
    <p:extLst>
      <p:ext uri="{BB962C8B-B14F-4D97-AF65-F5344CB8AC3E}">
        <p14:creationId xmlns:p14="http://schemas.microsoft.com/office/powerpoint/2010/main" val="2660295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a:solidFill>
                  <a:schemeClr val="tx1"/>
                </a:solidFill>
                <a:effectLst/>
                <a:latin typeface="+mn-lt"/>
                <a:ea typeface="+mn-ea"/>
                <a:cs typeface="+mn-cs"/>
              </a:rPr>
              <a:t>Inspektion av ansikte: Finns rodnad eller svullnad?</a:t>
            </a:r>
          </a:p>
          <a:p>
            <a:pPr lvl="0"/>
            <a:r>
              <a:rPr lang="sv-SE" sz="1200" kern="1200" dirty="0">
                <a:solidFill>
                  <a:schemeClr val="tx1"/>
                </a:solidFill>
                <a:effectLst/>
                <a:latin typeface="+mn-lt"/>
                <a:ea typeface="+mn-ea"/>
                <a:cs typeface="+mn-cs"/>
              </a:rPr>
              <a:t>Näsa: bör undersökas med främre </a:t>
            </a:r>
            <a:r>
              <a:rPr lang="sv-SE" sz="1200" kern="1200" dirty="0" err="1">
                <a:solidFill>
                  <a:schemeClr val="tx1"/>
                </a:solidFill>
                <a:effectLst/>
                <a:latin typeface="+mn-lt"/>
                <a:ea typeface="+mn-ea"/>
                <a:cs typeface="+mn-cs"/>
              </a:rPr>
              <a:t>rinoskopi</a:t>
            </a:r>
            <a:r>
              <a:rPr lang="sv-SE" sz="1200" kern="1200" dirty="0">
                <a:solidFill>
                  <a:schemeClr val="tx1"/>
                </a:solidFill>
                <a:effectLst/>
                <a:latin typeface="+mn-lt"/>
                <a:ea typeface="+mn-ea"/>
                <a:cs typeface="+mn-cs"/>
              </a:rPr>
              <a:t> för att bedöma förekomst av </a:t>
            </a:r>
            <a:r>
              <a:rPr lang="sv-SE" sz="1200" kern="1200" dirty="0" err="1">
                <a:solidFill>
                  <a:schemeClr val="tx1"/>
                </a:solidFill>
                <a:effectLst/>
                <a:latin typeface="+mn-lt"/>
                <a:ea typeface="+mn-ea"/>
                <a:cs typeface="+mn-cs"/>
              </a:rPr>
              <a:t>vargata</a:t>
            </a:r>
            <a:r>
              <a:rPr lang="sv-SE" sz="1200" kern="1200" dirty="0">
                <a:solidFill>
                  <a:schemeClr val="tx1"/>
                </a:solidFill>
                <a:effectLst/>
                <a:latin typeface="+mn-lt"/>
                <a:ea typeface="+mn-ea"/>
                <a:cs typeface="+mn-cs"/>
              </a:rPr>
              <a:t> (framför allt i mellersta näsgången) eller av polyper. Råd vid främre </a:t>
            </a:r>
            <a:r>
              <a:rPr lang="sv-SE" sz="1200" kern="1200" dirty="0" err="1">
                <a:solidFill>
                  <a:schemeClr val="tx1"/>
                </a:solidFill>
                <a:effectLst/>
                <a:latin typeface="+mn-lt"/>
                <a:ea typeface="+mn-ea"/>
                <a:cs typeface="+mn-cs"/>
              </a:rPr>
              <a:t>rinoskopi</a:t>
            </a:r>
            <a:r>
              <a:rPr lang="sv-SE" sz="1200" kern="1200" dirty="0">
                <a:solidFill>
                  <a:schemeClr val="tx1"/>
                </a:solidFill>
                <a:effectLst/>
                <a:latin typeface="+mn-lt"/>
                <a:ea typeface="+mn-ea"/>
                <a:cs typeface="+mn-cs"/>
              </a:rPr>
              <a:t>: Sväll av med lokala </a:t>
            </a:r>
            <a:r>
              <a:rPr lang="sv-SE" sz="1200" kern="1200" dirty="0" err="1">
                <a:solidFill>
                  <a:schemeClr val="tx1"/>
                </a:solidFill>
                <a:effectLst/>
                <a:latin typeface="+mn-lt"/>
                <a:ea typeface="+mn-ea"/>
                <a:cs typeface="+mn-cs"/>
              </a:rPr>
              <a:t>vasokonstriktorer</a:t>
            </a:r>
            <a:r>
              <a:rPr lang="sv-SE" sz="1200" kern="1200" dirty="0">
                <a:solidFill>
                  <a:schemeClr val="tx1"/>
                </a:solidFill>
                <a:effectLst/>
                <a:latin typeface="+mn-lt"/>
                <a:ea typeface="+mn-ea"/>
                <a:cs typeface="+mn-cs"/>
              </a:rPr>
              <a:t> inför undersökning. Använd pannlampa och spekulum, </a:t>
            </a:r>
            <a:r>
              <a:rPr lang="sv-SE" sz="1200" kern="1200" dirty="0" err="1">
                <a:solidFill>
                  <a:schemeClr val="tx1"/>
                </a:solidFill>
                <a:effectLst/>
                <a:latin typeface="+mn-lt"/>
                <a:ea typeface="+mn-ea"/>
                <a:cs typeface="+mn-cs"/>
              </a:rPr>
              <a:t>otoskop</a:t>
            </a:r>
            <a:r>
              <a:rPr lang="sv-SE" sz="1200" kern="1200" dirty="0">
                <a:solidFill>
                  <a:schemeClr val="tx1"/>
                </a:solidFill>
                <a:effectLst/>
                <a:latin typeface="+mn-lt"/>
                <a:ea typeface="+mn-ea"/>
                <a:cs typeface="+mn-cs"/>
              </a:rPr>
              <a:t> (med vid tratt) alternativt flexibelt endoskop. Observera att polyper inte sväller inte av helt och saknar sensibilitet till skillnad från slemhinnan. Polyper är rörliga. </a:t>
            </a:r>
          </a:p>
          <a:p>
            <a:pPr lvl="0"/>
            <a:r>
              <a:rPr lang="sv-SE" sz="1200" kern="1200" dirty="0">
                <a:solidFill>
                  <a:schemeClr val="tx1"/>
                </a:solidFill>
                <a:effectLst/>
                <a:latin typeface="+mn-lt"/>
                <a:ea typeface="+mn-ea"/>
                <a:cs typeface="+mn-cs"/>
              </a:rPr>
              <a:t>Munhåla och svalg ska också undersökas med avseende på </a:t>
            </a:r>
            <a:r>
              <a:rPr lang="sv-SE" sz="1200" kern="1200" dirty="0" err="1">
                <a:solidFill>
                  <a:schemeClr val="tx1"/>
                </a:solidFill>
                <a:effectLst/>
                <a:latin typeface="+mn-lt"/>
                <a:ea typeface="+mn-ea"/>
                <a:cs typeface="+mn-cs"/>
              </a:rPr>
              <a:t>vargata</a:t>
            </a:r>
            <a:r>
              <a:rPr lang="sv-SE" sz="1200" kern="1200" dirty="0">
                <a:solidFill>
                  <a:schemeClr val="tx1"/>
                </a:solidFill>
                <a:effectLst/>
                <a:latin typeface="+mn-lt"/>
                <a:ea typeface="+mn-ea"/>
                <a:cs typeface="+mn-cs"/>
              </a:rPr>
              <a:t> på bakre svalgväggen och tandstatus. Perkussion av tänder.</a:t>
            </a:r>
          </a:p>
          <a:p>
            <a:pPr lvl="0"/>
            <a:r>
              <a:rPr lang="sv-SE" sz="1200" kern="1200" dirty="0">
                <a:solidFill>
                  <a:schemeClr val="tx1"/>
                </a:solidFill>
                <a:effectLst/>
                <a:latin typeface="+mn-lt"/>
                <a:ea typeface="+mn-ea"/>
                <a:cs typeface="+mn-cs"/>
              </a:rPr>
              <a:t>Palpation av lymfkörtlar:</a:t>
            </a:r>
            <a:r>
              <a:rPr lang="sv-SE" sz="1200" u="sng" kern="1200" dirty="0">
                <a:solidFill>
                  <a:schemeClr val="tx1"/>
                </a:solidFill>
                <a:effectLst/>
                <a:latin typeface="+mn-lt"/>
                <a:ea typeface="+mn-ea"/>
                <a:cs typeface="+mn-cs"/>
              </a:rPr>
              <a:t> </a:t>
            </a:r>
            <a:r>
              <a:rPr lang="sv-SE" sz="1200" kern="1200" dirty="0">
                <a:solidFill>
                  <a:schemeClr val="tx1"/>
                </a:solidFill>
                <a:effectLst/>
                <a:latin typeface="+mn-lt"/>
                <a:ea typeface="+mn-ea"/>
                <a:cs typeface="+mn-cs"/>
              </a:rPr>
              <a:t>Svullna körtlar?</a:t>
            </a:r>
          </a:p>
          <a:p>
            <a:pPr lvl="0"/>
            <a:r>
              <a:rPr lang="sv-SE" sz="1200" kern="1200" dirty="0">
                <a:solidFill>
                  <a:schemeClr val="tx1"/>
                </a:solidFill>
                <a:effectLst/>
                <a:latin typeface="+mn-lt"/>
                <a:ea typeface="+mn-ea"/>
                <a:cs typeface="+mn-cs"/>
              </a:rPr>
              <a:t>Palpation över bihålelokaler: Ömhet över näsrot, </a:t>
            </a:r>
            <a:r>
              <a:rPr lang="sv-SE" sz="1200" kern="1200" dirty="0" err="1">
                <a:solidFill>
                  <a:schemeClr val="tx1"/>
                </a:solidFill>
                <a:effectLst/>
                <a:latin typeface="+mn-lt"/>
                <a:ea typeface="+mn-ea"/>
                <a:cs typeface="+mn-cs"/>
              </a:rPr>
              <a:t>maxillar</a:t>
            </a:r>
            <a:r>
              <a:rPr lang="sv-SE" sz="1200" kern="1200" dirty="0">
                <a:solidFill>
                  <a:schemeClr val="tx1"/>
                </a:solidFill>
                <a:effectLst/>
                <a:latin typeface="+mn-lt"/>
                <a:ea typeface="+mn-ea"/>
                <a:cs typeface="+mn-cs"/>
              </a:rPr>
              <a:t>- eller frontalsinus?</a:t>
            </a:r>
          </a:p>
          <a:p>
            <a:pPr lvl="0"/>
            <a:r>
              <a:rPr lang="sv-SE" sz="1200" kern="1200" dirty="0">
                <a:solidFill>
                  <a:schemeClr val="tx1"/>
                </a:solidFill>
                <a:effectLst/>
                <a:latin typeface="+mn-lt"/>
                <a:ea typeface="+mn-ea"/>
                <a:cs typeface="+mn-cs"/>
              </a:rPr>
              <a:t>Temperatur:</a:t>
            </a:r>
            <a:r>
              <a:rPr lang="sv-SE" sz="1200" u="sng" kern="1200" dirty="0">
                <a:solidFill>
                  <a:schemeClr val="tx1"/>
                </a:solidFill>
                <a:effectLst/>
                <a:latin typeface="+mn-lt"/>
                <a:ea typeface="+mn-ea"/>
                <a:cs typeface="+mn-cs"/>
              </a:rPr>
              <a:t> </a:t>
            </a:r>
            <a:r>
              <a:rPr lang="sv-SE" sz="1200" kern="1200" dirty="0">
                <a:solidFill>
                  <a:schemeClr val="tx1"/>
                </a:solidFill>
                <a:effectLst/>
                <a:latin typeface="+mn-lt"/>
                <a:ea typeface="+mn-ea"/>
                <a:cs typeface="+mn-cs"/>
              </a:rPr>
              <a:t>Normal temperatur utesluter dock inte en akut bakteriell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a:t>
            </a:r>
          </a:p>
          <a:p>
            <a:endParaRPr lang="sv-SE" dirty="0"/>
          </a:p>
        </p:txBody>
      </p:sp>
      <p:sp>
        <p:nvSpPr>
          <p:cNvPr id="4" name="Platshållare för bildnummer 3"/>
          <p:cNvSpPr>
            <a:spLocks noGrp="1"/>
          </p:cNvSpPr>
          <p:nvPr>
            <p:ph type="sldNum" sz="quarter" idx="5"/>
          </p:nvPr>
        </p:nvSpPr>
        <p:spPr/>
        <p:txBody>
          <a:bodyPr/>
          <a:lstStyle/>
          <a:p>
            <a:fld id="{DEA7A25B-122B-47C9-9114-E9075A0333EA}" type="slidenum">
              <a:rPr lang="sv-SE" smtClean="0"/>
              <a:t>6</a:t>
            </a:fld>
            <a:endParaRPr lang="sv-SE"/>
          </a:p>
        </p:txBody>
      </p:sp>
    </p:spTree>
    <p:extLst>
      <p:ext uri="{BB962C8B-B14F-4D97-AF65-F5344CB8AC3E}">
        <p14:creationId xmlns:p14="http://schemas.microsoft.com/office/powerpoint/2010/main" val="2451061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Lab-prover har begränsat värde. Normal CRP utesluter inte en akut bakteriell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CRP behöver därför inte tas som rutin vid diagnostik av akut bakteriell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Vita, poly/mono har inte heller något värde i diagnostiken. </a:t>
            </a:r>
          </a:p>
          <a:p>
            <a:r>
              <a:rPr lang="sv-SE" sz="1200" kern="1200" dirty="0">
                <a:solidFill>
                  <a:schemeClr val="tx1"/>
                </a:solidFill>
                <a:effectLst/>
                <a:latin typeface="+mn-lt"/>
                <a:ea typeface="+mn-ea"/>
                <a:cs typeface="+mn-cs"/>
              </a:rPr>
              <a:t>Det finns ingen anledning att ta odling i det enskilda fallet. Om odling är indicerat, som vid terapisvikt, tas den från mellersta näsgången efter </a:t>
            </a:r>
            <a:r>
              <a:rPr lang="sv-SE" sz="1200" kern="1200" dirty="0" err="1">
                <a:solidFill>
                  <a:schemeClr val="tx1"/>
                </a:solidFill>
                <a:effectLst/>
                <a:latin typeface="+mn-lt"/>
                <a:ea typeface="+mn-ea"/>
                <a:cs typeface="+mn-cs"/>
              </a:rPr>
              <a:t>avsvällning</a:t>
            </a:r>
            <a:r>
              <a:rPr lang="sv-SE" sz="1200" kern="1200" dirty="0">
                <a:solidFill>
                  <a:schemeClr val="tx1"/>
                </a:solidFill>
                <a:effectLst/>
                <a:latin typeface="+mn-lt"/>
                <a:ea typeface="+mn-ea"/>
                <a:cs typeface="+mn-cs"/>
              </a:rPr>
              <a:t> och det kräver kunskap om provtagningsteknik. </a:t>
            </a:r>
            <a:r>
              <a:rPr lang="sv-SE" sz="1200" kern="1200" dirty="0" err="1">
                <a:solidFill>
                  <a:schemeClr val="tx1"/>
                </a:solidFill>
                <a:effectLst/>
                <a:latin typeface="+mn-lt"/>
                <a:ea typeface="+mn-ea"/>
                <a:cs typeface="+mn-cs"/>
              </a:rPr>
              <a:t>Nasofarynxodling</a:t>
            </a:r>
            <a:r>
              <a:rPr lang="sv-SE" sz="1200" kern="1200" dirty="0">
                <a:solidFill>
                  <a:schemeClr val="tx1"/>
                </a:solidFill>
                <a:effectLst/>
                <a:latin typeface="+mn-lt"/>
                <a:ea typeface="+mn-ea"/>
                <a:cs typeface="+mn-cs"/>
              </a:rPr>
              <a:t> har inget värde vid misstanke om akut viral eller akut bakteriell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a:t>
            </a:r>
            <a:endParaRPr lang="sv-SE" dirty="0"/>
          </a:p>
        </p:txBody>
      </p:sp>
      <p:sp>
        <p:nvSpPr>
          <p:cNvPr id="4" name="Platshållare för bildnummer 3"/>
          <p:cNvSpPr>
            <a:spLocks noGrp="1"/>
          </p:cNvSpPr>
          <p:nvPr>
            <p:ph type="sldNum" sz="quarter" idx="5"/>
          </p:nvPr>
        </p:nvSpPr>
        <p:spPr/>
        <p:txBody>
          <a:bodyPr/>
          <a:lstStyle/>
          <a:p>
            <a:fld id="{DEA7A25B-122B-47C9-9114-E9075A0333EA}" type="slidenum">
              <a:rPr lang="sv-SE" smtClean="0"/>
              <a:t>7</a:t>
            </a:fld>
            <a:endParaRPr lang="sv-SE"/>
          </a:p>
        </p:txBody>
      </p:sp>
    </p:spTree>
    <p:extLst>
      <p:ext uri="{BB962C8B-B14F-4D97-AF65-F5344CB8AC3E}">
        <p14:creationId xmlns:p14="http://schemas.microsoft.com/office/powerpoint/2010/main" val="3757625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Endast 0,5–2 % av dem med akut viral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får en bakteriell infektion. Endast patienter med svåra symtom vid akut bakteriell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har nytta av antibiotikabehandling. Sammantaget talar detta för att det föreligger en överförskrivning av antibiotika för denna diagnos. I de allra flesta fall räcker det med symtomlindrande behandling. </a:t>
            </a:r>
            <a:endParaRPr lang="sv-SE" dirty="0"/>
          </a:p>
        </p:txBody>
      </p:sp>
      <p:sp>
        <p:nvSpPr>
          <p:cNvPr id="4" name="Platshållare för bildnummer 3"/>
          <p:cNvSpPr>
            <a:spLocks noGrp="1"/>
          </p:cNvSpPr>
          <p:nvPr>
            <p:ph type="sldNum" sz="quarter" idx="5"/>
          </p:nvPr>
        </p:nvSpPr>
        <p:spPr/>
        <p:txBody>
          <a:bodyPr/>
          <a:lstStyle/>
          <a:p>
            <a:fld id="{DEA7A25B-122B-47C9-9114-E9075A0333EA}" type="slidenum">
              <a:rPr lang="sv-SE" smtClean="0"/>
              <a:t>9</a:t>
            </a:fld>
            <a:endParaRPr lang="sv-SE"/>
          </a:p>
        </p:txBody>
      </p:sp>
    </p:spTree>
    <p:extLst>
      <p:ext uri="{BB962C8B-B14F-4D97-AF65-F5344CB8AC3E}">
        <p14:creationId xmlns:p14="http://schemas.microsoft.com/office/powerpoint/2010/main" val="2059158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Nässköljningar med koksalt och lokala </a:t>
            </a:r>
            <a:r>
              <a:rPr lang="sv-SE" sz="1200" kern="1200" dirty="0" err="1">
                <a:solidFill>
                  <a:schemeClr val="tx1"/>
                </a:solidFill>
                <a:effectLst/>
                <a:latin typeface="+mn-lt"/>
                <a:ea typeface="+mn-ea"/>
                <a:cs typeface="+mn-cs"/>
              </a:rPr>
              <a:t>vasokonstriktorer</a:t>
            </a:r>
            <a:r>
              <a:rPr lang="sv-SE" sz="1200" kern="1200" dirty="0">
                <a:solidFill>
                  <a:schemeClr val="tx1"/>
                </a:solidFill>
                <a:effectLst/>
                <a:latin typeface="+mn-lt"/>
                <a:ea typeface="+mn-ea"/>
                <a:cs typeface="+mn-cs"/>
              </a:rPr>
              <a:t> under maximalt tio dagar kan ge symtomlindring men påverkar sannolikt inte utläkningen. Behandling med perorala </a:t>
            </a:r>
            <a:r>
              <a:rPr lang="sv-SE" sz="1200" kern="1200" dirty="0" err="1">
                <a:solidFill>
                  <a:schemeClr val="tx1"/>
                </a:solidFill>
                <a:effectLst/>
                <a:latin typeface="+mn-lt"/>
                <a:ea typeface="+mn-ea"/>
                <a:cs typeface="+mn-cs"/>
              </a:rPr>
              <a:t>slemhinneavsvällare</a:t>
            </a:r>
            <a:r>
              <a:rPr lang="sv-SE" sz="1200" kern="1200" dirty="0">
                <a:solidFill>
                  <a:schemeClr val="tx1"/>
                </a:solidFill>
                <a:effectLst/>
                <a:latin typeface="+mn-lt"/>
                <a:ea typeface="+mn-ea"/>
                <a:cs typeface="+mn-cs"/>
              </a:rPr>
              <a:t> saknar vetenskapligt stöd och har potentiellt allvarliga biverkningar, varför lokalbehandling rekommenderas. Analgetikabehandling som till exempel </a:t>
            </a:r>
            <a:r>
              <a:rPr lang="sv-SE" sz="1200" kern="1200" dirty="0" err="1">
                <a:solidFill>
                  <a:schemeClr val="tx1"/>
                </a:solidFill>
                <a:effectLst/>
                <a:latin typeface="+mn-lt"/>
                <a:ea typeface="+mn-ea"/>
                <a:cs typeface="+mn-cs"/>
              </a:rPr>
              <a:t>paracetamol</a:t>
            </a:r>
            <a:r>
              <a:rPr lang="sv-SE" sz="1200" kern="1200" dirty="0">
                <a:solidFill>
                  <a:schemeClr val="tx1"/>
                </a:solidFill>
                <a:effectLst/>
                <a:latin typeface="+mn-lt"/>
                <a:ea typeface="+mn-ea"/>
                <a:cs typeface="+mn-cs"/>
              </a:rPr>
              <a:t> blir ofta aktuellt. Nasala steroider kan vara av värde som symtomlindrande behandling vid akut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med samtidig säsongsbunden eller perenn allergisk rinit. Det saknas dock studier som visar om nasala steroider har effekt på utläkningen vid akut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a:t>
            </a:r>
          </a:p>
          <a:p>
            <a:endParaRPr lang="sv-SE" dirty="0"/>
          </a:p>
        </p:txBody>
      </p:sp>
      <p:sp>
        <p:nvSpPr>
          <p:cNvPr id="4" name="Platshållare för bildnummer 3"/>
          <p:cNvSpPr>
            <a:spLocks noGrp="1"/>
          </p:cNvSpPr>
          <p:nvPr>
            <p:ph type="sldNum" sz="quarter" idx="5"/>
          </p:nvPr>
        </p:nvSpPr>
        <p:spPr/>
        <p:txBody>
          <a:bodyPr/>
          <a:lstStyle/>
          <a:p>
            <a:fld id="{DEA7A25B-122B-47C9-9114-E9075A0333EA}" type="slidenum">
              <a:rPr lang="sv-SE" smtClean="0"/>
              <a:t>10</a:t>
            </a:fld>
            <a:endParaRPr lang="sv-SE"/>
          </a:p>
        </p:txBody>
      </p:sp>
    </p:spTree>
    <p:extLst>
      <p:ext uri="{BB962C8B-B14F-4D97-AF65-F5344CB8AC3E}">
        <p14:creationId xmlns:p14="http://schemas.microsoft.com/office/powerpoint/2010/main" val="1290348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Det saknas tydlig evidens om när antibiotika bör ges vid akut bakteriell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Nuvarande rekommendation är att </a:t>
            </a:r>
            <a:r>
              <a:rPr lang="sv-SE" sz="1200" kern="1200" dirty="0" err="1">
                <a:solidFill>
                  <a:schemeClr val="tx1"/>
                </a:solidFill>
                <a:effectLst/>
                <a:latin typeface="+mn-lt"/>
                <a:ea typeface="+mn-ea"/>
                <a:cs typeface="+mn-cs"/>
              </a:rPr>
              <a:t>antibiotikabehandla</a:t>
            </a:r>
            <a:r>
              <a:rPr lang="sv-SE" sz="1200" kern="1200" dirty="0">
                <a:solidFill>
                  <a:schemeClr val="tx1"/>
                </a:solidFill>
                <a:effectLst/>
                <a:latin typeface="+mn-lt"/>
                <a:ea typeface="+mn-ea"/>
                <a:cs typeface="+mn-cs"/>
              </a:rPr>
              <a:t> när man bedömer att det föreligger en akut bakteriell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med svåra symtom.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Följande talar för akut bakteriell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Ensidig smärta i ansiktet (över sinus), smärta i tänder, dålig lukt i näsan, </a:t>
            </a:r>
            <a:r>
              <a:rPr lang="sv-SE" sz="1200" kern="1200" dirty="0" err="1">
                <a:solidFill>
                  <a:schemeClr val="tx1"/>
                </a:solidFill>
                <a:effectLst/>
                <a:latin typeface="+mn-lt"/>
                <a:ea typeface="+mn-ea"/>
                <a:cs typeface="+mn-cs"/>
              </a:rPr>
              <a:t>purulent</a:t>
            </a:r>
            <a:r>
              <a:rPr lang="sv-SE" sz="1200" kern="1200" dirty="0">
                <a:solidFill>
                  <a:schemeClr val="tx1"/>
                </a:solidFill>
                <a:effectLst/>
                <a:latin typeface="+mn-lt"/>
                <a:ea typeface="+mn-ea"/>
                <a:cs typeface="+mn-cs"/>
              </a:rPr>
              <a:t> snuva, temp&gt; 38 grader, fynd av </a:t>
            </a:r>
            <a:r>
              <a:rPr lang="sv-SE" sz="1200" kern="1200" dirty="0" err="1">
                <a:solidFill>
                  <a:schemeClr val="tx1"/>
                </a:solidFill>
                <a:effectLst/>
                <a:latin typeface="+mn-lt"/>
                <a:ea typeface="+mn-ea"/>
                <a:cs typeface="+mn-cs"/>
              </a:rPr>
              <a:t>vargata</a:t>
            </a:r>
            <a:r>
              <a:rPr lang="sv-SE" sz="1200" kern="1200" dirty="0">
                <a:solidFill>
                  <a:schemeClr val="tx1"/>
                </a:solidFill>
                <a:effectLst/>
                <a:latin typeface="+mn-lt"/>
                <a:ea typeface="+mn-ea"/>
                <a:cs typeface="+mn-cs"/>
              </a:rPr>
              <a:t> i mellersta näsgången eller på bakre svalgväggen. </a:t>
            </a:r>
            <a:endParaRPr lang="sv-SE" dirty="0"/>
          </a:p>
        </p:txBody>
      </p:sp>
      <p:sp>
        <p:nvSpPr>
          <p:cNvPr id="4" name="Platshållare för bildnummer 3"/>
          <p:cNvSpPr>
            <a:spLocks noGrp="1"/>
          </p:cNvSpPr>
          <p:nvPr>
            <p:ph type="sldNum" sz="quarter" idx="5"/>
          </p:nvPr>
        </p:nvSpPr>
        <p:spPr/>
        <p:txBody>
          <a:bodyPr/>
          <a:lstStyle/>
          <a:p>
            <a:fld id="{DEA7A25B-122B-47C9-9114-E9075A0333EA}" type="slidenum">
              <a:rPr lang="sv-SE" smtClean="0"/>
              <a:t>11</a:t>
            </a:fld>
            <a:endParaRPr lang="sv-SE"/>
          </a:p>
        </p:txBody>
      </p:sp>
    </p:spTree>
    <p:extLst>
      <p:ext uri="{BB962C8B-B14F-4D97-AF65-F5344CB8AC3E}">
        <p14:creationId xmlns:p14="http://schemas.microsoft.com/office/powerpoint/2010/main" val="1207384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Vid tecken på komplikation, eller vid misstanke om allvarlig infektion bör konsultation med ÖNH-specialist ske. Individer med nedsatt infektionsförsvar rekommenderas alltid antibiotikabehandling vid akut bakteriell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oavsett infektionens svårighetsgrad. Exempel på orsaker till nedsatt immunförsvar: </a:t>
            </a:r>
          </a:p>
          <a:p>
            <a:r>
              <a:rPr lang="sv-SE" sz="1200" kern="1200" dirty="0">
                <a:solidFill>
                  <a:schemeClr val="tx1"/>
                </a:solidFill>
                <a:effectLst/>
                <a:latin typeface="+mn-lt"/>
                <a:ea typeface="+mn-ea"/>
                <a:cs typeface="+mn-cs"/>
              </a:rPr>
              <a:t>• patienter som behandlas med </a:t>
            </a:r>
            <a:r>
              <a:rPr lang="sv-SE" sz="1200" kern="1200" dirty="0" err="1">
                <a:solidFill>
                  <a:schemeClr val="tx1"/>
                </a:solidFill>
                <a:effectLst/>
                <a:latin typeface="+mn-lt"/>
                <a:ea typeface="+mn-ea"/>
                <a:cs typeface="+mn-cs"/>
              </a:rPr>
              <a:t>prednisolon</a:t>
            </a:r>
            <a:r>
              <a:rPr lang="sv-SE" sz="1200" kern="1200" dirty="0">
                <a:solidFill>
                  <a:schemeClr val="tx1"/>
                </a:solidFill>
                <a:effectLst/>
                <a:latin typeface="+mn-lt"/>
                <a:ea typeface="+mn-ea"/>
                <a:cs typeface="+mn-cs"/>
              </a:rPr>
              <a:t> &gt; 20 mg/ dag under minst fyra veckor </a:t>
            </a:r>
          </a:p>
          <a:p>
            <a:r>
              <a:rPr lang="sv-SE" sz="1200" kern="1200" dirty="0">
                <a:solidFill>
                  <a:schemeClr val="tx1"/>
                </a:solidFill>
                <a:effectLst/>
                <a:latin typeface="+mn-lt"/>
                <a:ea typeface="+mn-ea"/>
                <a:cs typeface="+mn-cs"/>
              </a:rPr>
              <a:t>• patienter som behandlas med andra läkemedel som sätter ner immunförsvaret</a:t>
            </a:r>
          </a:p>
          <a:p>
            <a:r>
              <a:rPr lang="sv-SE" sz="1200" kern="1200" dirty="0">
                <a:solidFill>
                  <a:schemeClr val="tx1"/>
                </a:solidFill>
                <a:effectLst/>
                <a:latin typeface="+mn-lt"/>
                <a:ea typeface="+mn-ea"/>
                <a:cs typeface="+mn-cs"/>
              </a:rPr>
              <a:t> • patienter med hematologiska </a:t>
            </a:r>
            <a:r>
              <a:rPr lang="sv-SE" sz="1200" kern="1200" dirty="0" err="1">
                <a:solidFill>
                  <a:schemeClr val="tx1"/>
                </a:solidFill>
                <a:effectLst/>
                <a:latin typeface="+mn-lt"/>
                <a:ea typeface="+mn-ea"/>
                <a:cs typeface="+mn-cs"/>
              </a:rPr>
              <a:t>maligniteter</a:t>
            </a:r>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 patienter med primär immunbrist </a:t>
            </a:r>
          </a:p>
          <a:p>
            <a:endParaRPr lang="sv-SE" dirty="0"/>
          </a:p>
        </p:txBody>
      </p:sp>
      <p:sp>
        <p:nvSpPr>
          <p:cNvPr id="4" name="Platshållare för bildnummer 3"/>
          <p:cNvSpPr>
            <a:spLocks noGrp="1"/>
          </p:cNvSpPr>
          <p:nvPr>
            <p:ph type="sldNum" sz="quarter" idx="5"/>
          </p:nvPr>
        </p:nvSpPr>
        <p:spPr/>
        <p:txBody>
          <a:bodyPr/>
          <a:lstStyle/>
          <a:p>
            <a:fld id="{DEA7A25B-122B-47C9-9114-E9075A0333EA}" type="slidenum">
              <a:rPr lang="sv-SE" smtClean="0"/>
              <a:t>12</a:t>
            </a:fld>
            <a:endParaRPr lang="sv-SE"/>
          </a:p>
        </p:txBody>
      </p:sp>
    </p:spTree>
    <p:extLst>
      <p:ext uri="{BB962C8B-B14F-4D97-AF65-F5344CB8AC3E}">
        <p14:creationId xmlns:p14="http://schemas.microsoft.com/office/powerpoint/2010/main" val="1982438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u="sng" kern="1200" dirty="0">
                <a:solidFill>
                  <a:schemeClr val="tx1"/>
                </a:solidFill>
                <a:effectLst/>
                <a:latin typeface="+mn-lt"/>
                <a:ea typeface="+mn-ea"/>
                <a:cs typeface="+mn-cs"/>
              </a:rPr>
              <a:t>Förstahandsval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Penicillin V 1,6–2 g x 3, i 7 dagar</a:t>
            </a:r>
          </a:p>
          <a:p>
            <a:r>
              <a:rPr lang="sv-SE" sz="1200" u="sng" kern="1200" dirty="0">
                <a:solidFill>
                  <a:schemeClr val="tx1"/>
                </a:solidFill>
                <a:effectLst/>
                <a:latin typeface="+mn-lt"/>
                <a:ea typeface="+mn-ea"/>
                <a:cs typeface="+mn-cs"/>
              </a:rPr>
              <a:t>Vid penicillinallergi typ 1</a:t>
            </a:r>
            <a:r>
              <a:rPr lang="sv-SE" sz="1200" kern="1200" dirty="0">
                <a:solidFill>
                  <a:schemeClr val="tx1"/>
                </a:solidFill>
                <a:effectLst/>
                <a:latin typeface="+mn-lt"/>
                <a:ea typeface="+mn-ea"/>
                <a:cs typeface="+mn-cs"/>
              </a:rPr>
              <a:t> </a:t>
            </a:r>
          </a:p>
          <a:p>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200 mg x 1 dag 1 följt av 100 mg x 1 i ytterligare 6 dagar</a:t>
            </a:r>
          </a:p>
          <a:p>
            <a:r>
              <a:rPr lang="sv-SE" sz="1200" u="sng" kern="1200" dirty="0">
                <a:solidFill>
                  <a:schemeClr val="tx1"/>
                </a:solidFill>
                <a:effectLst/>
                <a:latin typeface="+mn-lt"/>
                <a:ea typeface="+mn-ea"/>
                <a:cs typeface="+mn-cs"/>
              </a:rPr>
              <a:t>Vid terapisvikt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Utvärdering av behandlingseffekt bör ske tidigast efter fem dagar då läkningsförloppet vid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är långsammare än vid tonsillit och otit. Vid försämring av allmäntillståndet ska patienten bedömas tidigare. Vid terapisvikt bör diagnosen omprövas. Om diagnosen kvarstår byts antibiotikum till </a:t>
            </a:r>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eller </a:t>
            </a:r>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med klavulansyra efter att odling från mellersta näsgången har tagits. </a:t>
            </a:r>
          </a:p>
          <a:p>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200 mg x 1 dag 1 följt av 100 mg x 1 i 7 dagar </a:t>
            </a:r>
          </a:p>
          <a:p>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med klavulansyra 875 mg x 3 i 7 dagar </a:t>
            </a:r>
          </a:p>
          <a:p>
            <a:r>
              <a:rPr lang="sv-SE" sz="1200" kern="1200" dirty="0">
                <a:solidFill>
                  <a:schemeClr val="tx1"/>
                </a:solidFill>
                <a:effectLst/>
                <a:latin typeface="+mn-lt"/>
                <a:ea typeface="+mn-ea"/>
                <a:cs typeface="+mn-cs"/>
              </a:rPr>
              <a:t>Vid fortsatta besvär, trots byte av antibiotika, kontaktas ÖNH-specialist för ställningstagande till spolning av bihålorna. Överväg också dental genes och remiss till ÖNH-specialist</a:t>
            </a:r>
          </a:p>
          <a:p>
            <a:endParaRPr lang="sv-SE" dirty="0"/>
          </a:p>
        </p:txBody>
      </p:sp>
      <p:sp>
        <p:nvSpPr>
          <p:cNvPr id="4" name="Platshållare för bildnummer 3"/>
          <p:cNvSpPr>
            <a:spLocks noGrp="1"/>
          </p:cNvSpPr>
          <p:nvPr>
            <p:ph type="sldNum" sz="quarter" idx="5"/>
          </p:nvPr>
        </p:nvSpPr>
        <p:spPr/>
        <p:txBody>
          <a:bodyPr/>
          <a:lstStyle/>
          <a:p>
            <a:fld id="{DEA7A25B-122B-47C9-9114-E9075A0333EA}" type="slidenum">
              <a:rPr lang="sv-SE" smtClean="0"/>
              <a:t>14</a:t>
            </a:fld>
            <a:endParaRPr lang="sv-SE"/>
          </a:p>
        </p:txBody>
      </p:sp>
    </p:spTree>
    <p:extLst>
      <p:ext uri="{BB962C8B-B14F-4D97-AF65-F5344CB8AC3E}">
        <p14:creationId xmlns:p14="http://schemas.microsoft.com/office/powerpoint/2010/main" val="4169380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762352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4075667885"/>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4049153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9712548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6405747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16770AC-F40E-4B67-B624-6D0529E422E9}"/>
              </a:ext>
            </a:extLst>
          </p:cNvPr>
          <p:cNvSpPr>
            <a:spLocks noGrp="1"/>
          </p:cNvSpPr>
          <p:nvPr>
            <p:ph type="title"/>
          </p:nvPr>
        </p:nvSpPr>
        <p:spPr/>
        <p:txBody>
          <a:bodyPr/>
          <a:lstStyle/>
          <a:p>
            <a:pPr algn="ctr"/>
            <a:r>
              <a:rPr lang="sv-SE" sz="2800" dirty="0" err="1"/>
              <a:t>Rinosinuit</a:t>
            </a:r>
            <a:endParaRPr lang="sv-SE" sz="2800" dirty="0"/>
          </a:p>
        </p:txBody>
      </p:sp>
      <p:sp>
        <p:nvSpPr>
          <p:cNvPr id="7" name="Platshållare för innehåll 6">
            <a:extLst>
              <a:ext uri="{FF2B5EF4-FFF2-40B4-BE49-F238E27FC236}">
                <a16:creationId xmlns:a16="http://schemas.microsoft.com/office/drawing/2014/main" id="{65245BB9-AC57-4664-A861-E2F7EAF198DC}"/>
              </a:ext>
            </a:extLst>
          </p:cNvPr>
          <p:cNvSpPr>
            <a:spLocks noGrp="1"/>
          </p:cNvSpPr>
          <p:nvPr>
            <p:ph idx="1"/>
          </p:nvPr>
        </p:nvSpPr>
        <p:spPr/>
        <p:txBody>
          <a:bodyPr/>
          <a:lstStyle/>
          <a:p>
            <a:pPr marL="0" indent="0">
              <a:buNone/>
            </a:pPr>
            <a:r>
              <a:rPr lang="sv-SE" sz="2400" dirty="0"/>
              <a:t>Sara 42 år har blivit smittad av sin femårige sons förkylning. Hon söker på vårdcentralen då hon har varit förkyld i 4 dagar med gul snuva i båda näsborrarna, det värker över kinderna och runt ögonen, värst är det när hon lutar sig framåt, men det har inte varit så illa att hon har behövt ta smärtlindrande. </a:t>
            </a:r>
          </a:p>
        </p:txBody>
      </p:sp>
      <p:sp>
        <p:nvSpPr>
          <p:cNvPr id="4" name="Platshållare för sidfot 3">
            <a:extLst>
              <a:ext uri="{FF2B5EF4-FFF2-40B4-BE49-F238E27FC236}">
                <a16:creationId xmlns:a16="http://schemas.microsoft.com/office/drawing/2014/main" id="{6B6053E3-93AD-4FC3-9358-CF772439F611}"/>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976171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AC1C79C-611E-4107-9FE2-916134327F23}"/>
              </a:ext>
            </a:extLst>
          </p:cNvPr>
          <p:cNvSpPr>
            <a:spLocks noGrp="1"/>
          </p:cNvSpPr>
          <p:nvPr>
            <p:ph type="title"/>
          </p:nvPr>
        </p:nvSpPr>
        <p:spPr>
          <a:xfrm>
            <a:off x="720000" y="970548"/>
            <a:ext cx="7700963" cy="489284"/>
          </a:xfrm>
        </p:spPr>
        <p:txBody>
          <a:bodyPr/>
          <a:lstStyle/>
          <a:p>
            <a:r>
              <a:rPr lang="sv-SE" sz="2800" dirty="0"/>
              <a:t>Symtomlindrande behandling:</a:t>
            </a:r>
          </a:p>
        </p:txBody>
      </p:sp>
      <p:sp>
        <p:nvSpPr>
          <p:cNvPr id="7" name="Platshållare för innehåll 6">
            <a:extLst>
              <a:ext uri="{FF2B5EF4-FFF2-40B4-BE49-F238E27FC236}">
                <a16:creationId xmlns:a16="http://schemas.microsoft.com/office/drawing/2014/main" id="{B1382992-7938-4D3B-9B34-108E27EA2804}"/>
              </a:ext>
            </a:extLst>
          </p:cNvPr>
          <p:cNvSpPr>
            <a:spLocks noGrp="1"/>
          </p:cNvSpPr>
          <p:nvPr>
            <p:ph idx="1"/>
          </p:nvPr>
        </p:nvSpPr>
        <p:spPr>
          <a:xfrm>
            <a:off x="720000" y="1459832"/>
            <a:ext cx="7700963" cy="4903261"/>
          </a:xfrm>
        </p:spPr>
        <p:txBody>
          <a:bodyPr/>
          <a:lstStyle/>
          <a:p>
            <a:r>
              <a:rPr lang="sv-SE" sz="2400" dirty="0"/>
              <a:t>Nässköljningar med koksalt och lokala </a:t>
            </a:r>
            <a:r>
              <a:rPr lang="sv-SE" sz="2400" dirty="0" err="1"/>
              <a:t>vasokonstriktorer</a:t>
            </a:r>
            <a:r>
              <a:rPr lang="sv-SE" sz="2400" dirty="0"/>
              <a:t> </a:t>
            </a:r>
          </a:p>
          <a:p>
            <a:r>
              <a:rPr lang="sv-SE" sz="2400" dirty="0"/>
              <a:t>Behandling med perorala slemhinneavsvällare saknar vetenskapligt stöd och har potentiellt allvarliga biverkningar</a:t>
            </a:r>
          </a:p>
          <a:p>
            <a:r>
              <a:rPr lang="sv-SE" sz="2400" dirty="0"/>
              <a:t>Analgetika</a:t>
            </a:r>
          </a:p>
          <a:p>
            <a:r>
              <a:rPr lang="sv-SE" sz="2400" dirty="0"/>
              <a:t>Nasala steroider </a:t>
            </a:r>
            <a:r>
              <a:rPr lang="sv-SE" sz="2400" dirty="0" err="1"/>
              <a:t>ev</a:t>
            </a:r>
            <a:r>
              <a:rPr lang="sv-SE" sz="2400" dirty="0"/>
              <a:t> vid symtomlindrande behandling vid akut </a:t>
            </a:r>
            <a:r>
              <a:rPr lang="sv-SE" sz="2400" dirty="0" err="1"/>
              <a:t>rinosinuit</a:t>
            </a:r>
            <a:r>
              <a:rPr lang="sv-SE" sz="2400" dirty="0"/>
              <a:t> med samtidig säsongsbunden eller perenn allergisk rinit.</a:t>
            </a:r>
          </a:p>
        </p:txBody>
      </p:sp>
      <p:sp>
        <p:nvSpPr>
          <p:cNvPr id="4" name="Platshållare för sidfot 3">
            <a:extLst>
              <a:ext uri="{FF2B5EF4-FFF2-40B4-BE49-F238E27FC236}">
                <a16:creationId xmlns:a16="http://schemas.microsoft.com/office/drawing/2014/main" id="{9CAB6AEE-4233-4E1A-84F1-710FA2BADBC2}"/>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307812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02EC94F-AFD8-4530-B511-ADE5AA3FD92E}"/>
              </a:ext>
            </a:extLst>
          </p:cNvPr>
          <p:cNvSpPr>
            <a:spLocks noGrp="1"/>
          </p:cNvSpPr>
          <p:nvPr>
            <p:ph type="title"/>
          </p:nvPr>
        </p:nvSpPr>
        <p:spPr>
          <a:xfrm>
            <a:off x="720000" y="1080001"/>
            <a:ext cx="7700963" cy="740778"/>
          </a:xfrm>
        </p:spPr>
        <p:txBody>
          <a:bodyPr/>
          <a:lstStyle/>
          <a:p>
            <a:r>
              <a:rPr lang="sv-SE" sz="2800" dirty="0"/>
              <a:t>Antibiotikabehandling</a:t>
            </a:r>
          </a:p>
        </p:txBody>
      </p:sp>
      <p:sp>
        <p:nvSpPr>
          <p:cNvPr id="7" name="Platshållare för innehåll 6">
            <a:extLst>
              <a:ext uri="{FF2B5EF4-FFF2-40B4-BE49-F238E27FC236}">
                <a16:creationId xmlns:a16="http://schemas.microsoft.com/office/drawing/2014/main" id="{4107D139-A86F-4723-9379-25C5BE209DA0}"/>
              </a:ext>
            </a:extLst>
          </p:cNvPr>
          <p:cNvSpPr>
            <a:spLocks noGrp="1"/>
          </p:cNvSpPr>
          <p:nvPr>
            <p:ph idx="1"/>
          </p:nvPr>
        </p:nvSpPr>
        <p:spPr>
          <a:xfrm>
            <a:off x="720000" y="2117558"/>
            <a:ext cx="7700963" cy="3980841"/>
          </a:xfrm>
        </p:spPr>
        <p:txBody>
          <a:bodyPr/>
          <a:lstStyle/>
          <a:p>
            <a:pPr marL="0" indent="0">
              <a:buNone/>
            </a:pPr>
            <a:r>
              <a:rPr lang="sv-SE" sz="2400" dirty="0"/>
              <a:t>Antibiotika ges vid svåra symtom vid akut bakteriell </a:t>
            </a:r>
            <a:r>
              <a:rPr lang="sv-SE" sz="2400" dirty="0" err="1"/>
              <a:t>rinosinuit</a:t>
            </a:r>
            <a:r>
              <a:rPr lang="sv-SE" sz="2400" dirty="0"/>
              <a:t>: </a:t>
            </a:r>
          </a:p>
          <a:p>
            <a:pPr marL="0" indent="0">
              <a:buNone/>
            </a:pPr>
            <a:r>
              <a:rPr lang="sv-SE" sz="2400" dirty="0"/>
              <a:t>hög feber eller svår smärta eller försämring efter 10 dagar</a:t>
            </a:r>
          </a:p>
          <a:p>
            <a:pPr marL="0" indent="0">
              <a:buNone/>
            </a:pPr>
            <a:br>
              <a:rPr lang="sv-SE" dirty="0"/>
            </a:br>
            <a:br>
              <a:rPr lang="sv-SE" dirty="0"/>
            </a:br>
            <a:endParaRPr lang="sv-SE" dirty="0"/>
          </a:p>
        </p:txBody>
      </p:sp>
      <p:sp>
        <p:nvSpPr>
          <p:cNvPr id="4" name="Platshållare för sidfot 3">
            <a:extLst>
              <a:ext uri="{FF2B5EF4-FFF2-40B4-BE49-F238E27FC236}">
                <a16:creationId xmlns:a16="http://schemas.microsoft.com/office/drawing/2014/main" id="{5C8FF3CD-49DE-4A80-A329-291870D6573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375797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2640B11-EC42-4A79-A4A4-B6E90AA088B2}"/>
              </a:ext>
            </a:extLst>
          </p:cNvPr>
          <p:cNvSpPr>
            <a:spLocks noGrp="1"/>
          </p:cNvSpPr>
          <p:nvPr>
            <p:ph type="title"/>
          </p:nvPr>
        </p:nvSpPr>
        <p:spPr>
          <a:xfrm>
            <a:off x="720000" y="1080001"/>
            <a:ext cx="7700963" cy="597970"/>
          </a:xfrm>
        </p:spPr>
        <p:txBody>
          <a:bodyPr/>
          <a:lstStyle/>
          <a:p>
            <a:r>
              <a:rPr lang="sv-SE" sz="2800" dirty="0"/>
              <a:t>Forts.</a:t>
            </a:r>
          </a:p>
        </p:txBody>
      </p:sp>
      <p:sp>
        <p:nvSpPr>
          <p:cNvPr id="7" name="Platshållare för innehåll 6">
            <a:extLst>
              <a:ext uri="{FF2B5EF4-FFF2-40B4-BE49-F238E27FC236}">
                <a16:creationId xmlns:a16="http://schemas.microsoft.com/office/drawing/2014/main" id="{68F240A3-2ADE-4D7B-855A-96ADB2A73CFE}"/>
              </a:ext>
            </a:extLst>
          </p:cNvPr>
          <p:cNvSpPr>
            <a:spLocks noGrp="1"/>
          </p:cNvSpPr>
          <p:nvPr>
            <p:ph idx="1"/>
          </p:nvPr>
        </p:nvSpPr>
        <p:spPr>
          <a:xfrm>
            <a:off x="720000" y="1819744"/>
            <a:ext cx="7700963" cy="4381032"/>
          </a:xfrm>
        </p:spPr>
        <p:txBody>
          <a:bodyPr/>
          <a:lstStyle/>
          <a:p>
            <a:r>
              <a:rPr lang="sv-SE" sz="2400" dirty="0"/>
              <a:t>Remiss till ÖNH akut vid tecken på komplikation eller allvarlig sjukdom (svår värk, lokal svullnad eller hög feber)</a:t>
            </a:r>
          </a:p>
          <a:p>
            <a:r>
              <a:rPr lang="sv-SE" sz="2400" dirty="0"/>
              <a:t>Individer med nedsatt infektionsförsvar rekommenderas alltid antibiotikabehandling vid akut bakteriell rinosinuit oavsett infektionens svårighetsgrad: </a:t>
            </a:r>
          </a:p>
        </p:txBody>
      </p:sp>
      <p:sp>
        <p:nvSpPr>
          <p:cNvPr id="4" name="Platshållare för sidfot 3">
            <a:extLst>
              <a:ext uri="{FF2B5EF4-FFF2-40B4-BE49-F238E27FC236}">
                <a16:creationId xmlns:a16="http://schemas.microsoft.com/office/drawing/2014/main" id="{FDDEE3D9-DA67-48F2-9DA3-A610CDA95BF2}"/>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307191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DDF8ED5-0D18-4283-9BBD-26AFB51946DD}"/>
              </a:ext>
            </a:extLst>
          </p:cNvPr>
          <p:cNvSpPr>
            <a:spLocks noGrp="1"/>
          </p:cNvSpPr>
          <p:nvPr>
            <p:ph type="title"/>
          </p:nvPr>
        </p:nvSpPr>
        <p:spPr>
          <a:xfrm>
            <a:off x="720000" y="1080001"/>
            <a:ext cx="7700963" cy="548274"/>
          </a:xfrm>
        </p:spPr>
        <p:txBody>
          <a:bodyPr/>
          <a:lstStyle/>
          <a:p>
            <a:r>
              <a:rPr lang="sv-SE" sz="2800" dirty="0"/>
              <a:t>Forts.</a:t>
            </a:r>
          </a:p>
        </p:txBody>
      </p:sp>
      <p:sp>
        <p:nvSpPr>
          <p:cNvPr id="7" name="Platshållare för innehåll 6">
            <a:extLst>
              <a:ext uri="{FF2B5EF4-FFF2-40B4-BE49-F238E27FC236}">
                <a16:creationId xmlns:a16="http://schemas.microsoft.com/office/drawing/2014/main" id="{F4284384-FF0F-4853-94C3-329F077C5819}"/>
              </a:ext>
            </a:extLst>
          </p:cNvPr>
          <p:cNvSpPr>
            <a:spLocks noGrp="1"/>
          </p:cNvSpPr>
          <p:nvPr>
            <p:ph idx="1"/>
          </p:nvPr>
        </p:nvSpPr>
        <p:spPr>
          <a:xfrm>
            <a:off x="720000" y="1716505"/>
            <a:ext cx="7700963" cy="4381894"/>
          </a:xfrm>
        </p:spPr>
        <p:txBody>
          <a:bodyPr/>
          <a:lstStyle/>
          <a:p>
            <a:pPr marL="0" indent="0">
              <a:buNone/>
            </a:pPr>
            <a:r>
              <a:rPr lang="sv-SE" sz="2400" dirty="0"/>
              <a:t>• patienter som behandlas med </a:t>
            </a:r>
            <a:r>
              <a:rPr lang="sv-SE" sz="2400" dirty="0" err="1"/>
              <a:t>prednisolon</a:t>
            </a:r>
            <a:r>
              <a:rPr lang="sv-SE" sz="2400" dirty="0"/>
              <a:t> &gt; 20 mg/ dag under minst fyra veckor </a:t>
            </a:r>
          </a:p>
          <a:p>
            <a:pPr marL="0" indent="0">
              <a:buNone/>
            </a:pPr>
            <a:r>
              <a:rPr lang="sv-SE" sz="2400" dirty="0"/>
              <a:t>• patienter som behandlas med andra läkemedel som sätter ner immunförsvaret </a:t>
            </a:r>
          </a:p>
          <a:p>
            <a:pPr marL="0" indent="0">
              <a:buNone/>
            </a:pPr>
            <a:r>
              <a:rPr lang="sv-SE" sz="2400" dirty="0"/>
              <a:t>• patienter med hematologiska </a:t>
            </a:r>
            <a:r>
              <a:rPr lang="sv-SE" sz="2400" dirty="0" err="1"/>
              <a:t>maligniteter</a:t>
            </a:r>
            <a:r>
              <a:rPr lang="sv-SE" sz="2400" dirty="0"/>
              <a:t> </a:t>
            </a:r>
          </a:p>
          <a:p>
            <a:pPr marL="0" indent="0">
              <a:buNone/>
            </a:pPr>
            <a:r>
              <a:rPr lang="sv-SE" sz="2400" dirty="0"/>
              <a:t>• patienter med primär immunbrist </a:t>
            </a:r>
          </a:p>
          <a:p>
            <a:pPr marL="0" indent="0">
              <a:buNone/>
            </a:pPr>
            <a:r>
              <a:rPr lang="sv-SE" sz="2400" dirty="0"/>
              <a:t>• organ- och stamcellstransplanterade patienter </a:t>
            </a:r>
          </a:p>
          <a:p>
            <a:pPr marL="0" indent="0">
              <a:buNone/>
            </a:pPr>
            <a:r>
              <a:rPr lang="sv-SE" sz="2400" dirty="0"/>
              <a:t>• </a:t>
            </a:r>
            <a:r>
              <a:rPr lang="sv-SE" sz="2400" dirty="0" err="1"/>
              <a:t>splenektomerade</a:t>
            </a:r>
            <a:r>
              <a:rPr lang="sv-SE" sz="2400" dirty="0"/>
              <a:t> patienter</a:t>
            </a:r>
          </a:p>
          <a:p>
            <a:pPr marL="0" indent="0">
              <a:buNone/>
            </a:pPr>
            <a:endParaRPr lang="sv-SE" dirty="0"/>
          </a:p>
        </p:txBody>
      </p:sp>
      <p:sp>
        <p:nvSpPr>
          <p:cNvPr id="4" name="Platshållare för sidfot 3">
            <a:extLst>
              <a:ext uri="{FF2B5EF4-FFF2-40B4-BE49-F238E27FC236}">
                <a16:creationId xmlns:a16="http://schemas.microsoft.com/office/drawing/2014/main" id="{17456A38-F7CD-4328-BEF8-7EA6D5595E64}"/>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30750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5841D07-EA60-484A-96C1-78717C31628D}"/>
              </a:ext>
            </a:extLst>
          </p:cNvPr>
          <p:cNvSpPr>
            <a:spLocks noGrp="1"/>
          </p:cNvSpPr>
          <p:nvPr>
            <p:ph type="title"/>
          </p:nvPr>
        </p:nvSpPr>
        <p:spPr>
          <a:xfrm>
            <a:off x="720000" y="952108"/>
            <a:ext cx="7700963" cy="801278"/>
          </a:xfrm>
        </p:spPr>
        <p:txBody>
          <a:bodyPr/>
          <a:lstStyle/>
          <a:p>
            <a:r>
              <a:rPr lang="sv-SE" sz="2400" dirty="0"/>
              <a:t>6. Om man ska behandla med antibiotika, vilken är den rekommenderade behandlingen?</a:t>
            </a:r>
          </a:p>
        </p:txBody>
      </p:sp>
      <p:sp>
        <p:nvSpPr>
          <p:cNvPr id="7" name="Platshållare för innehåll 6">
            <a:extLst>
              <a:ext uri="{FF2B5EF4-FFF2-40B4-BE49-F238E27FC236}">
                <a16:creationId xmlns:a16="http://schemas.microsoft.com/office/drawing/2014/main" id="{9CEDD076-7E62-40FC-8BDC-07165665ED6C}"/>
              </a:ext>
            </a:extLst>
          </p:cNvPr>
          <p:cNvSpPr>
            <a:spLocks noGrp="1"/>
          </p:cNvSpPr>
          <p:nvPr>
            <p:ph idx="1"/>
          </p:nvPr>
        </p:nvSpPr>
        <p:spPr>
          <a:xfrm>
            <a:off x="720000" y="1753386"/>
            <a:ext cx="7700963" cy="4447389"/>
          </a:xfrm>
        </p:spPr>
        <p:txBody>
          <a:bodyPr/>
          <a:lstStyle/>
          <a:p>
            <a:pPr marL="0" indent="0">
              <a:buNone/>
            </a:pPr>
            <a:r>
              <a:rPr lang="sv-SE" u="sng" dirty="0"/>
              <a:t>Förstahandsval </a:t>
            </a:r>
            <a:endParaRPr lang="sv-SE" dirty="0"/>
          </a:p>
          <a:p>
            <a:pPr marL="0" indent="0">
              <a:buNone/>
            </a:pPr>
            <a:r>
              <a:rPr lang="sv-SE" dirty="0"/>
              <a:t>Penicillin V 1,6–2 g x 3, i 7 dagar</a:t>
            </a:r>
          </a:p>
          <a:p>
            <a:pPr marL="0" indent="0">
              <a:buNone/>
            </a:pPr>
            <a:r>
              <a:rPr lang="sv-SE" u="sng" dirty="0"/>
              <a:t>Vid penicillinallergi typ 1</a:t>
            </a:r>
            <a:r>
              <a:rPr lang="sv-SE" dirty="0"/>
              <a:t> </a:t>
            </a:r>
          </a:p>
          <a:p>
            <a:pPr marL="0" indent="0">
              <a:buNone/>
            </a:pPr>
            <a:r>
              <a:rPr lang="sv-SE" dirty="0"/>
              <a:t>doxycyklin 200 mg x 1 dag 1 följt av 100 mg x 1 i ytterligare 6 dagar</a:t>
            </a:r>
          </a:p>
          <a:p>
            <a:pPr marL="0" indent="0">
              <a:buNone/>
            </a:pPr>
            <a:r>
              <a:rPr lang="sv-SE" u="sng" dirty="0"/>
              <a:t>Vid terapisvikt </a:t>
            </a:r>
            <a:endParaRPr lang="sv-SE" dirty="0"/>
          </a:p>
          <a:p>
            <a:pPr marL="0" indent="0">
              <a:buNone/>
            </a:pPr>
            <a:r>
              <a:rPr lang="sv-SE" dirty="0"/>
              <a:t>Doxycyklin 200 mg x 1 dag 1 följt av 100 mg x 1 i 7 dagar </a:t>
            </a:r>
          </a:p>
          <a:p>
            <a:pPr marL="0" indent="0">
              <a:buNone/>
            </a:pPr>
            <a:r>
              <a:rPr lang="sv-SE" dirty="0"/>
              <a:t>Amoxicillin med klavulansyra 875 mg x 3 i 7 dagar </a:t>
            </a:r>
          </a:p>
          <a:p>
            <a:pPr marL="0" indent="0">
              <a:buNone/>
            </a:pPr>
            <a:endParaRPr lang="sv-SE" dirty="0"/>
          </a:p>
        </p:txBody>
      </p:sp>
      <p:sp>
        <p:nvSpPr>
          <p:cNvPr id="4" name="Platshållare för sidfot 3">
            <a:extLst>
              <a:ext uri="{FF2B5EF4-FFF2-40B4-BE49-F238E27FC236}">
                <a16:creationId xmlns:a16="http://schemas.microsoft.com/office/drawing/2014/main" id="{DC8AF78F-2C00-4514-B798-AEA2DA74B27A}"/>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57358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90881E8-7983-43D7-9796-8A67A4D564B0}"/>
              </a:ext>
            </a:extLst>
          </p:cNvPr>
          <p:cNvSpPr>
            <a:spLocks noGrp="1"/>
          </p:cNvSpPr>
          <p:nvPr>
            <p:ph type="title"/>
          </p:nvPr>
        </p:nvSpPr>
        <p:spPr>
          <a:xfrm>
            <a:off x="720000" y="1080001"/>
            <a:ext cx="7700963" cy="465996"/>
          </a:xfrm>
        </p:spPr>
        <p:txBody>
          <a:bodyPr/>
          <a:lstStyle/>
          <a:p>
            <a:r>
              <a:rPr lang="sv-SE" sz="2800" dirty="0"/>
              <a:t>Forts.</a:t>
            </a:r>
          </a:p>
        </p:txBody>
      </p:sp>
      <p:sp>
        <p:nvSpPr>
          <p:cNvPr id="7" name="Platshållare för innehåll 6">
            <a:extLst>
              <a:ext uri="{FF2B5EF4-FFF2-40B4-BE49-F238E27FC236}">
                <a16:creationId xmlns:a16="http://schemas.microsoft.com/office/drawing/2014/main" id="{59381E18-AECC-4218-8EB0-68368CF01852}"/>
              </a:ext>
            </a:extLst>
          </p:cNvPr>
          <p:cNvSpPr>
            <a:spLocks noGrp="1"/>
          </p:cNvSpPr>
          <p:nvPr>
            <p:ph idx="1"/>
          </p:nvPr>
        </p:nvSpPr>
        <p:spPr>
          <a:xfrm>
            <a:off x="720000" y="1545997"/>
            <a:ext cx="7700963" cy="4552402"/>
          </a:xfrm>
        </p:spPr>
        <p:txBody>
          <a:bodyPr/>
          <a:lstStyle/>
          <a:p>
            <a:r>
              <a:rPr lang="sv-SE" sz="2400" dirty="0"/>
              <a:t>Utvärdering av behandlingseffekt bör ske tidigast efter fem dagar.</a:t>
            </a:r>
          </a:p>
          <a:p>
            <a:r>
              <a:rPr lang="sv-SE" sz="2400" dirty="0"/>
              <a:t> Vid terapisvikt bör diagnosen omprövas. </a:t>
            </a:r>
          </a:p>
          <a:p>
            <a:r>
              <a:rPr lang="sv-SE" sz="2400" dirty="0"/>
              <a:t>Vid fortsatta besvär, trots byte av antibiotika, kontaktas ÖNH-specialist för ställningstagande till spolning av bihålorna. </a:t>
            </a:r>
          </a:p>
          <a:p>
            <a:r>
              <a:rPr lang="sv-SE" sz="2400" dirty="0"/>
              <a:t>Överväg också dental genes och remiss till ÖNH-specialist</a:t>
            </a:r>
          </a:p>
          <a:p>
            <a:endParaRPr lang="sv-SE" dirty="0"/>
          </a:p>
        </p:txBody>
      </p:sp>
      <p:sp>
        <p:nvSpPr>
          <p:cNvPr id="4" name="Platshållare för sidfot 3">
            <a:extLst>
              <a:ext uri="{FF2B5EF4-FFF2-40B4-BE49-F238E27FC236}">
                <a16:creationId xmlns:a16="http://schemas.microsoft.com/office/drawing/2014/main" id="{67E3AE0A-E045-4159-8D72-8DA3C12D96A2}"/>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120624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9C17AAD-5A48-4E8C-912A-15497B7EBFB4}"/>
              </a:ext>
            </a:extLst>
          </p:cNvPr>
          <p:cNvSpPr>
            <a:spLocks noGrp="1"/>
          </p:cNvSpPr>
          <p:nvPr>
            <p:ph type="title"/>
          </p:nvPr>
        </p:nvSpPr>
        <p:spPr>
          <a:xfrm>
            <a:off x="720000" y="1080000"/>
            <a:ext cx="7700963" cy="836613"/>
          </a:xfrm>
        </p:spPr>
        <p:txBody>
          <a:bodyPr/>
          <a:lstStyle/>
          <a:p>
            <a:r>
              <a:rPr lang="sv-SE" sz="2800" dirty="0" err="1"/>
              <a:t>Rinosinuit</a:t>
            </a:r>
            <a:r>
              <a:rPr lang="sv-SE" sz="2800" dirty="0"/>
              <a:t> forts.</a:t>
            </a:r>
          </a:p>
        </p:txBody>
      </p:sp>
      <p:sp>
        <p:nvSpPr>
          <p:cNvPr id="7" name="Platshållare för innehåll 6">
            <a:extLst>
              <a:ext uri="{FF2B5EF4-FFF2-40B4-BE49-F238E27FC236}">
                <a16:creationId xmlns:a16="http://schemas.microsoft.com/office/drawing/2014/main" id="{1641C7D1-20E8-4B7E-B9C0-0CB0A2BC32D8}"/>
              </a:ext>
            </a:extLst>
          </p:cNvPr>
          <p:cNvSpPr>
            <a:spLocks noGrp="1"/>
          </p:cNvSpPr>
          <p:nvPr>
            <p:ph idx="1"/>
          </p:nvPr>
        </p:nvSpPr>
        <p:spPr/>
        <p:txBody>
          <a:bodyPr/>
          <a:lstStyle/>
          <a:p>
            <a:pPr marL="0" indent="0">
              <a:buNone/>
            </a:pPr>
            <a:r>
              <a:rPr lang="sv-SE" sz="2400" dirty="0"/>
              <a:t>Hon säger sig ha haft feber, (har som mest haft 37,8 grader), lättare slemhosta, inget halsont. Hon brukar få bihåleinflammation med värk över kinderna och runt ögonen varje gång hon blir förkyld. Idag önskar hon antibiotika mot detta så att infektionen går över istället för att förvärras vilket hon vet att det brukar göra.</a:t>
            </a:r>
          </a:p>
          <a:p>
            <a:pPr marL="0" indent="0">
              <a:buNone/>
            </a:pPr>
            <a:endParaRPr lang="sv-SE" dirty="0"/>
          </a:p>
        </p:txBody>
      </p:sp>
      <p:sp>
        <p:nvSpPr>
          <p:cNvPr id="4" name="Platshållare för sidfot 3">
            <a:extLst>
              <a:ext uri="{FF2B5EF4-FFF2-40B4-BE49-F238E27FC236}">
                <a16:creationId xmlns:a16="http://schemas.microsoft.com/office/drawing/2014/main" id="{7F3C49C1-AB09-4963-BC43-2820E3B0164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068041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99C40C3-236F-4FE3-A568-B249A15F2176}"/>
              </a:ext>
            </a:extLst>
          </p:cNvPr>
          <p:cNvSpPr>
            <a:spLocks noGrp="1"/>
          </p:cNvSpPr>
          <p:nvPr>
            <p:ph type="title"/>
          </p:nvPr>
        </p:nvSpPr>
        <p:spPr>
          <a:xfrm>
            <a:off x="720000" y="1165860"/>
            <a:ext cx="7700963" cy="1291319"/>
          </a:xfrm>
        </p:spPr>
        <p:txBody>
          <a:bodyPr/>
          <a:lstStyle/>
          <a:p>
            <a:r>
              <a:rPr lang="sv-SE" sz="2800" dirty="0"/>
              <a:t>1. Resonera kring Saras diagnos. Har hon en förkylning, en sinuit eller vad kan det röra sig om? </a:t>
            </a:r>
          </a:p>
        </p:txBody>
      </p:sp>
      <p:sp>
        <p:nvSpPr>
          <p:cNvPr id="7" name="Platshållare för innehåll 6">
            <a:extLst>
              <a:ext uri="{FF2B5EF4-FFF2-40B4-BE49-F238E27FC236}">
                <a16:creationId xmlns:a16="http://schemas.microsoft.com/office/drawing/2014/main" id="{7B192669-82E0-4501-97B6-C2057F3989F7}"/>
              </a:ext>
            </a:extLst>
          </p:cNvPr>
          <p:cNvSpPr>
            <a:spLocks noGrp="1"/>
          </p:cNvSpPr>
          <p:nvPr>
            <p:ph idx="1"/>
          </p:nvPr>
        </p:nvSpPr>
        <p:spPr>
          <a:xfrm>
            <a:off x="720000" y="2682239"/>
            <a:ext cx="7700963" cy="3416159"/>
          </a:xfrm>
        </p:spPr>
        <p:txBody>
          <a:bodyPr/>
          <a:lstStyle/>
          <a:p>
            <a:r>
              <a:rPr lang="sv-SE" sz="2400" dirty="0"/>
              <a:t>Förkylning, ÖLI och akut viral rinosinuit är praktiskt taget synonyma begrepp.</a:t>
            </a:r>
          </a:p>
          <a:p>
            <a:r>
              <a:rPr lang="sv-SE" sz="2400" dirty="0"/>
              <a:t>Eftersom rinit och sinuit oftast hänger ihop används gärna begreppet rinosinuit. </a:t>
            </a:r>
          </a:p>
        </p:txBody>
      </p:sp>
      <p:sp>
        <p:nvSpPr>
          <p:cNvPr id="4" name="Platshållare för sidfot 3">
            <a:extLst>
              <a:ext uri="{FF2B5EF4-FFF2-40B4-BE49-F238E27FC236}">
                <a16:creationId xmlns:a16="http://schemas.microsoft.com/office/drawing/2014/main" id="{5E061919-519B-4930-9B9C-4A73867980A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62898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D870FD0-385C-4AE9-B81E-8C3BE911FA6E}"/>
              </a:ext>
            </a:extLst>
          </p:cNvPr>
          <p:cNvSpPr>
            <a:spLocks noGrp="1"/>
          </p:cNvSpPr>
          <p:nvPr>
            <p:ph type="title"/>
          </p:nvPr>
        </p:nvSpPr>
        <p:spPr>
          <a:xfrm>
            <a:off x="720000" y="1080001"/>
            <a:ext cx="7700963" cy="708694"/>
          </a:xfrm>
        </p:spPr>
        <p:txBody>
          <a:bodyPr/>
          <a:lstStyle/>
          <a:p>
            <a:r>
              <a:rPr lang="sv-SE" sz="2800" dirty="0"/>
              <a:t>Forts.</a:t>
            </a:r>
          </a:p>
        </p:txBody>
      </p:sp>
      <p:sp>
        <p:nvSpPr>
          <p:cNvPr id="7" name="Platshållare för innehåll 6">
            <a:extLst>
              <a:ext uri="{FF2B5EF4-FFF2-40B4-BE49-F238E27FC236}">
                <a16:creationId xmlns:a16="http://schemas.microsoft.com/office/drawing/2014/main" id="{822FACC8-59C8-4126-925E-EF8D71C2D630}"/>
              </a:ext>
            </a:extLst>
          </p:cNvPr>
          <p:cNvSpPr>
            <a:spLocks noGrp="1"/>
          </p:cNvSpPr>
          <p:nvPr>
            <p:ph idx="1"/>
          </p:nvPr>
        </p:nvSpPr>
        <p:spPr>
          <a:xfrm>
            <a:off x="720000" y="2069432"/>
            <a:ext cx="7700963" cy="4028967"/>
          </a:xfrm>
        </p:spPr>
        <p:txBody>
          <a:bodyPr/>
          <a:lstStyle/>
          <a:p>
            <a:pPr marL="0" indent="0">
              <a:buNone/>
            </a:pPr>
            <a:r>
              <a:rPr lang="sv-SE" sz="2400" dirty="0"/>
              <a:t>Akut viral </a:t>
            </a:r>
            <a:r>
              <a:rPr lang="sv-SE" sz="2400" dirty="0" err="1"/>
              <a:t>rinosinuit</a:t>
            </a:r>
            <a:r>
              <a:rPr lang="sv-SE" sz="2400" dirty="0"/>
              <a:t> är mycket vanligt.</a:t>
            </a:r>
          </a:p>
          <a:p>
            <a:pPr marL="0" indent="0">
              <a:buNone/>
            </a:pPr>
            <a:r>
              <a:rPr lang="sv-SE" sz="2400" dirty="0"/>
              <a:t>Akut </a:t>
            </a:r>
            <a:r>
              <a:rPr lang="sv-SE" sz="2400" dirty="0" err="1"/>
              <a:t>rinosinuit</a:t>
            </a:r>
            <a:r>
              <a:rPr lang="sv-SE" sz="2400" dirty="0"/>
              <a:t> orsakad av bakterier betydligt mer ovanligt. </a:t>
            </a:r>
          </a:p>
          <a:p>
            <a:pPr marL="0" indent="0">
              <a:buNone/>
            </a:pPr>
            <a:r>
              <a:rPr lang="sv-SE" sz="2400" dirty="0"/>
              <a:t>Det är alltså bara ett fåtal av alla med förkylning och bihålebesvär som kan ha nytta av antibiotika.</a:t>
            </a:r>
          </a:p>
          <a:p>
            <a:pPr marL="0" indent="0">
              <a:buNone/>
            </a:pPr>
            <a:endParaRPr lang="sv-SE" dirty="0"/>
          </a:p>
        </p:txBody>
      </p:sp>
      <p:sp>
        <p:nvSpPr>
          <p:cNvPr id="4" name="Platshållare för sidfot 3">
            <a:extLst>
              <a:ext uri="{FF2B5EF4-FFF2-40B4-BE49-F238E27FC236}">
                <a16:creationId xmlns:a16="http://schemas.microsoft.com/office/drawing/2014/main" id="{983781F7-777E-439E-9203-C86EB228F02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83245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E00DA6DB-83C3-48B0-80F7-0F992631D073}"/>
              </a:ext>
            </a:extLst>
          </p:cNvPr>
          <p:cNvSpPr>
            <a:spLocks noGrp="1"/>
          </p:cNvSpPr>
          <p:nvPr>
            <p:ph type="title"/>
          </p:nvPr>
        </p:nvSpPr>
        <p:spPr>
          <a:xfrm>
            <a:off x="720000" y="970548"/>
            <a:ext cx="7700963" cy="360947"/>
          </a:xfrm>
        </p:spPr>
        <p:txBody>
          <a:bodyPr/>
          <a:lstStyle/>
          <a:p>
            <a:r>
              <a:rPr lang="sv-SE" sz="2800" dirty="0"/>
              <a:t>Forts.</a:t>
            </a:r>
          </a:p>
        </p:txBody>
      </p:sp>
      <p:sp>
        <p:nvSpPr>
          <p:cNvPr id="7" name="Platshållare för innehåll 6">
            <a:extLst>
              <a:ext uri="{FF2B5EF4-FFF2-40B4-BE49-F238E27FC236}">
                <a16:creationId xmlns:a16="http://schemas.microsoft.com/office/drawing/2014/main" id="{6DEB03B5-F0A7-4602-9A31-23284972C958}"/>
              </a:ext>
            </a:extLst>
          </p:cNvPr>
          <p:cNvSpPr>
            <a:spLocks noGrp="1"/>
          </p:cNvSpPr>
          <p:nvPr>
            <p:ph idx="1"/>
          </p:nvPr>
        </p:nvSpPr>
        <p:spPr>
          <a:xfrm>
            <a:off x="720000" y="1275348"/>
            <a:ext cx="7700963" cy="5109410"/>
          </a:xfrm>
        </p:spPr>
        <p:txBody>
          <a:bodyPr/>
          <a:lstStyle/>
          <a:p>
            <a:pPr marL="0" indent="0">
              <a:buNone/>
            </a:pPr>
            <a:r>
              <a:rPr lang="sv-SE" dirty="0"/>
              <a:t>Vid symtom i mer än tio dagar eller försämring efter fem dagar talar följande anamnestiska uppgifter och kliniska fynd för akut bakteriell rinosinuit:</a:t>
            </a:r>
          </a:p>
          <a:p>
            <a:pPr lvl="0"/>
            <a:r>
              <a:rPr lang="sv-SE" dirty="0"/>
              <a:t>ensidig smärta i ansiktet (över sinus)</a:t>
            </a:r>
          </a:p>
          <a:p>
            <a:pPr lvl="0"/>
            <a:r>
              <a:rPr lang="sv-SE" dirty="0"/>
              <a:t>smärta i tänder</a:t>
            </a:r>
          </a:p>
          <a:p>
            <a:pPr lvl="0"/>
            <a:r>
              <a:rPr lang="sv-SE" dirty="0"/>
              <a:t>dålig lukt i näsan</a:t>
            </a:r>
          </a:p>
          <a:p>
            <a:pPr lvl="0"/>
            <a:r>
              <a:rPr lang="sv-SE" dirty="0"/>
              <a:t>purulent snuva</a:t>
            </a:r>
          </a:p>
          <a:p>
            <a:pPr lvl="0"/>
            <a:r>
              <a:rPr lang="sv-SE" dirty="0"/>
              <a:t>temperatur &gt; 38 grader</a:t>
            </a:r>
          </a:p>
          <a:p>
            <a:pPr lvl="0"/>
            <a:r>
              <a:rPr lang="sv-SE" dirty="0"/>
              <a:t>fynd av vargata i mellersta näsgången eller på bakre svalgväggen.</a:t>
            </a:r>
          </a:p>
          <a:p>
            <a:pPr marL="0" indent="0">
              <a:buNone/>
            </a:pPr>
            <a:endParaRPr lang="sv-SE" dirty="0"/>
          </a:p>
        </p:txBody>
      </p:sp>
      <p:sp>
        <p:nvSpPr>
          <p:cNvPr id="4" name="Platshållare för sidfot 3">
            <a:extLst>
              <a:ext uri="{FF2B5EF4-FFF2-40B4-BE49-F238E27FC236}">
                <a16:creationId xmlns:a16="http://schemas.microsoft.com/office/drawing/2014/main" id="{F999157F-91F5-41FE-B4FD-7794F1A9F03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407308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B89365B-46BE-4DE1-9654-2C4E994CEFD2}"/>
              </a:ext>
            </a:extLst>
          </p:cNvPr>
          <p:cNvSpPr>
            <a:spLocks noGrp="1"/>
          </p:cNvSpPr>
          <p:nvPr>
            <p:ph type="title"/>
          </p:nvPr>
        </p:nvSpPr>
        <p:spPr>
          <a:xfrm>
            <a:off x="720000" y="986589"/>
            <a:ext cx="7700963" cy="802106"/>
          </a:xfrm>
        </p:spPr>
        <p:txBody>
          <a:bodyPr/>
          <a:lstStyle/>
          <a:p>
            <a:r>
              <a:rPr lang="sv-SE" sz="2800" dirty="0"/>
              <a:t>2. Vilka undersökningar inklusive status bör göras?</a:t>
            </a:r>
          </a:p>
        </p:txBody>
      </p:sp>
      <p:sp>
        <p:nvSpPr>
          <p:cNvPr id="7" name="Platshållare för innehåll 6">
            <a:extLst>
              <a:ext uri="{FF2B5EF4-FFF2-40B4-BE49-F238E27FC236}">
                <a16:creationId xmlns:a16="http://schemas.microsoft.com/office/drawing/2014/main" id="{ACFFD3A5-4703-43B9-A725-26F0A5349719}"/>
              </a:ext>
            </a:extLst>
          </p:cNvPr>
          <p:cNvSpPr>
            <a:spLocks noGrp="1"/>
          </p:cNvSpPr>
          <p:nvPr>
            <p:ph idx="1"/>
          </p:nvPr>
        </p:nvSpPr>
        <p:spPr>
          <a:xfrm>
            <a:off x="720000" y="1788695"/>
            <a:ext cx="7700963" cy="4309704"/>
          </a:xfrm>
        </p:spPr>
        <p:txBody>
          <a:bodyPr/>
          <a:lstStyle/>
          <a:p>
            <a:pPr lvl="0"/>
            <a:r>
              <a:rPr lang="sv-SE" sz="2400" dirty="0"/>
              <a:t>Inspektion av ansikte:</a:t>
            </a:r>
          </a:p>
          <a:p>
            <a:pPr lvl="0"/>
            <a:r>
              <a:rPr lang="sv-SE" sz="2400" dirty="0"/>
              <a:t>Näsa: bör undersökas med främre </a:t>
            </a:r>
            <a:r>
              <a:rPr lang="sv-SE" sz="2400" dirty="0" err="1"/>
              <a:t>rinoskopi</a:t>
            </a:r>
            <a:endParaRPr lang="sv-SE" sz="2400" dirty="0"/>
          </a:p>
          <a:p>
            <a:pPr lvl="0"/>
            <a:r>
              <a:rPr lang="sv-SE" sz="2400" dirty="0"/>
              <a:t>Munhåla och svalg</a:t>
            </a:r>
          </a:p>
          <a:p>
            <a:pPr lvl="0"/>
            <a:r>
              <a:rPr lang="sv-SE" sz="2400" dirty="0"/>
              <a:t>Palpation av lymfkörtlar</a:t>
            </a:r>
          </a:p>
          <a:p>
            <a:pPr lvl="0"/>
            <a:r>
              <a:rPr lang="sv-SE" sz="2400" dirty="0"/>
              <a:t>Palpation över bihålelokaler</a:t>
            </a:r>
          </a:p>
          <a:p>
            <a:pPr lvl="0"/>
            <a:r>
              <a:rPr lang="sv-SE" sz="2400" dirty="0"/>
              <a:t>Temperatur</a:t>
            </a:r>
          </a:p>
        </p:txBody>
      </p:sp>
      <p:sp>
        <p:nvSpPr>
          <p:cNvPr id="4" name="Platshållare för sidfot 3">
            <a:extLst>
              <a:ext uri="{FF2B5EF4-FFF2-40B4-BE49-F238E27FC236}">
                <a16:creationId xmlns:a16="http://schemas.microsoft.com/office/drawing/2014/main" id="{BF02E054-43E3-4E36-A3D5-DAC9F6112AA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158299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C8B9E23-AB4B-4E7B-AB53-31ED0A2D18D6}"/>
              </a:ext>
            </a:extLst>
          </p:cNvPr>
          <p:cNvSpPr>
            <a:spLocks noGrp="1"/>
          </p:cNvSpPr>
          <p:nvPr>
            <p:ph type="title"/>
          </p:nvPr>
        </p:nvSpPr>
        <p:spPr>
          <a:xfrm>
            <a:off x="720000" y="1080000"/>
            <a:ext cx="7700963" cy="853074"/>
          </a:xfrm>
        </p:spPr>
        <p:txBody>
          <a:bodyPr/>
          <a:lstStyle/>
          <a:p>
            <a:r>
              <a:rPr lang="sv-SE" sz="2800" dirty="0"/>
              <a:t>3. Bör man ta några prover?</a:t>
            </a:r>
          </a:p>
        </p:txBody>
      </p:sp>
      <p:sp>
        <p:nvSpPr>
          <p:cNvPr id="7" name="Platshållare för innehåll 6">
            <a:extLst>
              <a:ext uri="{FF2B5EF4-FFF2-40B4-BE49-F238E27FC236}">
                <a16:creationId xmlns:a16="http://schemas.microsoft.com/office/drawing/2014/main" id="{0721D088-A89D-448C-BAEC-937D1E9C2229}"/>
              </a:ext>
            </a:extLst>
          </p:cNvPr>
          <p:cNvSpPr>
            <a:spLocks noGrp="1"/>
          </p:cNvSpPr>
          <p:nvPr>
            <p:ph idx="1"/>
          </p:nvPr>
        </p:nvSpPr>
        <p:spPr>
          <a:xfrm>
            <a:off x="719999" y="2173705"/>
            <a:ext cx="7700963" cy="4027069"/>
          </a:xfrm>
        </p:spPr>
        <p:txBody>
          <a:bodyPr/>
          <a:lstStyle/>
          <a:p>
            <a:r>
              <a:rPr lang="sv-SE" sz="2400" dirty="0"/>
              <a:t>Lab-prover har begränsat värde. </a:t>
            </a:r>
          </a:p>
          <a:p>
            <a:r>
              <a:rPr lang="sv-SE" sz="2400" dirty="0"/>
              <a:t>Det finns ingen anledning att ta odling i det enskilda fallet. </a:t>
            </a:r>
          </a:p>
          <a:p>
            <a:r>
              <a:rPr lang="sv-SE" sz="2400" dirty="0"/>
              <a:t>Om odling är indicerat, som vid terapisvikt, tas den från mellersta näsgången efter </a:t>
            </a:r>
            <a:r>
              <a:rPr lang="sv-SE" sz="2400" dirty="0" err="1"/>
              <a:t>avsvällning</a:t>
            </a:r>
            <a:r>
              <a:rPr lang="sv-SE" sz="2400" dirty="0"/>
              <a:t>. </a:t>
            </a:r>
          </a:p>
          <a:p>
            <a:r>
              <a:rPr lang="sv-SE" sz="2400" dirty="0" err="1"/>
              <a:t>Nasofarynxodling</a:t>
            </a:r>
            <a:r>
              <a:rPr lang="sv-SE" sz="2400" dirty="0"/>
              <a:t> har inget värde vid misstanke om akut viral eller akut bakteriell rinosinuit.</a:t>
            </a:r>
          </a:p>
        </p:txBody>
      </p:sp>
      <p:sp>
        <p:nvSpPr>
          <p:cNvPr id="4" name="Platshållare för sidfot 3">
            <a:extLst>
              <a:ext uri="{FF2B5EF4-FFF2-40B4-BE49-F238E27FC236}">
                <a16:creationId xmlns:a16="http://schemas.microsoft.com/office/drawing/2014/main" id="{924C2CC2-4CCA-4DED-866A-86299057B66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225853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189DECE-D090-43AC-859D-DCEDBAA847BE}"/>
              </a:ext>
            </a:extLst>
          </p:cNvPr>
          <p:cNvSpPr>
            <a:spLocks noGrp="1"/>
          </p:cNvSpPr>
          <p:nvPr>
            <p:ph type="title"/>
          </p:nvPr>
        </p:nvSpPr>
        <p:spPr>
          <a:xfrm>
            <a:off x="720000" y="1080000"/>
            <a:ext cx="7700963" cy="946763"/>
          </a:xfrm>
        </p:spPr>
        <p:txBody>
          <a:bodyPr/>
          <a:lstStyle/>
          <a:p>
            <a:r>
              <a:rPr lang="sv-SE" sz="2800" dirty="0"/>
              <a:t>4. Är det av vikt att det gör ont över bihålorna då hon böjer sig framåt?</a:t>
            </a:r>
          </a:p>
        </p:txBody>
      </p:sp>
      <p:sp>
        <p:nvSpPr>
          <p:cNvPr id="7" name="Platshållare för innehåll 6">
            <a:extLst>
              <a:ext uri="{FF2B5EF4-FFF2-40B4-BE49-F238E27FC236}">
                <a16:creationId xmlns:a16="http://schemas.microsoft.com/office/drawing/2014/main" id="{8E4DD721-80F5-47EC-B30E-E9414481908F}"/>
              </a:ext>
            </a:extLst>
          </p:cNvPr>
          <p:cNvSpPr>
            <a:spLocks noGrp="1"/>
          </p:cNvSpPr>
          <p:nvPr>
            <p:ph idx="1"/>
          </p:nvPr>
        </p:nvSpPr>
        <p:spPr>
          <a:xfrm>
            <a:off x="720000" y="2526383"/>
            <a:ext cx="7700963" cy="3572015"/>
          </a:xfrm>
        </p:spPr>
        <p:txBody>
          <a:bodyPr/>
          <a:lstStyle/>
          <a:p>
            <a:pPr marL="0" indent="0">
              <a:buNone/>
            </a:pPr>
            <a:r>
              <a:rPr lang="sv-SE" sz="2400" dirty="0"/>
              <a:t>Nej, smärta vid framåtböjning är vanligt vid rinosinuit men det saknar diagnostisk betydelse, det kan finnas även vid en icke bakteriell rinosinuit. </a:t>
            </a:r>
          </a:p>
          <a:p>
            <a:pPr marL="0" indent="0">
              <a:buNone/>
            </a:pPr>
            <a:r>
              <a:rPr lang="sv-SE" sz="2400" dirty="0"/>
              <a:t>Tryckkänsla och värk över bihålorna är mycket vanligt i samband med förkylning. </a:t>
            </a:r>
          </a:p>
        </p:txBody>
      </p:sp>
      <p:sp>
        <p:nvSpPr>
          <p:cNvPr id="4" name="Platshållare för sidfot 3">
            <a:extLst>
              <a:ext uri="{FF2B5EF4-FFF2-40B4-BE49-F238E27FC236}">
                <a16:creationId xmlns:a16="http://schemas.microsoft.com/office/drawing/2014/main" id="{D7F8DAC7-1269-4178-85E5-A1B32B6CD1E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4250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9C9C715-FE22-4BDA-BD7E-AEA1F2889953}"/>
              </a:ext>
            </a:extLst>
          </p:cNvPr>
          <p:cNvSpPr>
            <a:spLocks noGrp="1"/>
          </p:cNvSpPr>
          <p:nvPr>
            <p:ph type="title"/>
          </p:nvPr>
        </p:nvSpPr>
        <p:spPr>
          <a:xfrm>
            <a:off x="720000" y="1080000"/>
            <a:ext cx="7700963" cy="1502944"/>
          </a:xfrm>
        </p:spPr>
        <p:txBody>
          <a:bodyPr/>
          <a:lstStyle/>
          <a:p>
            <a:r>
              <a:rPr lang="sv-SE" sz="2400" dirty="0"/>
              <a:t>5. Vad finns det för olika behandlingssteg vid akut </a:t>
            </a:r>
            <a:r>
              <a:rPr lang="sv-SE" sz="2400" dirty="0" err="1"/>
              <a:t>rinosinuit</a:t>
            </a:r>
            <a:r>
              <a:rPr lang="sv-SE" sz="2400" dirty="0"/>
              <a:t> och när kan man betrakta det som en trolig bakteriell infektion som kan behandlas med antibiotika?</a:t>
            </a:r>
          </a:p>
        </p:txBody>
      </p:sp>
      <p:sp>
        <p:nvSpPr>
          <p:cNvPr id="7" name="Platshållare för innehåll 6">
            <a:extLst>
              <a:ext uri="{FF2B5EF4-FFF2-40B4-BE49-F238E27FC236}">
                <a16:creationId xmlns:a16="http://schemas.microsoft.com/office/drawing/2014/main" id="{84D392D1-4476-466E-A5B0-D749890440A9}"/>
              </a:ext>
            </a:extLst>
          </p:cNvPr>
          <p:cNvSpPr>
            <a:spLocks noGrp="1"/>
          </p:cNvSpPr>
          <p:nvPr>
            <p:ph idx="1"/>
          </p:nvPr>
        </p:nvSpPr>
        <p:spPr>
          <a:xfrm>
            <a:off x="720000" y="2667787"/>
            <a:ext cx="7700963" cy="3430612"/>
          </a:xfrm>
        </p:spPr>
        <p:txBody>
          <a:bodyPr/>
          <a:lstStyle/>
          <a:p>
            <a:r>
              <a:rPr lang="sv-SE" dirty="0"/>
              <a:t>Endast 0,5–2 % av dem med akut viral rinosinuit får en bakteriell infektion. </a:t>
            </a:r>
          </a:p>
          <a:p>
            <a:r>
              <a:rPr lang="sv-SE" dirty="0"/>
              <a:t>Endast patienter med svåra symtom vid akut bakteriell rinosinuit har nytta av antibiotikabehandling. </a:t>
            </a:r>
          </a:p>
          <a:p>
            <a:r>
              <a:rPr lang="sv-SE" dirty="0"/>
              <a:t>I de allra flesta fall räcker det med symtomlindrande behandling. </a:t>
            </a:r>
          </a:p>
        </p:txBody>
      </p:sp>
      <p:sp>
        <p:nvSpPr>
          <p:cNvPr id="4" name="Platshållare för sidfot 3">
            <a:extLst>
              <a:ext uri="{FF2B5EF4-FFF2-40B4-BE49-F238E27FC236}">
                <a16:creationId xmlns:a16="http://schemas.microsoft.com/office/drawing/2014/main" id="{C7DB3AE1-7717-4CAC-B46A-6CBACFA3C70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16243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290</TotalTime>
  <Words>1615</Words>
  <Application>Microsoft Office PowerPoint</Application>
  <PresentationFormat>Bildspel på skärmen (4:3)</PresentationFormat>
  <Paragraphs>117</Paragraphs>
  <Slides>15</Slides>
  <Notes>10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15</vt:i4>
      </vt:variant>
    </vt:vector>
  </HeadingPairs>
  <TitlesOfParts>
    <vt:vector size="20" baseType="lpstr">
      <vt:lpstr>Arial</vt:lpstr>
      <vt:lpstr>Calibri</vt:lpstr>
      <vt:lpstr>Verdana</vt:lpstr>
      <vt:lpstr>Wingdings</vt:lpstr>
      <vt:lpstr>Standardformgivning</vt:lpstr>
      <vt:lpstr>Rinosinuit</vt:lpstr>
      <vt:lpstr>Rinosinuit forts.</vt:lpstr>
      <vt:lpstr>1. Resonera kring Saras diagnos. Har hon en förkylning, en sinuit eller vad kan det röra sig om? </vt:lpstr>
      <vt:lpstr>Forts.</vt:lpstr>
      <vt:lpstr>Forts.</vt:lpstr>
      <vt:lpstr>2. Vilka undersökningar inklusive status bör göras?</vt:lpstr>
      <vt:lpstr>3. Bör man ta några prover?</vt:lpstr>
      <vt:lpstr>4. Är det av vikt att det gör ont över bihålorna då hon böjer sig framåt?</vt:lpstr>
      <vt:lpstr>5. Vad finns det för olika behandlingssteg vid akut rinosinuit och när kan man betrakta det som en trolig bakteriell infektion som kan behandlas med antibiotika?</vt:lpstr>
      <vt:lpstr>Symtomlindrande behandling:</vt:lpstr>
      <vt:lpstr>Antibiotikabehandling</vt:lpstr>
      <vt:lpstr>Forts.</vt:lpstr>
      <vt:lpstr>Forts.</vt:lpstr>
      <vt:lpstr>6. Om man ska behandla med antibiotika, vilken är den rekommenderade behandlingen?</vt:lpstr>
      <vt:lpstr>Forts.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Akut bronkit</dc:title>
  <dc:creator>Heléne Rödin</dc:creator>
  <cp:lastModifiedBy>Heléne Rödin</cp:lastModifiedBy>
  <cp:revision>17</cp:revision>
  <dcterms:created xsi:type="dcterms:W3CDTF">2020-08-10T05:51:42Z</dcterms:created>
  <dcterms:modified xsi:type="dcterms:W3CDTF">2021-01-26T12:28:18Z</dcterms:modified>
</cp:coreProperties>
</file>