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60" r:id="rId2"/>
    <p:sldId id="261" r:id="rId3"/>
    <p:sldId id="262" r:id="rId4"/>
    <p:sldId id="263" r:id="rId5"/>
    <p:sldId id="264" r:id="rId6"/>
    <p:sldId id="265" r:id="rId7"/>
    <p:sldId id="266" r:id="rId8"/>
    <p:sldId id="267" r:id="rId9"/>
    <p:sldId id="268" r:id="rId10"/>
    <p:sldId id="269" r:id="rId11"/>
    <p:sldId id="27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14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2FC92F-D9E4-460A-B242-8ECB83F5FC36}" type="datetimeFigureOut">
              <a:rPr lang="sv-SE" smtClean="0"/>
              <a:t>2020-12-02</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49CC2C-4FB8-4EC1-A5EB-8CBF76791203}" type="slidenum">
              <a:rPr lang="sv-SE" smtClean="0"/>
              <a:t>‹#›</a:t>
            </a:fld>
            <a:endParaRPr lang="sv-SE"/>
          </a:p>
        </p:txBody>
      </p:sp>
    </p:spTree>
    <p:extLst>
      <p:ext uri="{BB962C8B-B14F-4D97-AF65-F5344CB8AC3E}">
        <p14:creationId xmlns:p14="http://schemas.microsoft.com/office/powerpoint/2010/main" val="1573584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janusinfo.se/behandling/stramastockholm/allmandelbehandlingsrekommendationer/allmandel/penicillinallergiochandrareaktionerpaantibiotika.5.2baa5e3e161e6f22189224ae.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janusinfo.se/behandling/stramastockholm/allmandelbehandlingsrekommendationer/allmandel/penicillinallergiochandrareaktionerpaantibiotika.5.2baa5e3e161e6f22189224ae.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Här nedan följer en journal från ett akutbesök på en vårdcentral. Sex saker har gjorts fel eller fel slutsatser har dragits. Hitta felen!</a:t>
            </a:r>
          </a:p>
          <a:p>
            <a:endParaRPr lang="sv-SE" dirty="0"/>
          </a:p>
        </p:txBody>
      </p:sp>
      <p:sp>
        <p:nvSpPr>
          <p:cNvPr id="4" name="Platshållare för bildnummer 3"/>
          <p:cNvSpPr>
            <a:spLocks noGrp="1"/>
          </p:cNvSpPr>
          <p:nvPr>
            <p:ph type="sldNum" sz="quarter" idx="5"/>
          </p:nvPr>
        </p:nvSpPr>
        <p:spPr/>
        <p:txBody>
          <a:bodyPr/>
          <a:lstStyle/>
          <a:p>
            <a:fld id="{E949CC2C-4FB8-4EC1-A5EB-8CBF76791203}" type="slidenum">
              <a:rPr lang="sv-SE" smtClean="0"/>
              <a:t>1</a:t>
            </a:fld>
            <a:endParaRPr lang="sv-SE"/>
          </a:p>
        </p:txBody>
      </p:sp>
    </p:spTree>
    <p:extLst>
      <p:ext uri="{BB962C8B-B14F-4D97-AF65-F5344CB8AC3E}">
        <p14:creationId xmlns:p14="http://schemas.microsoft.com/office/powerpoint/2010/main" val="284399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Det är vanligt att patienter rapporterar att de har allergi mot antibiotika, särskilt mot penicillin. Utslag utan andra symtom är inte uttryck för IgE-förmedlad allergi och behandlingen behöver inte avbrytas eller bytas ut. Äkta allergiska reaktioner uppträder dessutom vanligen i början av behandlingen.</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Våra andrahandsantibiotika ger mer biverkningar för patienten, högre kostnader och mer negativa effekter beträffande resistensutveckling och ur ekologisk synvinkel.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Om ni vill lära er mer kan ni göra patientfallet om pc-allergi eller läsa mer om reaktioner på antibiotika här </a:t>
            </a:r>
            <a:r>
              <a:rPr lang="sv-SE" sz="1200" u="sng" kern="1200" dirty="0">
                <a:solidFill>
                  <a:schemeClr val="tx1"/>
                </a:solidFill>
                <a:effectLst/>
                <a:latin typeface="+mn-lt"/>
                <a:ea typeface="+mn-ea"/>
                <a:cs typeface="+mn-cs"/>
                <a:hlinkClick r:id="rId3"/>
              </a:rPr>
              <a:t>Penicillinallergi och andra reaktioner på antibiotika</a:t>
            </a:r>
            <a:r>
              <a:rPr lang="sv-SE" sz="1200" u="sng" kern="1200" dirty="0">
                <a:solidFill>
                  <a:schemeClr val="tx1"/>
                </a:solidFill>
                <a:effectLst/>
                <a:latin typeface="+mn-lt"/>
                <a:ea typeface="+mn-ea"/>
                <a:cs typeface="+mn-cs"/>
              </a:rPr>
              <a:t> </a:t>
            </a:r>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E949CC2C-4FB8-4EC1-A5EB-8CBF76791203}" type="slidenum">
              <a:rPr lang="sv-SE" smtClean="0"/>
              <a:t>5</a:t>
            </a:fld>
            <a:endParaRPr lang="sv-SE"/>
          </a:p>
        </p:txBody>
      </p:sp>
    </p:spTree>
    <p:extLst>
      <p:ext uri="{BB962C8B-B14F-4D97-AF65-F5344CB8AC3E}">
        <p14:creationId xmlns:p14="http://schemas.microsoft.com/office/powerpoint/2010/main" val="4022165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Det är vanligt att patienter rapporterar att de har allergi mot antibiotika, särskilt mot penicillin. Utslag utan andra symtom är inte uttryck för IgE-förmedlad allergi och behandlingen behöver inte avbrytas eller bytas ut. Äkta allergiska reaktioner uppträder dessutom vanligen i början av behandlingen.</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Våra andrahandsantibiotika ger mer biverkningar för patienten, högre kostnader och mer negativa effekter beträffande resistensutveckling och ur ekologisk synvinkel.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Om ni vill lära er mer kan ni göra patientfallet om pc-allergi eller läsa mer om reaktioner på antibiotika här </a:t>
            </a:r>
            <a:r>
              <a:rPr lang="sv-SE" sz="1200" u="sng" kern="1200" dirty="0">
                <a:solidFill>
                  <a:schemeClr val="tx1"/>
                </a:solidFill>
                <a:effectLst/>
                <a:latin typeface="+mn-lt"/>
                <a:ea typeface="+mn-ea"/>
                <a:cs typeface="+mn-cs"/>
                <a:hlinkClick r:id="rId3"/>
              </a:rPr>
              <a:t>Penicillinallergi och andra reaktioner på antibiotika</a:t>
            </a:r>
            <a:r>
              <a:rPr lang="sv-SE" sz="1200" u="sng" kern="1200" dirty="0">
                <a:solidFill>
                  <a:schemeClr val="tx1"/>
                </a:solidFill>
                <a:effectLst/>
                <a:latin typeface="+mn-lt"/>
                <a:ea typeface="+mn-ea"/>
                <a:cs typeface="+mn-cs"/>
              </a:rPr>
              <a:t> </a:t>
            </a:r>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E949CC2C-4FB8-4EC1-A5EB-8CBF76791203}" type="slidenum">
              <a:rPr lang="sv-SE" smtClean="0"/>
              <a:t>6</a:t>
            </a:fld>
            <a:endParaRPr lang="sv-SE"/>
          </a:p>
        </p:txBody>
      </p:sp>
    </p:spTree>
    <p:extLst>
      <p:ext uri="{BB962C8B-B14F-4D97-AF65-F5344CB8AC3E}">
        <p14:creationId xmlns:p14="http://schemas.microsoft.com/office/powerpoint/2010/main" val="407535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err="1">
                <a:solidFill>
                  <a:schemeClr val="tx1"/>
                </a:solidFill>
                <a:effectLst/>
                <a:latin typeface="+mn-lt"/>
                <a:ea typeface="+mn-ea"/>
                <a:cs typeface="+mn-cs"/>
              </a:rPr>
              <a:t>Strep</a:t>
            </a:r>
            <a:r>
              <a:rPr lang="sv-SE" sz="1200" kern="1200" dirty="0">
                <a:solidFill>
                  <a:schemeClr val="tx1"/>
                </a:solidFill>
                <a:effectLst/>
                <a:latin typeface="+mn-lt"/>
                <a:ea typeface="+mn-ea"/>
                <a:cs typeface="+mn-cs"/>
              </a:rPr>
              <a:t> A ska bara tas vid tonsillit med minst tre uppfyllda </a:t>
            </a:r>
            <a:r>
              <a:rPr lang="sv-SE" sz="1200" kern="1200" dirty="0" err="1">
                <a:solidFill>
                  <a:schemeClr val="tx1"/>
                </a:solidFill>
                <a:effectLst/>
                <a:latin typeface="+mn-lt"/>
                <a:ea typeface="+mn-ea"/>
                <a:cs typeface="+mn-cs"/>
              </a:rPr>
              <a:t>Centorkriterier</a:t>
            </a:r>
            <a:r>
              <a:rPr lang="sv-SE" sz="1200" kern="1200" dirty="0">
                <a:solidFill>
                  <a:schemeClr val="tx1"/>
                </a:solidFill>
                <a:effectLst/>
                <a:latin typeface="+mn-lt"/>
                <a:ea typeface="+mn-ea"/>
                <a:cs typeface="+mn-cs"/>
              </a:rPr>
              <a:t>. Malte är förkyld med snuva och halsont varför det egentligen inte ens är intressant att börja räkna </a:t>
            </a:r>
            <a:r>
              <a:rPr lang="sv-SE" sz="1200" kern="1200" dirty="0" err="1">
                <a:solidFill>
                  <a:schemeClr val="tx1"/>
                </a:solidFill>
                <a:effectLst/>
                <a:latin typeface="+mn-lt"/>
                <a:ea typeface="+mn-ea"/>
                <a:cs typeface="+mn-cs"/>
              </a:rPr>
              <a:t>Centorkriterier</a:t>
            </a:r>
            <a:r>
              <a:rPr lang="sv-SE" sz="1200" kern="1200" dirty="0">
                <a:solidFill>
                  <a:schemeClr val="tx1"/>
                </a:solidFill>
                <a:effectLst/>
                <a:latin typeface="+mn-lt"/>
                <a:ea typeface="+mn-ea"/>
                <a:cs typeface="+mn-cs"/>
              </a:rPr>
              <a:t>, än mindre ta </a:t>
            </a:r>
            <a:r>
              <a:rPr lang="sv-SE" sz="1200" kern="1200" dirty="0" err="1">
                <a:solidFill>
                  <a:schemeClr val="tx1"/>
                </a:solidFill>
                <a:effectLst/>
                <a:latin typeface="+mn-lt"/>
                <a:ea typeface="+mn-ea"/>
                <a:cs typeface="+mn-cs"/>
              </a:rPr>
              <a:t>Strep</a:t>
            </a:r>
            <a:r>
              <a:rPr lang="sv-SE" sz="1200" kern="1200" dirty="0">
                <a:solidFill>
                  <a:schemeClr val="tx1"/>
                </a:solidFill>
                <a:effectLst/>
                <a:latin typeface="+mn-lt"/>
                <a:ea typeface="+mn-ea"/>
                <a:cs typeface="+mn-cs"/>
              </a:rPr>
              <a:t> A. </a:t>
            </a:r>
          </a:p>
          <a:p>
            <a:r>
              <a:rPr lang="sv-SE" sz="1200" kern="1200" dirty="0" err="1">
                <a:solidFill>
                  <a:schemeClr val="tx1"/>
                </a:solidFill>
                <a:effectLst/>
                <a:latin typeface="+mn-lt"/>
                <a:ea typeface="+mn-ea"/>
                <a:cs typeface="+mn-cs"/>
              </a:rPr>
              <a:t>Centorkriterierna</a:t>
            </a:r>
            <a:r>
              <a:rPr lang="sv-SE" sz="1200" kern="1200" dirty="0">
                <a:solidFill>
                  <a:schemeClr val="tx1"/>
                </a:solidFill>
                <a:effectLst/>
                <a:latin typeface="+mn-lt"/>
                <a:ea typeface="+mn-ea"/>
                <a:cs typeface="+mn-cs"/>
              </a:rPr>
              <a:t> är feber &gt;38,5 °C, svullna ömmande lymfadeniter i käkvinklarna, tonsiller med beläggningar och frånvaro av hosta. </a:t>
            </a:r>
          </a:p>
          <a:p>
            <a:endParaRPr lang="sv-SE" dirty="0"/>
          </a:p>
        </p:txBody>
      </p:sp>
      <p:sp>
        <p:nvSpPr>
          <p:cNvPr id="4" name="Platshållare för bildnummer 3"/>
          <p:cNvSpPr>
            <a:spLocks noGrp="1"/>
          </p:cNvSpPr>
          <p:nvPr>
            <p:ph type="sldNum" sz="quarter" idx="5"/>
          </p:nvPr>
        </p:nvSpPr>
        <p:spPr/>
        <p:txBody>
          <a:bodyPr/>
          <a:lstStyle/>
          <a:p>
            <a:fld id="{E949CC2C-4FB8-4EC1-A5EB-8CBF76791203}" type="slidenum">
              <a:rPr lang="sv-SE" smtClean="0"/>
              <a:t>7</a:t>
            </a:fld>
            <a:endParaRPr lang="sv-SE"/>
          </a:p>
        </p:txBody>
      </p:sp>
    </p:spTree>
    <p:extLst>
      <p:ext uri="{BB962C8B-B14F-4D97-AF65-F5344CB8AC3E}">
        <p14:creationId xmlns:p14="http://schemas.microsoft.com/office/powerpoint/2010/main" val="890227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I de fall där antibiotika kan minska symtom eller förkorta sjukdomstiden är antibiotika indicerat. Malte har en förkylning och då finns inga förutsättningar för att han ska kunna bli fortare frisk eller få mindre symtom av antibiotika. Han riskerar bara antibiotikans nackdelar. Risken ökar för att han ska bli bärare av resistenta bakterier, få en störd tarmflora och biverkningar som diarré eller utslag. Inför en resa blir dessa nackdelar ännu tydligare. </a:t>
            </a:r>
          </a:p>
          <a:p>
            <a:r>
              <a:rPr lang="sv-SE" sz="1200" kern="1200" dirty="0">
                <a:solidFill>
                  <a:schemeClr val="tx1"/>
                </a:solidFill>
                <a:effectLst/>
                <a:latin typeface="+mn-lt"/>
                <a:ea typeface="+mn-ea"/>
                <a:cs typeface="+mn-cs"/>
              </a:rPr>
              <a:t>Att få antibiotika i det här läget är alltså sämre för patienten än att inte få det. </a:t>
            </a:r>
          </a:p>
          <a:p>
            <a:r>
              <a:rPr lang="sv-SE" sz="1200" kern="1200" dirty="0">
                <a:solidFill>
                  <a:schemeClr val="tx1"/>
                </a:solidFill>
                <a:effectLst/>
                <a:latin typeface="+mn-lt"/>
                <a:ea typeface="+mn-ea"/>
                <a:cs typeface="+mn-cs"/>
              </a:rPr>
              <a:t>Även vid en uttalad tonsillit bör man i de flesta fall avstå från antibiotika om </a:t>
            </a:r>
            <a:r>
              <a:rPr lang="sv-SE" sz="1200" kern="1200" dirty="0" err="1">
                <a:solidFill>
                  <a:schemeClr val="tx1"/>
                </a:solidFill>
                <a:effectLst/>
                <a:latin typeface="+mn-lt"/>
                <a:ea typeface="+mn-ea"/>
                <a:cs typeface="+mn-cs"/>
              </a:rPr>
              <a:t>strep</a:t>
            </a:r>
            <a:r>
              <a:rPr lang="sv-SE" sz="1200" kern="1200" dirty="0">
                <a:solidFill>
                  <a:schemeClr val="tx1"/>
                </a:solidFill>
                <a:effectLst/>
                <a:latin typeface="+mn-lt"/>
                <a:ea typeface="+mn-ea"/>
                <a:cs typeface="+mn-cs"/>
              </a:rPr>
              <a:t> A är negativ.</a:t>
            </a:r>
          </a:p>
          <a:p>
            <a:endParaRPr lang="sv-SE" dirty="0"/>
          </a:p>
        </p:txBody>
      </p:sp>
      <p:sp>
        <p:nvSpPr>
          <p:cNvPr id="4" name="Platshållare för bildnummer 3"/>
          <p:cNvSpPr>
            <a:spLocks noGrp="1"/>
          </p:cNvSpPr>
          <p:nvPr>
            <p:ph type="sldNum" sz="quarter" idx="5"/>
          </p:nvPr>
        </p:nvSpPr>
        <p:spPr/>
        <p:txBody>
          <a:bodyPr/>
          <a:lstStyle/>
          <a:p>
            <a:fld id="{E949CC2C-4FB8-4EC1-A5EB-8CBF76791203}" type="slidenum">
              <a:rPr lang="sv-SE" smtClean="0"/>
              <a:t>9</a:t>
            </a:fld>
            <a:endParaRPr lang="sv-SE"/>
          </a:p>
        </p:txBody>
      </p:sp>
    </p:spTree>
    <p:extLst>
      <p:ext uri="{BB962C8B-B14F-4D97-AF65-F5344CB8AC3E}">
        <p14:creationId xmlns:p14="http://schemas.microsoft.com/office/powerpoint/2010/main" val="2694142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429714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1170339008"/>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2547661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20104202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006915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E3A48C9-B33C-4640-9251-E3F31C07B8F1}"/>
              </a:ext>
            </a:extLst>
          </p:cNvPr>
          <p:cNvSpPr>
            <a:spLocks noGrp="1"/>
          </p:cNvSpPr>
          <p:nvPr>
            <p:ph type="title"/>
          </p:nvPr>
        </p:nvSpPr>
        <p:spPr/>
        <p:txBody>
          <a:bodyPr/>
          <a:lstStyle/>
          <a:p>
            <a:pPr algn="ctr"/>
            <a:r>
              <a:rPr lang="sv-SE" sz="2800" b="1" dirty="0"/>
              <a:t>Halsont – finn sex fel</a:t>
            </a:r>
            <a:endParaRPr lang="sv-SE" sz="2800" dirty="0"/>
          </a:p>
        </p:txBody>
      </p:sp>
      <p:sp>
        <p:nvSpPr>
          <p:cNvPr id="7" name="Platshållare för innehåll 6">
            <a:extLst>
              <a:ext uri="{FF2B5EF4-FFF2-40B4-BE49-F238E27FC236}">
                <a16:creationId xmlns:a16="http://schemas.microsoft.com/office/drawing/2014/main" id="{F85BB85D-0DA0-4879-9165-D65FB5E63886}"/>
              </a:ext>
            </a:extLst>
          </p:cNvPr>
          <p:cNvSpPr>
            <a:spLocks noGrp="1"/>
          </p:cNvSpPr>
          <p:nvPr>
            <p:ph idx="1"/>
          </p:nvPr>
        </p:nvSpPr>
        <p:spPr/>
        <p:txBody>
          <a:bodyPr/>
          <a:lstStyle/>
          <a:p>
            <a:pPr marL="0" indent="0">
              <a:buNone/>
            </a:pPr>
            <a:endParaRPr lang="sv-SE" b="1" dirty="0"/>
          </a:p>
          <a:p>
            <a:pPr marL="0" indent="0">
              <a:buNone/>
            </a:pPr>
            <a:r>
              <a:rPr lang="sv-SE" sz="2400" b="1" dirty="0"/>
              <a:t>Malte, 17 år</a:t>
            </a:r>
            <a:endParaRPr lang="sv-SE" sz="2400" dirty="0"/>
          </a:p>
          <a:p>
            <a:r>
              <a:rPr lang="sv-SE" sz="2400" b="1" dirty="0"/>
              <a:t>Kontaktorsak: </a:t>
            </a:r>
            <a:r>
              <a:rPr lang="sv-SE" sz="2400" dirty="0"/>
              <a:t>Halsont</a:t>
            </a:r>
          </a:p>
          <a:p>
            <a:r>
              <a:rPr lang="sv-SE" sz="2400" b="1" dirty="0"/>
              <a:t>Socialt: </a:t>
            </a:r>
            <a:r>
              <a:rPr lang="sv-SE" sz="2400" dirty="0"/>
              <a:t>Bor med mamma, pappa och lillasyster. Går i gymnasiet. Röker ej.</a:t>
            </a:r>
          </a:p>
          <a:p>
            <a:r>
              <a:rPr lang="sv-SE" sz="2400" b="1" dirty="0"/>
              <a:t>Tid/nuv sjukdomar: </a:t>
            </a:r>
            <a:r>
              <a:rPr lang="sv-SE" sz="2400" dirty="0"/>
              <a:t>Ansträngningsutlöst astma, använder luftrörsvidgande vid behov</a:t>
            </a:r>
          </a:p>
          <a:p>
            <a:pPr marL="0" indent="0">
              <a:buNone/>
            </a:pPr>
            <a:endParaRPr lang="sv-SE" dirty="0"/>
          </a:p>
        </p:txBody>
      </p:sp>
      <p:sp>
        <p:nvSpPr>
          <p:cNvPr id="4" name="Platshållare för sidfot 3">
            <a:extLst>
              <a:ext uri="{FF2B5EF4-FFF2-40B4-BE49-F238E27FC236}">
                <a16:creationId xmlns:a16="http://schemas.microsoft.com/office/drawing/2014/main" id="{D7D5B6A3-0963-4CAA-925E-A29B8B3AACE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797939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4E7F907-D0E4-4089-922B-C2E5527D7ECD}"/>
              </a:ext>
            </a:extLst>
          </p:cNvPr>
          <p:cNvSpPr>
            <a:spLocks noGrp="1"/>
          </p:cNvSpPr>
          <p:nvPr>
            <p:ph type="title"/>
          </p:nvPr>
        </p:nvSpPr>
        <p:spPr/>
        <p:txBody>
          <a:bodyPr/>
          <a:lstStyle/>
          <a:p>
            <a:r>
              <a:rPr lang="sv-SE" sz="2800" dirty="0"/>
              <a:t>Fel 5:</a:t>
            </a:r>
          </a:p>
        </p:txBody>
      </p:sp>
      <p:sp>
        <p:nvSpPr>
          <p:cNvPr id="7" name="Platshållare för innehåll 6">
            <a:extLst>
              <a:ext uri="{FF2B5EF4-FFF2-40B4-BE49-F238E27FC236}">
                <a16:creationId xmlns:a16="http://schemas.microsoft.com/office/drawing/2014/main" id="{C18ABACB-A968-4D96-B910-BA768BDB4965}"/>
              </a:ext>
            </a:extLst>
          </p:cNvPr>
          <p:cNvSpPr>
            <a:spLocks noGrp="1"/>
          </p:cNvSpPr>
          <p:nvPr>
            <p:ph idx="1"/>
          </p:nvPr>
        </p:nvSpPr>
        <p:spPr/>
        <p:txBody>
          <a:bodyPr/>
          <a:lstStyle/>
          <a:p>
            <a:pPr marL="0" indent="0">
              <a:buNone/>
            </a:pPr>
            <a:r>
              <a:rPr lang="sv-SE" sz="2400" b="1" dirty="0" err="1"/>
              <a:t>Erytromycin</a:t>
            </a:r>
            <a:r>
              <a:rPr lang="sv-SE" sz="2400" b="1" dirty="0"/>
              <a:t> gavs</a:t>
            </a:r>
          </a:p>
          <a:p>
            <a:pPr marL="0" indent="0">
              <a:buNone/>
            </a:pPr>
            <a:r>
              <a:rPr lang="sv-SE" sz="2400" dirty="0" err="1"/>
              <a:t>Klindamycin</a:t>
            </a:r>
            <a:r>
              <a:rPr lang="sv-SE" sz="2400" dirty="0"/>
              <a:t> rekommenderas vid tonsillit och typ 1-allergi mot pc, inte erytromycin.</a:t>
            </a:r>
          </a:p>
          <a:p>
            <a:pPr marL="0" indent="0">
              <a:buNone/>
            </a:pPr>
            <a:endParaRPr lang="sv-SE" dirty="0"/>
          </a:p>
        </p:txBody>
      </p:sp>
      <p:sp>
        <p:nvSpPr>
          <p:cNvPr id="4" name="Platshållare för sidfot 3">
            <a:extLst>
              <a:ext uri="{FF2B5EF4-FFF2-40B4-BE49-F238E27FC236}">
                <a16:creationId xmlns:a16="http://schemas.microsoft.com/office/drawing/2014/main" id="{EE10B66D-6B43-47FE-BC12-0D52376ABE7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03437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807499F-5040-494F-AA30-2A0E2A09F1EC}"/>
              </a:ext>
            </a:extLst>
          </p:cNvPr>
          <p:cNvSpPr>
            <a:spLocks noGrp="1"/>
          </p:cNvSpPr>
          <p:nvPr>
            <p:ph type="title"/>
          </p:nvPr>
        </p:nvSpPr>
        <p:spPr/>
        <p:txBody>
          <a:bodyPr/>
          <a:lstStyle/>
          <a:p>
            <a:r>
              <a:rPr lang="sv-SE" sz="2800" dirty="0"/>
              <a:t>Fel 6:</a:t>
            </a:r>
          </a:p>
        </p:txBody>
      </p:sp>
      <p:sp>
        <p:nvSpPr>
          <p:cNvPr id="7" name="Platshållare för innehåll 6">
            <a:extLst>
              <a:ext uri="{FF2B5EF4-FFF2-40B4-BE49-F238E27FC236}">
                <a16:creationId xmlns:a16="http://schemas.microsoft.com/office/drawing/2014/main" id="{076F776B-0B89-4597-AA0B-1F4CA6B29BB0}"/>
              </a:ext>
            </a:extLst>
          </p:cNvPr>
          <p:cNvSpPr>
            <a:spLocks noGrp="1"/>
          </p:cNvSpPr>
          <p:nvPr>
            <p:ph idx="1"/>
          </p:nvPr>
        </p:nvSpPr>
        <p:spPr/>
        <p:txBody>
          <a:bodyPr/>
          <a:lstStyle/>
          <a:p>
            <a:pPr marL="0" indent="0">
              <a:buNone/>
            </a:pPr>
            <a:r>
              <a:rPr lang="sv-SE" sz="2400" b="1" dirty="0"/>
              <a:t>Fel 6: Fel diagnos</a:t>
            </a:r>
            <a:endParaRPr lang="sv-SE" sz="2400" dirty="0"/>
          </a:p>
          <a:p>
            <a:pPr marL="0" indent="0">
              <a:buNone/>
            </a:pPr>
            <a:r>
              <a:rPr lang="sv-SE" sz="2400" dirty="0"/>
              <a:t>Malte har inte akut tonsillit utan en förkylning, J069 ÖLI.</a:t>
            </a:r>
          </a:p>
          <a:p>
            <a:pPr marL="0" indent="0">
              <a:buNone/>
            </a:pPr>
            <a:endParaRPr lang="sv-SE" dirty="0"/>
          </a:p>
        </p:txBody>
      </p:sp>
      <p:sp>
        <p:nvSpPr>
          <p:cNvPr id="4" name="Platshållare för sidfot 3">
            <a:extLst>
              <a:ext uri="{FF2B5EF4-FFF2-40B4-BE49-F238E27FC236}">
                <a16:creationId xmlns:a16="http://schemas.microsoft.com/office/drawing/2014/main" id="{ACEAED0C-234C-402A-86A2-DCF924EF629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90147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44968B6-298B-4897-802D-2D1C2C5C4D1B}"/>
              </a:ext>
            </a:extLst>
          </p:cNvPr>
          <p:cNvSpPr>
            <a:spLocks noGrp="1"/>
          </p:cNvSpPr>
          <p:nvPr>
            <p:ph type="title"/>
          </p:nvPr>
        </p:nvSpPr>
        <p:spPr/>
        <p:txBody>
          <a:bodyPr/>
          <a:lstStyle/>
          <a:p>
            <a:r>
              <a:rPr lang="sv-SE" sz="2800" dirty="0"/>
              <a:t>Forts.</a:t>
            </a:r>
          </a:p>
        </p:txBody>
      </p:sp>
      <p:sp>
        <p:nvSpPr>
          <p:cNvPr id="7" name="Platshållare för innehåll 6">
            <a:extLst>
              <a:ext uri="{FF2B5EF4-FFF2-40B4-BE49-F238E27FC236}">
                <a16:creationId xmlns:a16="http://schemas.microsoft.com/office/drawing/2014/main" id="{ED3C3C62-1A4C-44DF-B17A-F186E62CFB95}"/>
              </a:ext>
            </a:extLst>
          </p:cNvPr>
          <p:cNvSpPr>
            <a:spLocks noGrp="1"/>
          </p:cNvSpPr>
          <p:nvPr>
            <p:ph idx="1"/>
          </p:nvPr>
        </p:nvSpPr>
        <p:spPr>
          <a:xfrm>
            <a:off x="719999" y="1916613"/>
            <a:ext cx="7700963" cy="4146562"/>
          </a:xfrm>
        </p:spPr>
        <p:txBody>
          <a:bodyPr/>
          <a:lstStyle/>
          <a:p>
            <a:r>
              <a:rPr lang="sv-SE" b="1" dirty="0"/>
              <a:t>Aktuellt: </a:t>
            </a:r>
            <a:r>
              <a:rPr lang="sv-SE" dirty="0"/>
              <a:t>Kommer med pappa. Sedan två dagar snuva och halsont. Orolig för halsfluss eftersom flera i klassen haft det den senaste tiden. Ska resa till Turkiet på semester om tre dagar och vill ha behandling så att han blir snabbt frisk. </a:t>
            </a:r>
          </a:p>
          <a:p>
            <a:r>
              <a:rPr lang="sv-SE" b="1" dirty="0"/>
              <a:t>Aktuella läkemedel: </a:t>
            </a:r>
            <a:r>
              <a:rPr lang="sv-SE" dirty="0"/>
              <a:t>Luftrörsvidgande vid behov</a:t>
            </a:r>
          </a:p>
          <a:p>
            <a:r>
              <a:rPr lang="sv-SE" b="1" dirty="0"/>
              <a:t>Allergi/överkänslighet: </a:t>
            </a:r>
            <a:r>
              <a:rPr lang="sv-SE" dirty="0"/>
              <a:t>Pc-allergiker, fick utslag en gång när han var liten och hade ätit penicillin mot lunginflammation i fyra dagar.</a:t>
            </a:r>
          </a:p>
          <a:p>
            <a:endParaRPr lang="sv-SE" dirty="0"/>
          </a:p>
        </p:txBody>
      </p:sp>
      <p:sp>
        <p:nvSpPr>
          <p:cNvPr id="4" name="Platshållare för sidfot 3">
            <a:extLst>
              <a:ext uri="{FF2B5EF4-FFF2-40B4-BE49-F238E27FC236}">
                <a16:creationId xmlns:a16="http://schemas.microsoft.com/office/drawing/2014/main" id="{B6B3FD5A-3D34-4ACC-8080-CB9012989C9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913063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8F5822B-8D15-4D01-963C-F5900B18AAA3}"/>
              </a:ext>
            </a:extLst>
          </p:cNvPr>
          <p:cNvSpPr>
            <a:spLocks noGrp="1"/>
          </p:cNvSpPr>
          <p:nvPr>
            <p:ph type="title"/>
          </p:nvPr>
        </p:nvSpPr>
        <p:spPr>
          <a:xfrm>
            <a:off x="719999" y="939325"/>
            <a:ext cx="7700963" cy="594054"/>
          </a:xfrm>
        </p:spPr>
        <p:txBody>
          <a:bodyPr/>
          <a:lstStyle/>
          <a:p>
            <a:r>
              <a:rPr lang="sv-SE" sz="2800" dirty="0"/>
              <a:t>Forts.</a:t>
            </a:r>
          </a:p>
        </p:txBody>
      </p:sp>
      <p:sp>
        <p:nvSpPr>
          <p:cNvPr id="7" name="Platshållare för innehåll 6">
            <a:extLst>
              <a:ext uri="{FF2B5EF4-FFF2-40B4-BE49-F238E27FC236}">
                <a16:creationId xmlns:a16="http://schemas.microsoft.com/office/drawing/2014/main" id="{22D1B048-3AB3-463C-887B-F9FFC545B412}"/>
              </a:ext>
            </a:extLst>
          </p:cNvPr>
          <p:cNvSpPr>
            <a:spLocks noGrp="1"/>
          </p:cNvSpPr>
          <p:nvPr>
            <p:ph idx="1"/>
          </p:nvPr>
        </p:nvSpPr>
        <p:spPr>
          <a:xfrm>
            <a:off x="719999" y="1685303"/>
            <a:ext cx="7700963" cy="4515471"/>
          </a:xfrm>
        </p:spPr>
        <p:txBody>
          <a:bodyPr/>
          <a:lstStyle/>
          <a:p>
            <a:pPr marL="0" indent="0">
              <a:buNone/>
            </a:pPr>
            <a:r>
              <a:rPr lang="sv-SE" b="1" dirty="0"/>
              <a:t>Status:</a:t>
            </a:r>
          </a:p>
          <a:p>
            <a:r>
              <a:rPr lang="sv-SE" b="1" dirty="0"/>
              <a:t>AT: </a:t>
            </a:r>
            <a:r>
              <a:rPr lang="sv-SE" dirty="0"/>
              <a:t>Snuvig. I övrigt väs opåverkad. Temp 37,7 °C.</a:t>
            </a:r>
          </a:p>
          <a:p>
            <a:r>
              <a:rPr lang="sv-SE" b="1" dirty="0"/>
              <a:t>Öron: </a:t>
            </a:r>
            <a:r>
              <a:rPr lang="sv-SE" dirty="0"/>
              <a:t>Rodnad längs hammarskaften bilat. Ingen buktning av trumhinnorna. Normal rörlighet.</a:t>
            </a:r>
          </a:p>
          <a:p>
            <a:r>
              <a:rPr lang="sv-SE" b="1" dirty="0"/>
              <a:t>M o S:  </a:t>
            </a:r>
            <a:r>
              <a:rPr lang="sv-SE" dirty="0"/>
              <a:t>Lätt förstorade tonsiller. Rodnad i svalget. </a:t>
            </a:r>
          </a:p>
          <a:p>
            <a:r>
              <a:rPr lang="sv-SE" b="1" dirty="0"/>
              <a:t>Lymfkörtlar: </a:t>
            </a:r>
            <a:r>
              <a:rPr lang="sv-SE" dirty="0"/>
              <a:t>Några lätt förstorade körtlar längs m. sternokleidomastoideus bilat.</a:t>
            </a:r>
          </a:p>
          <a:p>
            <a:r>
              <a:rPr lang="sv-SE" b="1" dirty="0"/>
              <a:t>Hjärta: </a:t>
            </a:r>
            <a:r>
              <a:rPr lang="sv-SE" dirty="0"/>
              <a:t>RR, ca 75 slag/min, inga blåsljud</a:t>
            </a:r>
          </a:p>
          <a:p>
            <a:r>
              <a:rPr lang="sv-SE" b="1" dirty="0"/>
              <a:t>Lungor: </a:t>
            </a:r>
            <a:r>
              <a:rPr lang="sv-SE" dirty="0"/>
              <a:t>Vesikulära andningsljud bilat. </a:t>
            </a:r>
          </a:p>
          <a:p>
            <a:endParaRPr lang="sv-SE" dirty="0"/>
          </a:p>
        </p:txBody>
      </p:sp>
      <p:sp>
        <p:nvSpPr>
          <p:cNvPr id="4" name="Platshållare för sidfot 3">
            <a:extLst>
              <a:ext uri="{FF2B5EF4-FFF2-40B4-BE49-F238E27FC236}">
                <a16:creationId xmlns:a16="http://schemas.microsoft.com/office/drawing/2014/main" id="{48103E1D-4C60-4AD4-86FA-3690A8E4C241}"/>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18249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07FF373-6C21-4C6A-B918-2012409CC763}"/>
              </a:ext>
            </a:extLst>
          </p:cNvPr>
          <p:cNvSpPr>
            <a:spLocks noGrp="1"/>
          </p:cNvSpPr>
          <p:nvPr>
            <p:ph type="title"/>
          </p:nvPr>
        </p:nvSpPr>
        <p:spPr/>
        <p:txBody>
          <a:bodyPr/>
          <a:lstStyle/>
          <a:p>
            <a:r>
              <a:rPr lang="sv-SE" sz="2800" dirty="0"/>
              <a:t>Forts.</a:t>
            </a:r>
          </a:p>
        </p:txBody>
      </p:sp>
      <p:sp>
        <p:nvSpPr>
          <p:cNvPr id="7" name="Platshållare för innehåll 6">
            <a:extLst>
              <a:ext uri="{FF2B5EF4-FFF2-40B4-BE49-F238E27FC236}">
                <a16:creationId xmlns:a16="http://schemas.microsoft.com/office/drawing/2014/main" id="{39CDA009-BB52-42EA-BCEE-6F9C6991CC2F}"/>
              </a:ext>
            </a:extLst>
          </p:cNvPr>
          <p:cNvSpPr>
            <a:spLocks noGrp="1"/>
          </p:cNvSpPr>
          <p:nvPr>
            <p:ph idx="1"/>
          </p:nvPr>
        </p:nvSpPr>
        <p:spPr/>
        <p:txBody>
          <a:bodyPr/>
          <a:lstStyle/>
          <a:p>
            <a:r>
              <a:rPr lang="sv-SE" b="1" dirty="0"/>
              <a:t>Lab: </a:t>
            </a:r>
            <a:r>
              <a:rPr lang="sv-SE" dirty="0" err="1"/>
              <a:t>Strep</a:t>
            </a:r>
            <a:r>
              <a:rPr lang="sv-SE" dirty="0"/>
              <a:t> A negativ. CRP 34.</a:t>
            </a:r>
            <a:endParaRPr lang="sv-SE" b="1" dirty="0"/>
          </a:p>
          <a:p>
            <a:r>
              <a:rPr lang="sv-SE" b="1" dirty="0"/>
              <a:t>Bedömning/åtgärd: </a:t>
            </a:r>
            <a:r>
              <a:rPr lang="sv-SE" dirty="0"/>
              <a:t>17-årig pojke med halsont. Strep A negativ men med tanke på nära förestående resa ges behandling för säkerhets skull. Får erytromycin pga pc-allergi. Åter vid behov. </a:t>
            </a:r>
          </a:p>
          <a:p>
            <a:r>
              <a:rPr lang="sv-SE" b="1" dirty="0"/>
              <a:t>Diagnos: </a:t>
            </a:r>
            <a:r>
              <a:rPr lang="sv-SE" dirty="0"/>
              <a:t>J039 Akut tonsillit, ospecificerad</a:t>
            </a:r>
          </a:p>
          <a:p>
            <a:pPr marL="0" indent="0">
              <a:buNone/>
            </a:pPr>
            <a:endParaRPr lang="sv-SE" dirty="0"/>
          </a:p>
        </p:txBody>
      </p:sp>
      <p:sp>
        <p:nvSpPr>
          <p:cNvPr id="4" name="Platshållare för sidfot 3">
            <a:extLst>
              <a:ext uri="{FF2B5EF4-FFF2-40B4-BE49-F238E27FC236}">
                <a16:creationId xmlns:a16="http://schemas.microsoft.com/office/drawing/2014/main" id="{34935701-6AAB-48F8-8B33-1E449B72B3A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401990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F62476A-40F3-44A9-8B2A-DFC2B293766E}"/>
              </a:ext>
            </a:extLst>
          </p:cNvPr>
          <p:cNvSpPr>
            <a:spLocks noGrp="1"/>
          </p:cNvSpPr>
          <p:nvPr>
            <p:ph type="title"/>
          </p:nvPr>
        </p:nvSpPr>
        <p:spPr/>
        <p:txBody>
          <a:bodyPr/>
          <a:lstStyle/>
          <a:p>
            <a:r>
              <a:rPr lang="sv-SE" sz="2800" dirty="0"/>
              <a:t>Fel 1:</a:t>
            </a:r>
          </a:p>
        </p:txBody>
      </p:sp>
      <p:sp>
        <p:nvSpPr>
          <p:cNvPr id="7" name="Platshållare för innehåll 6">
            <a:extLst>
              <a:ext uri="{FF2B5EF4-FFF2-40B4-BE49-F238E27FC236}">
                <a16:creationId xmlns:a16="http://schemas.microsoft.com/office/drawing/2014/main" id="{D682F575-4FBC-437D-925F-D2C93FAA6EF4}"/>
              </a:ext>
            </a:extLst>
          </p:cNvPr>
          <p:cNvSpPr>
            <a:spLocks noGrp="1"/>
          </p:cNvSpPr>
          <p:nvPr>
            <p:ph idx="1"/>
          </p:nvPr>
        </p:nvSpPr>
        <p:spPr>
          <a:xfrm>
            <a:off x="720000" y="2109543"/>
            <a:ext cx="7700963" cy="3938400"/>
          </a:xfrm>
        </p:spPr>
        <p:txBody>
          <a:bodyPr/>
          <a:lstStyle/>
          <a:p>
            <a:pPr marL="0" indent="0">
              <a:buNone/>
            </a:pPr>
            <a:r>
              <a:rPr lang="sv-SE" sz="2400" b="1" dirty="0"/>
              <a:t>Malte är inte pc-allergiker</a:t>
            </a:r>
          </a:p>
          <a:p>
            <a:r>
              <a:rPr lang="sv-SE" sz="2400" dirty="0"/>
              <a:t>Utslag utan andra symtom är inte uttryck för IgE-förmedlad allergi </a:t>
            </a:r>
          </a:p>
          <a:p>
            <a:r>
              <a:rPr lang="sv-SE" sz="2400" dirty="0"/>
              <a:t>Äkta allergiska reaktioner uppträder vanligen i början av behandlingen.</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6B720351-C8B7-42F4-9DD0-8F12DF25600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81306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01ED4682-5E29-4F00-9DC4-8C63300ACB29}"/>
              </a:ext>
            </a:extLst>
          </p:cNvPr>
          <p:cNvSpPr>
            <a:spLocks noGrp="1"/>
          </p:cNvSpPr>
          <p:nvPr>
            <p:ph type="title"/>
          </p:nvPr>
        </p:nvSpPr>
        <p:spPr/>
        <p:txBody>
          <a:bodyPr/>
          <a:lstStyle/>
          <a:p>
            <a:r>
              <a:rPr lang="sv-SE" sz="2800" dirty="0"/>
              <a:t>Forts.</a:t>
            </a:r>
          </a:p>
        </p:txBody>
      </p:sp>
      <p:sp>
        <p:nvSpPr>
          <p:cNvPr id="7" name="Platshållare för innehåll 6">
            <a:extLst>
              <a:ext uri="{FF2B5EF4-FFF2-40B4-BE49-F238E27FC236}">
                <a16:creationId xmlns:a16="http://schemas.microsoft.com/office/drawing/2014/main" id="{C8945352-2563-4899-89A6-DC494F31B5B9}"/>
              </a:ext>
            </a:extLst>
          </p:cNvPr>
          <p:cNvSpPr>
            <a:spLocks noGrp="1"/>
          </p:cNvSpPr>
          <p:nvPr>
            <p:ph idx="1"/>
          </p:nvPr>
        </p:nvSpPr>
        <p:spPr/>
        <p:txBody>
          <a:bodyPr/>
          <a:lstStyle/>
          <a:p>
            <a:pPr marL="0" indent="0">
              <a:buNone/>
            </a:pPr>
            <a:r>
              <a:rPr lang="sv-SE" sz="2400" b="1" dirty="0"/>
              <a:t>Andrahandsantibiotika ger</a:t>
            </a:r>
          </a:p>
          <a:p>
            <a:r>
              <a:rPr lang="sv-SE" sz="2400" dirty="0"/>
              <a:t>mer biverkningar för patienten </a:t>
            </a:r>
          </a:p>
          <a:p>
            <a:r>
              <a:rPr lang="sv-SE" sz="2400" dirty="0"/>
              <a:t>högre kostnader  </a:t>
            </a:r>
          </a:p>
          <a:p>
            <a:r>
              <a:rPr lang="sv-SE" sz="2400" dirty="0"/>
              <a:t>risk för resistensutveckling</a:t>
            </a:r>
          </a:p>
          <a:p>
            <a:r>
              <a:rPr lang="sv-SE" sz="2400" dirty="0"/>
              <a:t>negativa effekter ur ekologisk synvinkel. </a:t>
            </a:r>
            <a:br>
              <a:rPr lang="sv-SE" dirty="0"/>
            </a:br>
            <a:endParaRPr lang="sv-SE" dirty="0"/>
          </a:p>
          <a:p>
            <a:pPr marL="0" indent="0">
              <a:buNone/>
            </a:pPr>
            <a:endParaRPr lang="sv-SE" dirty="0"/>
          </a:p>
        </p:txBody>
      </p:sp>
      <p:sp>
        <p:nvSpPr>
          <p:cNvPr id="4" name="Platshållare för sidfot 3">
            <a:extLst>
              <a:ext uri="{FF2B5EF4-FFF2-40B4-BE49-F238E27FC236}">
                <a16:creationId xmlns:a16="http://schemas.microsoft.com/office/drawing/2014/main" id="{D4CE1CC6-8367-4741-BD14-50927E7460C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916492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EF38727-86B3-4265-9318-16C210718803}"/>
              </a:ext>
            </a:extLst>
          </p:cNvPr>
          <p:cNvSpPr>
            <a:spLocks noGrp="1"/>
          </p:cNvSpPr>
          <p:nvPr>
            <p:ph type="title"/>
          </p:nvPr>
        </p:nvSpPr>
        <p:spPr>
          <a:xfrm>
            <a:off x="719999" y="1055394"/>
            <a:ext cx="7700963" cy="534256"/>
          </a:xfrm>
        </p:spPr>
        <p:txBody>
          <a:bodyPr/>
          <a:lstStyle/>
          <a:p>
            <a:r>
              <a:rPr lang="sv-SE" sz="2800" dirty="0"/>
              <a:t>Fel 2:</a:t>
            </a:r>
          </a:p>
        </p:txBody>
      </p:sp>
      <p:sp>
        <p:nvSpPr>
          <p:cNvPr id="7" name="Platshållare för innehåll 6">
            <a:extLst>
              <a:ext uri="{FF2B5EF4-FFF2-40B4-BE49-F238E27FC236}">
                <a16:creationId xmlns:a16="http://schemas.microsoft.com/office/drawing/2014/main" id="{B973A257-1D25-4A46-8743-B5CD29ACF55E}"/>
              </a:ext>
            </a:extLst>
          </p:cNvPr>
          <p:cNvSpPr>
            <a:spLocks noGrp="1"/>
          </p:cNvSpPr>
          <p:nvPr>
            <p:ph idx="1"/>
          </p:nvPr>
        </p:nvSpPr>
        <p:spPr>
          <a:xfrm>
            <a:off x="719999" y="1625742"/>
            <a:ext cx="7700963" cy="4176863"/>
          </a:xfrm>
        </p:spPr>
        <p:txBody>
          <a:bodyPr/>
          <a:lstStyle/>
          <a:p>
            <a:pPr marL="0" indent="0">
              <a:buNone/>
            </a:pPr>
            <a:r>
              <a:rPr lang="sv-SE" sz="2400" b="1" dirty="0"/>
              <a:t>Strep A togs</a:t>
            </a:r>
          </a:p>
          <a:p>
            <a:r>
              <a:rPr lang="sv-SE" sz="2400" dirty="0"/>
              <a:t>Strep A ska bara tas vid tonsillit med minst tre uppfyllda Centorkriterier. </a:t>
            </a:r>
          </a:p>
          <a:p>
            <a:r>
              <a:rPr lang="sv-SE" sz="2400" dirty="0" err="1"/>
              <a:t>Centorkriterierna</a:t>
            </a:r>
            <a:r>
              <a:rPr lang="sv-SE" sz="2400" dirty="0"/>
              <a:t> är feber &gt;38,5 °C, svullna ömmande lymfadeniter i käkvinklarna, tonsiller med beläggningar och frånvaro av hosta. </a:t>
            </a:r>
          </a:p>
          <a:p>
            <a:pPr marL="0" indent="0">
              <a:buNone/>
            </a:pPr>
            <a:endParaRPr lang="sv-SE" dirty="0"/>
          </a:p>
        </p:txBody>
      </p:sp>
      <p:sp>
        <p:nvSpPr>
          <p:cNvPr id="4" name="Platshållare för sidfot 3">
            <a:extLst>
              <a:ext uri="{FF2B5EF4-FFF2-40B4-BE49-F238E27FC236}">
                <a16:creationId xmlns:a16="http://schemas.microsoft.com/office/drawing/2014/main" id="{3CA8F4F3-67B8-4CC3-A2DF-F4A40A03229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13812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CCAC4E3-A2F5-44B0-85CE-9AA3E401C6EE}"/>
              </a:ext>
            </a:extLst>
          </p:cNvPr>
          <p:cNvSpPr>
            <a:spLocks noGrp="1"/>
          </p:cNvSpPr>
          <p:nvPr>
            <p:ph type="title"/>
          </p:nvPr>
        </p:nvSpPr>
        <p:spPr/>
        <p:txBody>
          <a:bodyPr/>
          <a:lstStyle/>
          <a:p>
            <a:r>
              <a:rPr lang="sv-SE" sz="2800" dirty="0"/>
              <a:t>Fel 3:</a:t>
            </a:r>
          </a:p>
        </p:txBody>
      </p:sp>
      <p:sp>
        <p:nvSpPr>
          <p:cNvPr id="7" name="Platshållare för innehåll 6">
            <a:extLst>
              <a:ext uri="{FF2B5EF4-FFF2-40B4-BE49-F238E27FC236}">
                <a16:creationId xmlns:a16="http://schemas.microsoft.com/office/drawing/2014/main" id="{D9D48E5A-D712-46FE-9487-55ABAD0DF328}"/>
              </a:ext>
            </a:extLst>
          </p:cNvPr>
          <p:cNvSpPr>
            <a:spLocks noGrp="1"/>
          </p:cNvSpPr>
          <p:nvPr>
            <p:ph idx="1"/>
          </p:nvPr>
        </p:nvSpPr>
        <p:spPr/>
        <p:txBody>
          <a:bodyPr/>
          <a:lstStyle/>
          <a:p>
            <a:pPr marL="0" indent="0">
              <a:buNone/>
            </a:pPr>
            <a:r>
              <a:rPr lang="sv-SE" sz="2400" b="1" dirty="0"/>
              <a:t>CRP togs</a:t>
            </a:r>
          </a:p>
          <a:p>
            <a:pPr marL="0" indent="0">
              <a:buNone/>
            </a:pPr>
            <a:r>
              <a:rPr lang="sv-SE" sz="2400" dirty="0"/>
              <a:t>Malte har en övre luftvägsinfektion, han är förkyld. CRP tillför inget vid ÖLI.</a:t>
            </a:r>
          </a:p>
          <a:p>
            <a:pPr marL="0" indent="0">
              <a:buNone/>
            </a:pPr>
            <a:endParaRPr lang="sv-SE" dirty="0"/>
          </a:p>
        </p:txBody>
      </p:sp>
      <p:sp>
        <p:nvSpPr>
          <p:cNvPr id="4" name="Platshållare för sidfot 3">
            <a:extLst>
              <a:ext uri="{FF2B5EF4-FFF2-40B4-BE49-F238E27FC236}">
                <a16:creationId xmlns:a16="http://schemas.microsoft.com/office/drawing/2014/main" id="{165750E5-C112-438B-AA5C-6C59A2F1D40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50886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F8F40B9-759A-463E-8A14-29DB5DBCEFA3}"/>
              </a:ext>
            </a:extLst>
          </p:cNvPr>
          <p:cNvSpPr>
            <a:spLocks noGrp="1"/>
          </p:cNvSpPr>
          <p:nvPr>
            <p:ph type="title"/>
          </p:nvPr>
        </p:nvSpPr>
        <p:spPr/>
        <p:txBody>
          <a:bodyPr/>
          <a:lstStyle/>
          <a:p>
            <a:r>
              <a:rPr lang="sv-SE" sz="2800" dirty="0"/>
              <a:t>Fel 4:</a:t>
            </a:r>
          </a:p>
        </p:txBody>
      </p:sp>
      <p:sp>
        <p:nvSpPr>
          <p:cNvPr id="7" name="Platshållare för innehåll 6">
            <a:extLst>
              <a:ext uri="{FF2B5EF4-FFF2-40B4-BE49-F238E27FC236}">
                <a16:creationId xmlns:a16="http://schemas.microsoft.com/office/drawing/2014/main" id="{75E92DE6-1080-401E-8D28-EA710CA7094E}"/>
              </a:ext>
            </a:extLst>
          </p:cNvPr>
          <p:cNvSpPr>
            <a:spLocks noGrp="1"/>
          </p:cNvSpPr>
          <p:nvPr>
            <p:ph idx="1"/>
          </p:nvPr>
        </p:nvSpPr>
        <p:spPr/>
        <p:txBody>
          <a:bodyPr/>
          <a:lstStyle/>
          <a:p>
            <a:pPr marL="0" indent="0">
              <a:buNone/>
            </a:pPr>
            <a:r>
              <a:rPr lang="sv-SE" sz="2400" b="1" dirty="0"/>
              <a:t>Antibiotika ges för säkerhets skull</a:t>
            </a:r>
          </a:p>
          <a:p>
            <a:r>
              <a:rPr lang="sv-SE" sz="2400" dirty="0"/>
              <a:t>Malte har en förkylning vilket betyder att han inte har något att vinna med antibiotikabehandling.</a:t>
            </a:r>
          </a:p>
          <a:p>
            <a:r>
              <a:rPr lang="sv-SE" sz="2400" dirty="0"/>
              <a:t>Även vid en uttalad tonsillit bör man i de flesta fall avstå från antibiotika om strep A är negativ.</a:t>
            </a:r>
          </a:p>
          <a:p>
            <a:pPr marL="0" indent="0">
              <a:buNone/>
            </a:pPr>
            <a:endParaRPr lang="sv-SE" dirty="0"/>
          </a:p>
        </p:txBody>
      </p:sp>
      <p:sp>
        <p:nvSpPr>
          <p:cNvPr id="4" name="Platshållare för sidfot 3">
            <a:extLst>
              <a:ext uri="{FF2B5EF4-FFF2-40B4-BE49-F238E27FC236}">
                <a16:creationId xmlns:a16="http://schemas.microsoft.com/office/drawing/2014/main" id="{E9C9F5E0-0656-4A8E-8B40-1017DEC10AA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61317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736</Words>
  <Application>Microsoft Office PowerPoint</Application>
  <PresentationFormat>Bildspel på skärmen (4:3)</PresentationFormat>
  <Paragraphs>62</Paragraphs>
  <Slides>11</Slides>
  <Notes>5</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Arial</vt:lpstr>
      <vt:lpstr>Calibri</vt:lpstr>
      <vt:lpstr>Verdana</vt:lpstr>
      <vt:lpstr>Wingdings</vt:lpstr>
      <vt:lpstr>Standardformgivning</vt:lpstr>
      <vt:lpstr>Halsont – finn sex fel</vt:lpstr>
      <vt:lpstr>Forts.</vt:lpstr>
      <vt:lpstr>Forts.</vt:lpstr>
      <vt:lpstr>Forts.</vt:lpstr>
      <vt:lpstr>Fel 1:</vt:lpstr>
      <vt:lpstr>Forts.</vt:lpstr>
      <vt:lpstr>Fel 2:</vt:lpstr>
      <vt:lpstr>Fel 3:</vt:lpstr>
      <vt:lpstr>Fel 4:</vt:lpstr>
      <vt:lpstr>Fel 5:</vt:lpstr>
      <vt:lpstr>Fel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Halsont – finn sex fel</dc:title>
  <dc:creator>Heléne Rödin</dc:creator>
  <cp:lastModifiedBy>Anna-Lena Fastén</cp:lastModifiedBy>
  <cp:revision>13</cp:revision>
  <dcterms:created xsi:type="dcterms:W3CDTF">2020-06-09T13:38:53Z</dcterms:created>
  <dcterms:modified xsi:type="dcterms:W3CDTF">2020-12-02T10:35:39Z</dcterms:modified>
</cp:coreProperties>
</file>