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9"/>
  </p:notesMasterIdLst>
  <p:sldIdLst>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8"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6" d="100"/>
          <a:sy n="76" d="100"/>
        </p:scale>
        <p:origin x="918" y="96"/>
      </p:cViewPr>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3F9538-8637-41D5-8748-BC43902CAFDC}" type="datetimeFigureOut">
              <a:rPr lang="sv-SE" smtClean="0"/>
              <a:t>2026-04-20</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750B01-CD56-434E-8199-1910616A06DD}" type="slidenum">
              <a:rPr lang="sv-SE" smtClean="0"/>
              <a:t>‹#›</a:t>
            </a:fld>
            <a:endParaRPr lang="sv-SE"/>
          </a:p>
        </p:txBody>
      </p:sp>
    </p:spTree>
    <p:extLst>
      <p:ext uri="{BB962C8B-B14F-4D97-AF65-F5344CB8AC3E}">
        <p14:creationId xmlns:p14="http://schemas.microsoft.com/office/powerpoint/2010/main" val="3508558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Många patienter med borrelia har dock inte noterat någon fästing, så om patienten inte känner till några bett utesluter inte det fästingburna sjukdomar.</a:t>
            </a:r>
          </a:p>
          <a:p>
            <a:endParaRPr lang="sv-SE" dirty="0"/>
          </a:p>
        </p:txBody>
      </p:sp>
      <p:sp>
        <p:nvSpPr>
          <p:cNvPr id="4" name="Platshållare för bildnummer 3"/>
          <p:cNvSpPr>
            <a:spLocks noGrp="1"/>
          </p:cNvSpPr>
          <p:nvPr>
            <p:ph type="sldNum" sz="quarter" idx="5"/>
          </p:nvPr>
        </p:nvSpPr>
        <p:spPr/>
        <p:txBody>
          <a:bodyPr/>
          <a:lstStyle/>
          <a:p>
            <a:fld id="{0F750B01-CD56-434E-8199-1910616A06DD}" type="slidenum">
              <a:rPr lang="sv-SE" smtClean="0"/>
              <a:t>4</a:t>
            </a:fld>
            <a:endParaRPr lang="sv-SE"/>
          </a:p>
        </p:txBody>
      </p:sp>
    </p:spTree>
    <p:extLst>
      <p:ext uri="{BB962C8B-B14F-4D97-AF65-F5344CB8AC3E}">
        <p14:creationId xmlns:p14="http://schemas.microsoft.com/office/powerpoint/2010/main" val="1478008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Zoran har troligen ett </a:t>
            </a:r>
            <a:r>
              <a:rPr lang="sv-SE" sz="1200" kern="1200" dirty="0" err="1">
                <a:solidFill>
                  <a:schemeClr val="tx1"/>
                </a:solidFill>
                <a:effectLst/>
                <a:latin typeface="+mn-lt"/>
                <a:ea typeface="+mn-ea"/>
                <a:cs typeface="+mn-cs"/>
              </a:rPr>
              <a:t>erytema</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migrans</a:t>
            </a:r>
            <a:r>
              <a:rPr lang="sv-SE" sz="1200" kern="1200" dirty="0">
                <a:solidFill>
                  <a:schemeClr val="tx1"/>
                </a:solidFill>
                <a:effectLst/>
                <a:latin typeface="+mn-lt"/>
                <a:ea typeface="+mn-ea"/>
                <a:cs typeface="+mn-cs"/>
              </a:rPr>
              <a:t> (EM) och Sara troligen ett </a:t>
            </a:r>
            <a:r>
              <a:rPr lang="sv-SE" sz="1200" kern="1200" dirty="0" err="1">
                <a:solidFill>
                  <a:schemeClr val="tx1"/>
                </a:solidFill>
                <a:effectLst/>
                <a:latin typeface="+mn-lt"/>
                <a:ea typeface="+mn-ea"/>
                <a:cs typeface="+mn-cs"/>
              </a:rPr>
              <a:t>lymfocytom</a:t>
            </a:r>
            <a:r>
              <a:rPr lang="sv-SE" sz="1200" kern="1200" dirty="0">
                <a:solidFill>
                  <a:schemeClr val="tx1"/>
                </a:solidFill>
                <a:effectLst/>
                <a:latin typeface="+mn-lt"/>
                <a:ea typeface="+mn-ea"/>
                <a:cs typeface="+mn-cs"/>
              </a:rPr>
              <a:t> i örsnibben. Det är viktigt att särskilja ett EM från en lokal bettreaktion. En bettreaktion blir sällan större än 3 cm i diameter och försvinner oftast inom en vecka. Ett EM debuterar minst 4 dagar, oftast en vecka eller mer, efter bettet och är ≥ 5 cm i diameter. De flesta har inga övriga symtom men lättare klåda kan förekomma.</a:t>
            </a:r>
          </a:p>
          <a:p>
            <a:r>
              <a:rPr lang="sv-SE" sz="1200" kern="1200" dirty="0" err="1">
                <a:solidFill>
                  <a:schemeClr val="tx1"/>
                </a:solidFill>
                <a:effectLst/>
                <a:latin typeface="+mn-lt"/>
                <a:ea typeface="+mn-ea"/>
                <a:cs typeface="+mn-cs"/>
              </a:rPr>
              <a:t>Lymfocytom</a:t>
            </a:r>
            <a:r>
              <a:rPr lang="sv-SE" sz="1200" kern="1200" dirty="0">
                <a:solidFill>
                  <a:schemeClr val="tx1"/>
                </a:solidFill>
                <a:effectLst/>
                <a:latin typeface="+mn-lt"/>
                <a:ea typeface="+mn-ea"/>
                <a:cs typeface="+mn-cs"/>
              </a:rPr>
              <a:t> är en blåröd tumör, 1 - 5 cm, oftast på öronsnibb, bröstvårta eller </a:t>
            </a:r>
            <a:r>
              <a:rPr lang="sv-SE" sz="1200" kern="1200" dirty="0" err="1">
                <a:solidFill>
                  <a:schemeClr val="tx1"/>
                </a:solidFill>
                <a:effectLst/>
                <a:latin typeface="+mn-lt"/>
                <a:ea typeface="+mn-ea"/>
                <a:cs typeface="+mn-cs"/>
              </a:rPr>
              <a:t>skrotum</a:t>
            </a:r>
            <a:r>
              <a:rPr lang="sv-SE" sz="1200" kern="1200" dirty="0">
                <a:solidFill>
                  <a:schemeClr val="tx1"/>
                </a:solidFill>
                <a:effectLst/>
                <a:latin typeface="+mn-lt"/>
                <a:ea typeface="+mn-ea"/>
                <a:cs typeface="+mn-cs"/>
              </a:rPr>
              <a:t> och är vanligast hos barn men förekommer även hos vuxna. Lymfkörtlar i närområdet svullnar ofta. Ca 1/3 föregås av EM. Medianinkubationstiden för </a:t>
            </a:r>
            <a:r>
              <a:rPr lang="sv-SE" sz="1200" kern="1200" dirty="0" err="1">
                <a:solidFill>
                  <a:schemeClr val="tx1"/>
                </a:solidFill>
                <a:effectLst/>
                <a:latin typeface="+mn-lt"/>
                <a:ea typeface="+mn-ea"/>
                <a:cs typeface="+mn-cs"/>
              </a:rPr>
              <a:t>lymfocytom</a:t>
            </a:r>
            <a:r>
              <a:rPr lang="sv-SE" sz="1200" kern="1200" dirty="0">
                <a:solidFill>
                  <a:schemeClr val="tx1"/>
                </a:solidFill>
                <a:effectLst/>
                <a:latin typeface="+mn-lt"/>
                <a:ea typeface="+mn-ea"/>
                <a:cs typeface="+mn-cs"/>
              </a:rPr>
              <a:t> är 3 veckor.</a:t>
            </a:r>
          </a:p>
          <a:p>
            <a:endParaRPr lang="sv-SE" dirty="0"/>
          </a:p>
        </p:txBody>
      </p:sp>
      <p:sp>
        <p:nvSpPr>
          <p:cNvPr id="4" name="Platshållare för bildnummer 3"/>
          <p:cNvSpPr>
            <a:spLocks noGrp="1"/>
          </p:cNvSpPr>
          <p:nvPr>
            <p:ph type="sldNum" sz="quarter" idx="5"/>
          </p:nvPr>
        </p:nvSpPr>
        <p:spPr/>
        <p:txBody>
          <a:bodyPr/>
          <a:lstStyle/>
          <a:p>
            <a:fld id="{0F750B01-CD56-434E-8199-1910616A06DD}" type="slidenum">
              <a:rPr lang="sv-SE" smtClean="0"/>
              <a:t>5</a:t>
            </a:fld>
            <a:endParaRPr lang="sv-SE"/>
          </a:p>
        </p:txBody>
      </p:sp>
    </p:spTree>
    <p:extLst>
      <p:ext uri="{BB962C8B-B14F-4D97-AF65-F5344CB8AC3E}">
        <p14:creationId xmlns:p14="http://schemas.microsoft.com/office/powerpoint/2010/main" val="3715128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err="1">
                <a:solidFill>
                  <a:schemeClr val="tx1"/>
                </a:solidFill>
                <a:effectLst/>
                <a:latin typeface="+mn-lt"/>
                <a:ea typeface="+mn-ea"/>
                <a:cs typeface="+mn-cs"/>
              </a:rPr>
              <a:t>Erytema</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migrans</a:t>
            </a:r>
            <a:r>
              <a:rPr lang="sv-SE" sz="1200" kern="1200" dirty="0">
                <a:solidFill>
                  <a:schemeClr val="tx1"/>
                </a:solidFill>
                <a:effectLst/>
                <a:latin typeface="+mn-lt"/>
                <a:ea typeface="+mn-ea"/>
                <a:cs typeface="+mn-cs"/>
              </a:rPr>
              <a:t> är en klinisk diagnos. Där tillför serologi eller andra prover ingenting. Det är vanligt med negativ borreliaserologi vid EM. </a:t>
            </a:r>
          </a:p>
          <a:p>
            <a:r>
              <a:rPr lang="sv-SE" sz="1200" kern="1200" dirty="0">
                <a:solidFill>
                  <a:schemeClr val="tx1"/>
                </a:solidFill>
                <a:effectLst/>
                <a:latin typeface="+mn-lt"/>
                <a:ea typeface="+mn-ea"/>
                <a:cs typeface="+mn-cs"/>
              </a:rPr>
              <a:t>Klinisk diagnos är för det mesta tillräcklig när det gäller </a:t>
            </a:r>
            <a:r>
              <a:rPr lang="sv-SE" sz="1200" kern="1200" dirty="0" err="1">
                <a:solidFill>
                  <a:schemeClr val="tx1"/>
                </a:solidFill>
                <a:effectLst/>
                <a:latin typeface="+mn-lt"/>
                <a:ea typeface="+mn-ea"/>
                <a:cs typeface="+mn-cs"/>
              </a:rPr>
              <a:t>lymfocytom</a:t>
            </a:r>
            <a:r>
              <a:rPr lang="sv-SE" sz="1200" kern="1200" dirty="0">
                <a:solidFill>
                  <a:schemeClr val="tx1"/>
                </a:solidFill>
                <a:effectLst/>
                <a:latin typeface="+mn-lt"/>
                <a:ea typeface="+mn-ea"/>
                <a:cs typeface="+mn-cs"/>
              </a:rPr>
              <a:t> men borreliaserologi kan vara en viktig pusselbit. Den är ofta men inte alltid positiv vid </a:t>
            </a:r>
            <a:r>
              <a:rPr lang="sv-SE" sz="1200" kern="1200" dirty="0" err="1">
                <a:solidFill>
                  <a:schemeClr val="tx1"/>
                </a:solidFill>
                <a:effectLst/>
                <a:latin typeface="+mn-lt"/>
                <a:ea typeface="+mn-ea"/>
                <a:cs typeface="+mn-cs"/>
              </a:rPr>
              <a:t>lymfocytom</a:t>
            </a:r>
            <a:r>
              <a:rPr lang="sv-SE" sz="1200" kern="1200" dirty="0">
                <a:solidFill>
                  <a:schemeClr val="tx1"/>
                </a:solidFill>
                <a:effectLst/>
                <a:latin typeface="+mn-lt"/>
                <a:ea typeface="+mn-ea"/>
                <a:cs typeface="+mn-cs"/>
              </a:rPr>
              <a:t>, cirka 70% har </a:t>
            </a:r>
            <a:r>
              <a:rPr lang="sv-SE" sz="1200" kern="1200" dirty="0" err="1">
                <a:solidFill>
                  <a:schemeClr val="tx1"/>
                </a:solidFill>
                <a:effectLst/>
                <a:latin typeface="+mn-lt"/>
                <a:ea typeface="+mn-ea"/>
                <a:cs typeface="+mn-cs"/>
              </a:rPr>
              <a:t>IgG</a:t>
            </a:r>
            <a:r>
              <a:rPr lang="sv-SE" sz="1200" kern="1200" dirty="0">
                <a:solidFill>
                  <a:schemeClr val="tx1"/>
                </a:solidFill>
                <a:effectLst/>
                <a:latin typeface="+mn-lt"/>
                <a:ea typeface="+mn-ea"/>
                <a:cs typeface="+mn-cs"/>
              </a:rPr>
              <a:t>-antikroppar. </a:t>
            </a:r>
          </a:p>
          <a:p>
            <a:r>
              <a:rPr lang="sv-SE" sz="1200" kern="1200" dirty="0">
                <a:solidFill>
                  <a:schemeClr val="tx1"/>
                </a:solidFill>
                <a:effectLst/>
                <a:latin typeface="+mn-lt"/>
                <a:ea typeface="+mn-ea"/>
                <a:cs typeface="+mn-cs"/>
              </a:rPr>
              <a:t>Sitter </a:t>
            </a:r>
            <a:r>
              <a:rPr lang="sv-SE" sz="1200" kern="1200" dirty="0" err="1">
                <a:solidFill>
                  <a:schemeClr val="tx1"/>
                </a:solidFill>
                <a:effectLst/>
                <a:latin typeface="+mn-lt"/>
                <a:ea typeface="+mn-ea"/>
                <a:cs typeface="+mn-cs"/>
              </a:rPr>
              <a:t>lymfocytomet</a:t>
            </a:r>
            <a:r>
              <a:rPr lang="sv-SE" sz="1200" kern="1200" dirty="0">
                <a:solidFill>
                  <a:schemeClr val="tx1"/>
                </a:solidFill>
                <a:effectLst/>
                <a:latin typeface="+mn-lt"/>
                <a:ea typeface="+mn-ea"/>
                <a:cs typeface="+mn-cs"/>
              </a:rPr>
              <a:t> i bröstvårtan ska man ta en biopsi för att utesluta </a:t>
            </a:r>
            <a:r>
              <a:rPr lang="sv-SE" sz="1200" kern="1200" dirty="0" err="1">
                <a:solidFill>
                  <a:schemeClr val="tx1"/>
                </a:solidFill>
                <a:effectLst/>
                <a:latin typeface="+mn-lt"/>
                <a:ea typeface="+mn-ea"/>
                <a:cs typeface="+mn-cs"/>
              </a:rPr>
              <a:t>malignitet</a:t>
            </a:r>
            <a:r>
              <a:rPr lang="sv-SE" sz="1200" kern="1200" dirty="0">
                <a:solidFill>
                  <a:schemeClr val="tx1"/>
                </a:solidFill>
                <a:effectLst/>
                <a:latin typeface="+mn-lt"/>
                <a:ea typeface="+mn-ea"/>
                <a:cs typeface="+mn-cs"/>
              </a:rPr>
              <a:t>.</a:t>
            </a:r>
          </a:p>
          <a:p>
            <a:endParaRPr lang="sv-SE" dirty="0"/>
          </a:p>
        </p:txBody>
      </p:sp>
      <p:sp>
        <p:nvSpPr>
          <p:cNvPr id="4" name="Platshållare för bildnummer 3"/>
          <p:cNvSpPr>
            <a:spLocks noGrp="1"/>
          </p:cNvSpPr>
          <p:nvPr>
            <p:ph type="sldNum" sz="quarter" idx="5"/>
          </p:nvPr>
        </p:nvSpPr>
        <p:spPr/>
        <p:txBody>
          <a:bodyPr/>
          <a:lstStyle/>
          <a:p>
            <a:fld id="{0F750B01-CD56-434E-8199-1910616A06DD}" type="slidenum">
              <a:rPr lang="sv-SE" smtClean="0"/>
              <a:t>6</a:t>
            </a:fld>
            <a:endParaRPr lang="sv-SE"/>
          </a:p>
        </p:txBody>
      </p:sp>
    </p:spTree>
    <p:extLst>
      <p:ext uri="{BB962C8B-B14F-4D97-AF65-F5344CB8AC3E}">
        <p14:creationId xmlns:p14="http://schemas.microsoft.com/office/powerpoint/2010/main" val="1927229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5000"/>
              </a:lnSpc>
              <a:spcAft>
                <a:spcPts val="1000"/>
              </a:spcAft>
            </a:pPr>
            <a:r>
              <a:rPr lang="sv-SE" sz="1800" b="1" dirty="0">
                <a:effectLst/>
                <a:latin typeface="Calibri" panose="020F0502020204030204" pitchFamily="34" charset="0"/>
                <a:ea typeface="Calibri" panose="020F0502020204030204" pitchFamily="34" charset="0"/>
                <a:cs typeface="Times New Roman" panose="02020603050405020304" pitchFamily="18" charset="0"/>
              </a:rPr>
              <a:t>Antibiotikabehandling, vuxna:</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Erytema</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migrans</a:t>
            </a:r>
            <a:r>
              <a:rPr lang="sv-SE" sz="1800" dirty="0">
                <a:effectLst/>
                <a:latin typeface="Calibri" panose="020F0502020204030204" pitchFamily="34" charset="0"/>
                <a:ea typeface="Calibri" panose="020F0502020204030204" pitchFamily="34" charset="0"/>
                <a:cs typeface="Times New Roman" panose="02020603050405020304" pitchFamily="18" charset="0"/>
              </a:rPr>
              <a:t>, solitärt 		Penicillin V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1 g x 3 i 10 dagar</a:t>
            </a:r>
          </a:p>
          <a:p>
            <a:pPr marL="1656080" indent="828040">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Doxycyklin</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(vid Pc-allergi) 200 mg x 1 i 10 dagar</a:t>
            </a:r>
          </a:p>
          <a:p>
            <a:pPr>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Erytema</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migrans</a:t>
            </a:r>
            <a:r>
              <a:rPr lang="sv-SE" sz="1800" dirty="0">
                <a:effectLst/>
                <a:latin typeface="Calibri" panose="020F0502020204030204" pitchFamily="34" charset="0"/>
                <a:ea typeface="Calibri" panose="020F0502020204030204" pitchFamily="34" charset="0"/>
                <a:cs typeface="Times New Roman" panose="02020603050405020304" pitchFamily="18" charset="0"/>
              </a:rPr>
              <a:t>, solitärt, gravida	Penicillin V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1 g x 4 i 10 dagar</a:t>
            </a:r>
          </a:p>
          <a:p>
            <a:pPr>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Erytema</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migrans</a:t>
            </a:r>
            <a:r>
              <a:rPr lang="sv-SE" sz="1800" dirty="0">
                <a:effectLst/>
                <a:latin typeface="Calibri" panose="020F0502020204030204" pitchFamily="34" charset="0"/>
                <a:ea typeface="Calibri" panose="020F0502020204030204" pitchFamily="34" charset="0"/>
                <a:cs typeface="Times New Roman" panose="02020603050405020304" pitchFamily="18" charset="0"/>
              </a:rPr>
              <a:t>, multipla eller med feber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Doxycyklin</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200 mg x 1 i 10 dagar </a:t>
            </a:r>
          </a:p>
          <a:p>
            <a:pPr>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Borrelialymfocytom</a:t>
            </a:r>
            <a:r>
              <a:rPr lang="sv-SE" sz="1800" dirty="0">
                <a:effectLst/>
                <a:latin typeface="Calibri" panose="020F0502020204030204" pitchFamily="34" charset="0"/>
                <a:ea typeface="Calibri" panose="020F0502020204030204" pitchFamily="34" charset="0"/>
                <a:cs typeface="Times New Roman" panose="02020603050405020304" pitchFamily="18" charset="0"/>
              </a:rPr>
              <a:t> 		Penicillin V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1 g x 3 i 14 dagar</a:t>
            </a:r>
          </a:p>
          <a:p>
            <a:pPr marL="1656080" indent="828040">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Doxycyklin</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(vid Pc-allergi) 200 mg x 1 i 14 dagar</a:t>
            </a:r>
          </a:p>
          <a:p>
            <a:pPr>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Acrodermatitis</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chronica</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atrophicans</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Doxycyklin</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200 mg x 1 i 21 dagar</a:t>
            </a:r>
          </a:p>
          <a:p>
            <a:endParaRPr lang="sv-SE" dirty="0"/>
          </a:p>
        </p:txBody>
      </p:sp>
      <p:sp>
        <p:nvSpPr>
          <p:cNvPr id="4" name="Platshållare för bildnummer 3"/>
          <p:cNvSpPr>
            <a:spLocks noGrp="1"/>
          </p:cNvSpPr>
          <p:nvPr>
            <p:ph type="sldNum" sz="quarter" idx="5"/>
          </p:nvPr>
        </p:nvSpPr>
        <p:spPr/>
        <p:txBody>
          <a:bodyPr/>
          <a:lstStyle/>
          <a:p>
            <a:fld id="{0F750B01-CD56-434E-8199-1910616A06DD}" type="slidenum">
              <a:rPr lang="sv-SE" smtClean="0"/>
              <a:t>7</a:t>
            </a:fld>
            <a:endParaRPr lang="sv-SE"/>
          </a:p>
        </p:txBody>
      </p:sp>
    </p:spTree>
    <p:extLst>
      <p:ext uri="{BB962C8B-B14F-4D97-AF65-F5344CB8AC3E}">
        <p14:creationId xmlns:p14="http://schemas.microsoft.com/office/powerpoint/2010/main" val="697375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Erytema</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migrans</a:t>
            </a:r>
            <a:r>
              <a:rPr lang="sv-SE" sz="1800" dirty="0">
                <a:effectLst/>
                <a:latin typeface="Calibri" panose="020F0502020204030204" pitchFamily="34" charset="0"/>
                <a:ea typeface="Calibri" panose="020F0502020204030204" pitchFamily="34" charset="0"/>
                <a:cs typeface="Times New Roman" panose="02020603050405020304" pitchFamily="18" charset="0"/>
              </a:rPr>
              <a:t>, solitärt 		Penicillin V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25 mg/kg x 3 i 10 dagar (max 1 g x 3)</a:t>
            </a:r>
          </a:p>
          <a:p>
            <a:pPr marL="2484120">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Doxycyklin</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(vid Pc-allergi) 4 mg/kg x 1 i 10 dagar (max 200 mg x 1)</a:t>
            </a:r>
          </a:p>
          <a:p>
            <a:pPr>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Erytema</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migrans</a:t>
            </a:r>
            <a:r>
              <a:rPr lang="sv-SE" sz="1800" dirty="0">
                <a:effectLst/>
                <a:latin typeface="Calibri" panose="020F0502020204030204" pitchFamily="34" charset="0"/>
                <a:ea typeface="Calibri" panose="020F0502020204030204" pitchFamily="34" charset="0"/>
                <a:cs typeface="Times New Roman" panose="02020603050405020304" pitchFamily="18" charset="0"/>
              </a:rPr>
              <a:t>, multipla eller med feber, hos barn &gt; 8 år </a:t>
            </a:r>
          </a:p>
          <a:p>
            <a:pPr marL="1656080" indent="828040">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Doxycyklin</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4 mg/kg x 1 i 10 dagar (max 200 mg x 1)</a:t>
            </a:r>
          </a:p>
          <a:p>
            <a:pPr>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Erytema</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migrans</a:t>
            </a:r>
            <a:r>
              <a:rPr lang="sv-SE" sz="1800" dirty="0">
                <a:effectLst/>
                <a:latin typeface="Calibri" panose="020F0502020204030204" pitchFamily="34" charset="0"/>
                <a:ea typeface="Calibri" panose="020F0502020204030204" pitchFamily="34" charset="0"/>
                <a:cs typeface="Times New Roman" panose="02020603050405020304" pitchFamily="18" charset="0"/>
              </a:rPr>
              <a:t>, multipla eller med feber, hos barn &lt; 8 år</a:t>
            </a:r>
          </a:p>
          <a:p>
            <a:pPr marL="1656080" indent="828040">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Amoxicillin</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15 mg/kg x 3 i 10 dagar</a:t>
            </a:r>
          </a:p>
          <a:p>
            <a:pPr>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Borrelialymfocytom</a:t>
            </a:r>
            <a:r>
              <a:rPr lang="sv-SE" sz="1800" dirty="0">
                <a:effectLst/>
                <a:latin typeface="Calibri" panose="020F0502020204030204" pitchFamily="34" charset="0"/>
                <a:ea typeface="Calibri" panose="020F0502020204030204" pitchFamily="34" charset="0"/>
                <a:cs typeface="Times New Roman" panose="02020603050405020304" pitchFamily="18" charset="0"/>
              </a:rPr>
              <a:t> 		Penicillin V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25 mg/kg x 3 i 14 dagar (max 1 g x 3)</a:t>
            </a:r>
          </a:p>
          <a:p>
            <a:pPr marL="2484120">
              <a:lnSpc>
                <a:spcPct val="115000"/>
              </a:lnSpc>
              <a:spcAft>
                <a:spcPts val="1000"/>
              </a:spcAft>
            </a:pPr>
            <a:r>
              <a:rPr lang="sv-SE" sz="1800" dirty="0" err="1">
                <a:effectLst/>
                <a:latin typeface="Calibri" panose="020F0502020204030204" pitchFamily="34" charset="0"/>
                <a:ea typeface="Calibri" panose="020F0502020204030204" pitchFamily="34" charset="0"/>
                <a:cs typeface="Times New Roman" panose="02020603050405020304" pitchFamily="18" charset="0"/>
              </a:rPr>
              <a:t>Doxycyklin</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a:t>
            </a:r>
            <a:r>
              <a:rPr lang="sv-SE" sz="1800" dirty="0">
                <a:effectLst/>
                <a:latin typeface="Calibri" panose="020F0502020204030204" pitchFamily="34" charset="0"/>
                <a:ea typeface="Calibri" panose="020F0502020204030204" pitchFamily="34" charset="0"/>
                <a:cs typeface="Times New Roman" panose="02020603050405020304" pitchFamily="18" charset="0"/>
              </a:rPr>
              <a:t>. (vid Pc-allergi) 4 mg/kg x 1 i 14 dagar (max 200 mg x 1)</a:t>
            </a:r>
          </a:p>
          <a:p>
            <a:pPr>
              <a:lnSpc>
                <a:spcPct val="115000"/>
              </a:lnSpc>
              <a:spcAft>
                <a:spcPts val="10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Pc-allergi hos barn är ovanligt. Vid låg misstanke om IgE-medierad allergi kan man överväga att ge antibiotika i form av en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provdos</a:t>
            </a:r>
            <a:r>
              <a:rPr lang="sv-SE" sz="1800" dirty="0">
                <a:effectLst/>
                <a:latin typeface="Calibri" panose="020F0502020204030204" pitchFamily="34" charset="0"/>
                <a:ea typeface="Calibri" panose="020F0502020204030204" pitchFamily="34" charset="0"/>
                <a:cs typeface="Times New Roman" panose="02020603050405020304" pitchFamily="18" charset="0"/>
              </a:rPr>
              <a:t> med beredskap att hantera en eventuell akut allergisk reaktion. Vid pc-allergi hos barn kan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doxycyklin</a:t>
            </a:r>
            <a:r>
              <a:rPr lang="sv-SE" sz="1800" dirty="0">
                <a:effectLst/>
                <a:latin typeface="Calibri" panose="020F0502020204030204" pitchFamily="34" charset="0"/>
                <a:ea typeface="Calibri" panose="020F0502020204030204" pitchFamily="34" charset="0"/>
                <a:cs typeface="Times New Roman" panose="02020603050405020304" pitchFamily="18" charset="0"/>
              </a:rPr>
              <a:t> ges oavsett ålder, då nyttan överväger den eventuella risken för inlagring och tandmissfärgning.</a:t>
            </a:r>
          </a:p>
          <a:p>
            <a:endParaRPr lang="sv-SE" dirty="0"/>
          </a:p>
        </p:txBody>
      </p:sp>
      <p:sp>
        <p:nvSpPr>
          <p:cNvPr id="4" name="Platshållare för bildnummer 3"/>
          <p:cNvSpPr>
            <a:spLocks noGrp="1"/>
          </p:cNvSpPr>
          <p:nvPr>
            <p:ph type="sldNum" sz="quarter" idx="5"/>
          </p:nvPr>
        </p:nvSpPr>
        <p:spPr/>
        <p:txBody>
          <a:bodyPr/>
          <a:lstStyle/>
          <a:p>
            <a:fld id="{0F750B01-CD56-434E-8199-1910616A06DD}" type="slidenum">
              <a:rPr lang="sv-SE" smtClean="0"/>
              <a:t>8</a:t>
            </a:fld>
            <a:endParaRPr lang="sv-SE"/>
          </a:p>
        </p:txBody>
      </p:sp>
    </p:spTree>
    <p:extLst>
      <p:ext uri="{BB962C8B-B14F-4D97-AF65-F5344CB8AC3E}">
        <p14:creationId xmlns:p14="http://schemas.microsoft.com/office/powerpoint/2010/main" val="1794118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Nej. Antikropparna kan kvarstå i åratal efter asymtomatisk infektion och efter behandlad symtomatisk infektion, vilket medför att behandlingseffekten inte kan följas med serologi. </a:t>
            </a:r>
          </a:p>
          <a:p>
            <a:endParaRPr lang="sv-SE" dirty="0"/>
          </a:p>
        </p:txBody>
      </p:sp>
      <p:sp>
        <p:nvSpPr>
          <p:cNvPr id="4" name="Platshållare för bildnummer 3"/>
          <p:cNvSpPr>
            <a:spLocks noGrp="1"/>
          </p:cNvSpPr>
          <p:nvPr>
            <p:ph type="sldNum" sz="quarter" idx="5"/>
          </p:nvPr>
        </p:nvSpPr>
        <p:spPr/>
        <p:txBody>
          <a:bodyPr/>
          <a:lstStyle/>
          <a:p>
            <a:fld id="{0F750B01-CD56-434E-8199-1910616A06DD}" type="slidenum">
              <a:rPr lang="sv-SE" smtClean="0"/>
              <a:t>9</a:t>
            </a:fld>
            <a:endParaRPr lang="sv-SE"/>
          </a:p>
        </p:txBody>
      </p:sp>
    </p:spTree>
    <p:extLst>
      <p:ext uri="{BB962C8B-B14F-4D97-AF65-F5344CB8AC3E}">
        <p14:creationId xmlns:p14="http://schemas.microsoft.com/office/powerpoint/2010/main" val="20486854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Nej. Diffusa symtom som yrsel, kronisk värk i kroppen, kronisk trötthet, generaliserad led- och muskelvärk och </a:t>
            </a:r>
            <a:r>
              <a:rPr lang="sv-SE" sz="1200" kern="1200" dirty="0" err="1">
                <a:solidFill>
                  <a:schemeClr val="tx1"/>
                </a:solidFill>
                <a:effectLst/>
                <a:latin typeface="+mn-lt"/>
                <a:ea typeface="+mn-ea"/>
                <a:cs typeface="+mn-cs"/>
              </a:rPr>
              <a:t>polyneuropati</a:t>
            </a:r>
            <a:r>
              <a:rPr lang="sv-SE" sz="1200" kern="1200" dirty="0">
                <a:solidFill>
                  <a:schemeClr val="tx1"/>
                </a:solidFill>
                <a:effectLst/>
                <a:latin typeface="+mn-lt"/>
                <a:ea typeface="+mn-ea"/>
                <a:cs typeface="+mn-cs"/>
              </a:rPr>
              <a:t> är inte </a:t>
            </a:r>
            <a:r>
              <a:rPr lang="sv-SE" sz="1200" kern="1200" dirty="0" err="1">
                <a:solidFill>
                  <a:schemeClr val="tx1"/>
                </a:solidFill>
                <a:effectLst/>
                <a:latin typeface="+mn-lt"/>
                <a:ea typeface="+mn-ea"/>
                <a:cs typeface="+mn-cs"/>
              </a:rPr>
              <a:t>neuroborrelios</a:t>
            </a:r>
            <a:r>
              <a:rPr lang="sv-SE" sz="1200" kern="1200" dirty="0">
                <a:solidFill>
                  <a:schemeClr val="tx1"/>
                </a:solidFill>
                <a:effectLst/>
                <a:latin typeface="+mn-lt"/>
                <a:ea typeface="+mn-ea"/>
                <a:cs typeface="+mn-cs"/>
              </a:rPr>
              <a:t>! Borreliabakterien kan spridas från fästing till kroppens nervsystem utan hudinfektion 1 - 2 veckor efter bettet men inte efter månader till år. Bakterien kan också spridas via hudinfektionen </a:t>
            </a:r>
            <a:r>
              <a:rPr lang="sv-SE" sz="1200" kern="1200" dirty="0" err="1">
                <a:solidFill>
                  <a:schemeClr val="tx1"/>
                </a:solidFill>
                <a:effectLst/>
                <a:latin typeface="+mn-lt"/>
                <a:ea typeface="+mn-ea"/>
                <a:cs typeface="+mn-cs"/>
              </a:rPr>
              <a:t>erytema</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migrans</a:t>
            </a:r>
            <a:r>
              <a:rPr lang="sv-SE" sz="1200" kern="1200" dirty="0">
                <a:solidFill>
                  <a:schemeClr val="tx1"/>
                </a:solidFill>
                <a:effectLst/>
                <a:latin typeface="+mn-lt"/>
                <a:ea typeface="+mn-ea"/>
                <a:cs typeface="+mn-cs"/>
              </a:rPr>
              <a:t>. Tiden mellan bett och neurologiska symtom kan då förlängas men inte heller då så lång tid som flera år.</a:t>
            </a:r>
          </a:p>
          <a:p>
            <a:r>
              <a:rPr lang="sv-SE" sz="1200" kern="1200" dirty="0">
                <a:solidFill>
                  <a:schemeClr val="tx1"/>
                </a:solidFill>
                <a:effectLst/>
                <a:latin typeface="+mn-lt"/>
                <a:ea typeface="+mn-ea"/>
                <a:cs typeface="+mn-cs"/>
              </a:rPr>
              <a:t>De symtom som Zoran uppvisar är mer typiska för en </a:t>
            </a:r>
            <a:r>
              <a:rPr lang="sv-SE" sz="1200" kern="1200" dirty="0" err="1">
                <a:solidFill>
                  <a:schemeClr val="tx1"/>
                </a:solidFill>
                <a:effectLst/>
                <a:latin typeface="+mn-lt"/>
                <a:ea typeface="+mn-ea"/>
                <a:cs typeface="+mn-cs"/>
              </a:rPr>
              <a:t>polymyalgia</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reumatika</a:t>
            </a:r>
            <a:r>
              <a:rPr lang="sv-SE" sz="1200" kern="1200" dirty="0">
                <a:solidFill>
                  <a:schemeClr val="tx1"/>
                </a:solidFill>
                <a:effectLst/>
                <a:latin typeface="+mn-lt"/>
                <a:ea typeface="+mn-ea"/>
                <a:cs typeface="+mn-cs"/>
              </a:rPr>
              <a:t> (PMR), mer vanligt hos äldre patienter men förekommer även i hans ålder.</a:t>
            </a:r>
          </a:p>
          <a:p>
            <a:endParaRPr lang="sv-SE" dirty="0"/>
          </a:p>
        </p:txBody>
      </p:sp>
      <p:sp>
        <p:nvSpPr>
          <p:cNvPr id="4" name="Platshållare för bildnummer 3"/>
          <p:cNvSpPr>
            <a:spLocks noGrp="1"/>
          </p:cNvSpPr>
          <p:nvPr>
            <p:ph type="sldNum" sz="quarter" idx="5"/>
          </p:nvPr>
        </p:nvSpPr>
        <p:spPr/>
        <p:txBody>
          <a:bodyPr/>
          <a:lstStyle/>
          <a:p>
            <a:fld id="{0F750B01-CD56-434E-8199-1910616A06DD}" type="slidenum">
              <a:rPr lang="sv-SE" smtClean="0"/>
              <a:t>11</a:t>
            </a:fld>
            <a:endParaRPr lang="sv-SE"/>
          </a:p>
        </p:txBody>
      </p:sp>
    </p:spTree>
    <p:extLst>
      <p:ext uri="{BB962C8B-B14F-4D97-AF65-F5344CB8AC3E}">
        <p14:creationId xmlns:p14="http://schemas.microsoft.com/office/powerpoint/2010/main" val="1936313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Typiska symtom för </a:t>
            </a:r>
            <a:r>
              <a:rPr lang="sv-SE" sz="1200" kern="1200" dirty="0" err="1">
                <a:solidFill>
                  <a:schemeClr val="tx1"/>
                </a:solidFill>
                <a:effectLst/>
                <a:latin typeface="+mn-lt"/>
                <a:ea typeface="+mn-ea"/>
                <a:cs typeface="+mn-cs"/>
              </a:rPr>
              <a:t>neuroborrelios</a:t>
            </a:r>
            <a:r>
              <a:rPr lang="sv-SE" sz="1200" kern="1200" dirty="0">
                <a:solidFill>
                  <a:schemeClr val="tx1"/>
                </a:solidFill>
                <a:effectLst/>
                <a:latin typeface="+mn-lt"/>
                <a:ea typeface="+mn-ea"/>
                <a:cs typeface="+mn-cs"/>
              </a:rPr>
              <a:t> (NB) är neuralgisk smärta där vanliga analgetika har bristande effekt och som förvärras nattetid. NB kan uppstå utan en föregående hudinfektion. </a:t>
            </a:r>
            <a:r>
              <a:rPr lang="sv-SE" sz="1200" kern="1200" dirty="0" err="1">
                <a:solidFill>
                  <a:schemeClr val="tx1"/>
                </a:solidFill>
                <a:effectLst/>
                <a:latin typeface="+mn-lt"/>
                <a:ea typeface="+mn-ea"/>
                <a:cs typeface="+mn-cs"/>
              </a:rPr>
              <a:t>Radikulitsymtom</a:t>
            </a:r>
            <a:r>
              <a:rPr lang="sv-SE" sz="1200" kern="1200" dirty="0">
                <a:solidFill>
                  <a:schemeClr val="tx1"/>
                </a:solidFill>
                <a:effectLst/>
                <a:latin typeface="+mn-lt"/>
                <a:ea typeface="+mn-ea"/>
                <a:cs typeface="+mn-cs"/>
              </a:rPr>
              <a:t> och meningitsymtom kan förekomma samtidigt eller var för sig. Meningitsymtomen yttrar sig som huvudvärk, nackvärk, trötthet, aptitlöshet och ibland kräkningar. </a:t>
            </a:r>
            <a:r>
              <a:rPr lang="sv-SE" sz="1200" kern="1200" dirty="0" err="1">
                <a:solidFill>
                  <a:schemeClr val="tx1"/>
                </a:solidFill>
                <a:effectLst/>
                <a:latin typeface="+mn-lt"/>
                <a:ea typeface="+mn-ea"/>
                <a:cs typeface="+mn-cs"/>
              </a:rPr>
              <a:t>Radikulitsymtomen</a:t>
            </a:r>
            <a:r>
              <a:rPr lang="sv-SE" sz="1200" kern="1200" dirty="0">
                <a:solidFill>
                  <a:schemeClr val="tx1"/>
                </a:solidFill>
                <a:effectLst/>
                <a:latin typeface="+mn-lt"/>
                <a:ea typeface="+mn-ea"/>
                <a:cs typeface="+mn-cs"/>
              </a:rPr>
              <a:t> kan vara både sensoriska och motoriska. Alla nervsegment kan drabbas, men kranialnerverna och speciellt </a:t>
            </a:r>
            <a:r>
              <a:rPr lang="sv-SE" sz="1200" kern="1200" dirty="0" err="1">
                <a:solidFill>
                  <a:schemeClr val="tx1"/>
                </a:solidFill>
                <a:effectLst/>
                <a:latin typeface="+mn-lt"/>
                <a:ea typeface="+mn-ea"/>
                <a:cs typeface="+mn-cs"/>
              </a:rPr>
              <a:t>facialisnerven</a:t>
            </a:r>
            <a:r>
              <a:rPr lang="sv-SE" sz="1200" kern="1200" dirty="0">
                <a:solidFill>
                  <a:schemeClr val="tx1"/>
                </a:solidFill>
                <a:effectLst/>
                <a:latin typeface="+mn-lt"/>
                <a:ea typeface="+mn-ea"/>
                <a:cs typeface="+mn-cs"/>
              </a:rPr>
              <a:t> är typisk lokalisation för </a:t>
            </a:r>
            <a:r>
              <a:rPr lang="sv-SE" sz="1200" kern="1200" dirty="0" err="1">
                <a:solidFill>
                  <a:schemeClr val="tx1"/>
                </a:solidFill>
                <a:effectLst/>
                <a:latin typeface="+mn-lt"/>
                <a:ea typeface="+mn-ea"/>
                <a:cs typeface="+mn-cs"/>
              </a:rPr>
              <a:t>radikulit</a:t>
            </a:r>
            <a:r>
              <a:rPr lang="sv-SE" sz="1200" kern="1200" dirty="0">
                <a:solidFill>
                  <a:schemeClr val="tx1"/>
                </a:solidFill>
                <a:effectLst/>
                <a:latin typeface="+mn-lt"/>
                <a:ea typeface="+mn-ea"/>
                <a:cs typeface="+mn-cs"/>
              </a:rPr>
              <a:t>. Ensidig </a:t>
            </a:r>
            <a:r>
              <a:rPr lang="sv-SE" sz="1200" kern="1200" dirty="0" err="1">
                <a:solidFill>
                  <a:schemeClr val="tx1"/>
                </a:solidFill>
                <a:effectLst/>
                <a:latin typeface="+mn-lt"/>
                <a:ea typeface="+mn-ea"/>
                <a:cs typeface="+mn-cs"/>
              </a:rPr>
              <a:t>facialispares</a:t>
            </a:r>
            <a:r>
              <a:rPr lang="sv-SE" sz="1200" kern="1200" dirty="0">
                <a:solidFill>
                  <a:schemeClr val="tx1"/>
                </a:solidFill>
                <a:effectLst/>
                <a:latin typeface="+mn-lt"/>
                <a:ea typeface="+mn-ea"/>
                <a:cs typeface="+mn-cs"/>
              </a:rPr>
              <a:t> är vanligast bland de motoriska symtomen.</a:t>
            </a:r>
          </a:p>
          <a:p>
            <a:endParaRPr lang="sv-SE" dirty="0"/>
          </a:p>
        </p:txBody>
      </p:sp>
      <p:sp>
        <p:nvSpPr>
          <p:cNvPr id="4" name="Platshållare för bildnummer 3"/>
          <p:cNvSpPr>
            <a:spLocks noGrp="1"/>
          </p:cNvSpPr>
          <p:nvPr>
            <p:ph type="sldNum" sz="quarter" idx="5"/>
          </p:nvPr>
        </p:nvSpPr>
        <p:spPr/>
        <p:txBody>
          <a:bodyPr/>
          <a:lstStyle/>
          <a:p>
            <a:fld id="{0F750B01-CD56-434E-8199-1910616A06DD}" type="slidenum">
              <a:rPr lang="sv-SE" smtClean="0"/>
              <a:t>12</a:t>
            </a:fld>
            <a:endParaRPr lang="sv-SE"/>
          </a:p>
        </p:txBody>
      </p:sp>
    </p:spTree>
    <p:extLst>
      <p:ext uri="{BB962C8B-B14F-4D97-AF65-F5344CB8AC3E}">
        <p14:creationId xmlns:p14="http://schemas.microsoft.com/office/powerpoint/2010/main" val="3138257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err="1">
                <a:solidFill>
                  <a:schemeClr val="tx1"/>
                </a:solidFill>
                <a:effectLst/>
                <a:latin typeface="+mn-lt"/>
                <a:ea typeface="+mn-ea"/>
                <a:cs typeface="+mn-cs"/>
              </a:rPr>
              <a:t>Neuroborrelios</a:t>
            </a:r>
            <a:r>
              <a:rPr lang="sv-SE" sz="1200" kern="1200" dirty="0">
                <a:solidFill>
                  <a:schemeClr val="tx1"/>
                </a:solidFill>
                <a:effectLst/>
                <a:latin typeface="+mn-lt"/>
                <a:ea typeface="+mn-ea"/>
                <a:cs typeface="+mn-cs"/>
              </a:rPr>
              <a:t> ska inte utredas i detta fall då Zorans symtom inte stämmer med den diagnosen. Om man misstänker NB ska patienten remitteras till infektionsmottagning för lumbalpunktion. Man ska inte </a:t>
            </a:r>
            <a:r>
              <a:rPr lang="sv-SE" sz="1200" kern="1200" dirty="0" err="1">
                <a:solidFill>
                  <a:schemeClr val="tx1"/>
                </a:solidFill>
                <a:effectLst/>
                <a:latin typeface="+mn-lt"/>
                <a:ea typeface="+mn-ea"/>
                <a:cs typeface="+mn-cs"/>
              </a:rPr>
              <a:t>provbehandla</a:t>
            </a:r>
            <a:r>
              <a:rPr lang="sv-SE" sz="1200" kern="1200" dirty="0">
                <a:solidFill>
                  <a:schemeClr val="tx1"/>
                </a:solidFill>
                <a:effectLst/>
                <a:latin typeface="+mn-lt"/>
                <a:ea typeface="+mn-ea"/>
                <a:cs typeface="+mn-cs"/>
              </a:rPr>
              <a:t> utan diagnos, man vet då inte vad man behandlar och kan förstöra för senare utredning. En serologi räcker inte som diagnostik vid misstänkt NB, </a:t>
            </a:r>
            <a:r>
              <a:rPr lang="sv-SE" sz="1200" kern="1200" dirty="0" err="1">
                <a:solidFill>
                  <a:schemeClr val="tx1"/>
                </a:solidFill>
                <a:effectLst/>
                <a:latin typeface="+mn-lt"/>
                <a:ea typeface="+mn-ea"/>
                <a:cs typeface="+mn-cs"/>
              </a:rPr>
              <a:t>seroprevalensen</a:t>
            </a:r>
            <a:r>
              <a:rPr lang="sv-SE" sz="1200" kern="1200" dirty="0">
                <a:solidFill>
                  <a:schemeClr val="tx1"/>
                </a:solidFill>
                <a:effectLst/>
                <a:latin typeface="+mn-lt"/>
                <a:ea typeface="+mn-ea"/>
                <a:cs typeface="+mn-cs"/>
              </a:rPr>
              <a:t> för borrelia är upp mot 25% i utsatta områden som t ex i Stockholms skärgård.</a:t>
            </a:r>
          </a:p>
          <a:p>
            <a:r>
              <a:rPr lang="sv-SE" sz="1200" kern="1200" dirty="0">
                <a:solidFill>
                  <a:schemeClr val="tx1"/>
                </a:solidFill>
                <a:effectLst/>
                <a:latin typeface="+mn-lt"/>
                <a:ea typeface="+mn-ea"/>
                <a:cs typeface="+mn-cs"/>
              </a:rPr>
              <a:t>Utveckling av antikroppar i både blod och lumbalvätska kan ta upp till 6 veckor. Frånvaro av antikroppar (i blod och </a:t>
            </a:r>
            <a:r>
              <a:rPr lang="sv-SE" sz="1200" kern="1200" dirty="0" err="1">
                <a:solidFill>
                  <a:schemeClr val="tx1"/>
                </a:solidFill>
                <a:effectLst/>
                <a:latin typeface="+mn-lt"/>
                <a:ea typeface="+mn-ea"/>
                <a:cs typeface="+mn-cs"/>
              </a:rPr>
              <a:t>likvor</a:t>
            </a:r>
            <a:r>
              <a:rPr lang="sv-SE" sz="1200" kern="1200" dirty="0">
                <a:solidFill>
                  <a:schemeClr val="tx1"/>
                </a:solidFill>
                <a:effectLst/>
                <a:latin typeface="+mn-lt"/>
                <a:ea typeface="+mn-ea"/>
                <a:cs typeface="+mn-cs"/>
              </a:rPr>
              <a:t>) i tidigt skede utesluter alltså inte borreliainfektion. Avsaknad av borreliaantikroppar i blod i senare skede (&gt;8v) talar emot aktuell NB, men lumbalpunktion krävs för säker diagnos. </a:t>
            </a:r>
          </a:p>
          <a:p>
            <a:r>
              <a:rPr lang="sv-SE" sz="1200" kern="1200" dirty="0">
                <a:solidFill>
                  <a:schemeClr val="tx1"/>
                </a:solidFill>
                <a:effectLst/>
                <a:latin typeface="+mn-lt"/>
                <a:ea typeface="+mn-ea"/>
                <a:cs typeface="+mn-cs"/>
              </a:rPr>
              <a:t>Konstaterad NB behandlas med </a:t>
            </a:r>
            <a:r>
              <a:rPr lang="sv-SE" sz="1200" kern="1200" dirty="0" err="1">
                <a:solidFill>
                  <a:schemeClr val="tx1"/>
                </a:solidFill>
                <a:effectLst/>
                <a:latin typeface="+mn-lt"/>
                <a:ea typeface="+mn-ea"/>
                <a:cs typeface="+mn-cs"/>
              </a:rPr>
              <a:t>doxycyklin</a:t>
            </a:r>
            <a:r>
              <a:rPr lang="sv-SE" sz="1200" kern="1200" dirty="0">
                <a:solidFill>
                  <a:schemeClr val="tx1"/>
                </a:solidFill>
                <a:effectLst/>
                <a:latin typeface="+mn-lt"/>
                <a:ea typeface="+mn-ea"/>
                <a:cs typeface="+mn-cs"/>
              </a:rPr>
              <a:t> peroralt eller </a:t>
            </a:r>
            <a:r>
              <a:rPr lang="sv-SE" sz="1200" kern="1200" dirty="0" err="1">
                <a:solidFill>
                  <a:schemeClr val="tx1"/>
                </a:solidFill>
                <a:effectLst/>
                <a:latin typeface="+mn-lt"/>
                <a:ea typeface="+mn-ea"/>
                <a:cs typeface="+mn-cs"/>
              </a:rPr>
              <a:t>ceftriaxon</a:t>
            </a:r>
            <a:r>
              <a:rPr lang="sv-SE" sz="1200" kern="1200" dirty="0">
                <a:solidFill>
                  <a:schemeClr val="tx1"/>
                </a:solidFill>
                <a:effectLst/>
                <a:latin typeface="+mn-lt"/>
                <a:ea typeface="+mn-ea"/>
                <a:cs typeface="+mn-cs"/>
              </a:rPr>
              <a:t> intravenöst. Återhämtningen kan ta lång tid och </a:t>
            </a:r>
            <a:r>
              <a:rPr lang="sv-SE" sz="1200" kern="1200" dirty="0" err="1">
                <a:solidFill>
                  <a:schemeClr val="tx1"/>
                </a:solidFill>
                <a:effectLst/>
                <a:latin typeface="+mn-lt"/>
                <a:ea typeface="+mn-ea"/>
                <a:cs typeface="+mn-cs"/>
              </a:rPr>
              <a:t>flukturera</a:t>
            </a:r>
            <a:r>
              <a:rPr lang="sv-SE" sz="1200" kern="1200" dirty="0">
                <a:solidFill>
                  <a:schemeClr val="tx1"/>
                </a:solidFill>
                <a:effectLst/>
                <a:latin typeface="+mn-lt"/>
                <a:ea typeface="+mn-ea"/>
                <a:cs typeface="+mn-cs"/>
              </a:rPr>
              <a:t>, den påskyndas inte av ytterligare antibiotikakurer.</a:t>
            </a:r>
          </a:p>
          <a:p>
            <a:r>
              <a:rPr lang="sv-SE" sz="1200" kern="1200" dirty="0">
                <a:solidFill>
                  <a:schemeClr val="tx1"/>
                </a:solidFill>
                <a:effectLst/>
                <a:latin typeface="+mn-lt"/>
                <a:ea typeface="+mn-ea"/>
                <a:cs typeface="+mn-cs"/>
              </a:rPr>
              <a:t>Zorans misstänkta PMR ska förstås utredas och behandlas!</a:t>
            </a:r>
          </a:p>
          <a:p>
            <a:endParaRPr lang="sv-SE" dirty="0"/>
          </a:p>
        </p:txBody>
      </p:sp>
      <p:sp>
        <p:nvSpPr>
          <p:cNvPr id="4" name="Platshållare för bildnummer 3"/>
          <p:cNvSpPr>
            <a:spLocks noGrp="1"/>
          </p:cNvSpPr>
          <p:nvPr>
            <p:ph type="sldNum" sz="quarter" idx="5"/>
          </p:nvPr>
        </p:nvSpPr>
        <p:spPr/>
        <p:txBody>
          <a:bodyPr/>
          <a:lstStyle/>
          <a:p>
            <a:fld id="{0F750B01-CD56-434E-8199-1910616A06DD}" type="slidenum">
              <a:rPr lang="sv-SE" smtClean="0"/>
              <a:t>13</a:t>
            </a:fld>
            <a:endParaRPr lang="sv-SE"/>
          </a:p>
        </p:txBody>
      </p:sp>
    </p:spTree>
    <p:extLst>
      <p:ext uri="{BB962C8B-B14F-4D97-AF65-F5344CB8AC3E}">
        <p14:creationId xmlns:p14="http://schemas.microsoft.com/office/powerpoint/2010/main" val="29882122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7700963"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679420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0" name="Platshållare för innehåll 2">
            <a:extLst>
              <a:ext uri="{FF2B5EF4-FFF2-40B4-BE49-F238E27FC236}">
                <a16:creationId xmlns:a16="http://schemas.microsoft.com/office/drawing/2014/main" id="{24229687-9537-45E1-8825-DC692AD2B80E}"/>
              </a:ext>
            </a:extLst>
          </p:cNvPr>
          <p:cNvSpPr>
            <a:spLocks noGrp="1"/>
          </p:cNvSpPr>
          <p:nvPr>
            <p:ph idx="10"/>
          </p:nvPr>
        </p:nvSpPr>
        <p:spPr>
          <a:xfrm>
            <a:off x="4639725" y="2160000"/>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Tree>
    <p:extLst>
      <p:ext uri="{BB962C8B-B14F-4D97-AF65-F5344CB8AC3E}">
        <p14:creationId xmlns:p14="http://schemas.microsoft.com/office/powerpoint/2010/main" val="3662001958"/>
      </p:ext>
    </p:extLst>
  </p:cSld>
  <p:clrMapOvr>
    <a:masterClrMapping/>
  </p:clrMapOvr>
  <p:extLst>
    <p:ext uri="{DCECCB84-F9BA-43D5-87BE-67443E8EF086}">
      <p15:sldGuideLst xmlns:p15="http://schemas.microsoft.com/office/powerpoint/2012/main">
        <p15:guide id="1" orient="horz" pos="2160">
          <p15:clr>
            <a:srgbClr val="FBAE40"/>
          </p15:clr>
        </p15:guide>
        <p15:guide id="2" pos="530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Endast rubrik">
    <p:spTree>
      <p:nvGrpSpPr>
        <p:cNvPr id="1" name=""/>
        <p:cNvGrpSpPr/>
        <p:nvPr/>
      </p:nvGrpSpPr>
      <p:grpSpPr>
        <a:xfrm>
          <a:off x="0" y="0"/>
          <a:ext cx="0" cy="0"/>
          <a:chOff x="0" y="0"/>
          <a:chExt cx="0" cy="0"/>
        </a:xfrm>
      </p:grpSpPr>
      <p:sp>
        <p:nvSpPr>
          <p:cNvPr id="6" name="Rubrik 1"/>
          <p:cNvSpPr>
            <a:spLocks noGrp="1"/>
          </p:cNvSpPr>
          <p:nvPr>
            <p:ph type="title"/>
          </p:nvPr>
        </p:nvSpPr>
        <p:spPr>
          <a:xfrm>
            <a:off x="720000" y="1080000"/>
            <a:ext cx="7700963" cy="836613"/>
          </a:xfrm>
          <a:prstGeom prst="rect">
            <a:avLst/>
          </a:prstGeom>
        </p:spPr>
        <p:txBody>
          <a:bodyPr/>
          <a:lstStyle/>
          <a:p>
            <a:r>
              <a:rPr lang="sv-SE"/>
              <a:t>Klicka här för att ändra mall för rubrikformat</a:t>
            </a:r>
            <a:endParaRPr lang="en-GB" dirty="0"/>
          </a:p>
        </p:txBody>
      </p:sp>
      <p:sp>
        <p:nvSpPr>
          <p:cNvPr id="7" name="Rectangle 5">
            <a:extLst>
              <a:ext uri="{FF2B5EF4-FFF2-40B4-BE49-F238E27FC236}">
                <a16:creationId xmlns:a16="http://schemas.microsoft.com/office/drawing/2014/main" id="{80CD3AFE-22EF-4B44-9E4D-C6241CD67235}"/>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67B51F11-BD18-4396-B003-835FA3DC3476}"/>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51A85739-9C20-49BC-A0C1-0E31C71B2C3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3195740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35A52380-26A4-409C-AEB6-B05329E5D548}"/>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6" name="Rectangle 6">
            <a:extLst>
              <a:ext uri="{FF2B5EF4-FFF2-40B4-BE49-F238E27FC236}">
                <a16:creationId xmlns:a16="http://schemas.microsoft.com/office/drawing/2014/main" id="{F946C93F-4F62-42F8-8475-3ADF3E6914CF}"/>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7" name="Rectangle 7">
            <a:extLst>
              <a:ext uri="{FF2B5EF4-FFF2-40B4-BE49-F238E27FC236}">
                <a16:creationId xmlns:a16="http://schemas.microsoft.com/office/drawing/2014/main" id="{5E16703E-B783-45FF-AB3A-961FFFD7362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32518519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 name="Rectangle 27">
            <a:extLst>
              <a:ext uri="{FF2B5EF4-FFF2-40B4-BE49-F238E27FC236}">
                <a16:creationId xmlns:a16="http://schemas.microsoft.com/office/drawing/2014/main" id="{C1AC64F7-A033-4B34-B379-CE9403A204C6}"/>
              </a:ext>
            </a:extLst>
          </p:cNvPr>
          <p:cNvSpPr>
            <a:spLocks noChangeArrowheads="1"/>
          </p:cNvSpPr>
          <p:nvPr/>
        </p:nvSpPr>
        <p:spPr bwMode="auto">
          <a:xfrm>
            <a:off x="0" y="0"/>
            <a:ext cx="9144000" cy="971550"/>
          </a:xfrm>
          <a:prstGeom prst="rect">
            <a:avLst/>
          </a:prstGeom>
          <a:solidFill>
            <a:srgbClr val="E9E3DC"/>
          </a:solidFill>
          <a:ln>
            <a:noFill/>
          </a:ln>
          <a:effectLst/>
          <a:extLst>
            <a:ext uri="{91240B29-F687-4F45-9708-019B960494DF}">
              <a14:hiddenLine xmlns:a14="http://schemas.microsoft.com/office/drawing/2010/main" w="3175">
                <a:solidFill>
                  <a:srgbClr val="E9E3D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sv-SE"/>
          </a:p>
        </p:txBody>
      </p:sp>
      <p:sp>
        <p:nvSpPr>
          <p:cNvPr id="39" name="Rectangle 30">
            <a:extLst>
              <a:ext uri="{FF2B5EF4-FFF2-40B4-BE49-F238E27FC236}">
                <a16:creationId xmlns:a16="http://schemas.microsoft.com/office/drawing/2014/main" id="{EE146585-A5D4-4826-B3CA-CF758423F753}"/>
              </a:ext>
            </a:extLst>
          </p:cNvPr>
          <p:cNvSpPr>
            <a:spLocks noChangeAspect="1" noChangeArrowheads="1"/>
          </p:cNvSpPr>
          <p:nvPr/>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40" name="Rectangle 31">
            <a:extLst>
              <a:ext uri="{FF2B5EF4-FFF2-40B4-BE49-F238E27FC236}">
                <a16:creationId xmlns:a16="http://schemas.microsoft.com/office/drawing/2014/main" id="{BF389CC9-A0B4-4599-A69D-72EDD0C49E70}"/>
              </a:ext>
            </a:extLst>
          </p:cNvPr>
          <p:cNvSpPr>
            <a:spLocks noChangeAspect="1" noChangeArrowheads="1"/>
          </p:cNvSpPr>
          <p:nvPr/>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41" name="Rectangle 32">
            <a:extLst>
              <a:ext uri="{FF2B5EF4-FFF2-40B4-BE49-F238E27FC236}">
                <a16:creationId xmlns:a16="http://schemas.microsoft.com/office/drawing/2014/main" id="{4441B04B-BC48-43F3-BE91-22158ABCCD49}"/>
              </a:ext>
            </a:extLst>
          </p:cNvPr>
          <p:cNvSpPr>
            <a:spLocks noChangeAspect="1" noChangeArrowheads="1"/>
          </p:cNvSpPr>
          <p:nvPr/>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42" name="Rectangle 33">
            <a:extLst>
              <a:ext uri="{FF2B5EF4-FFF2-40B4-BE49-F238E27FC236}">
                <a16:creationId xmlns:a16="http://schemas.microsoft.com/office/drawing/2014/main" id="{1A989712-6387-4E27-9ED8-DC0AE7122DE8}"/>
              </a:ext>
            </a:extLst>
          </p:cNvPr>
          <p:cNvSpPr>
            <a:spLocks noChangeAspect="1" noChangeArrowheads="1"/>
          </p:cNvSpPr>
          <p:nvPr/>
        </p:nvSpPr>
        <p:spPr bwMode="auto">
          <a:xfrm>
            <a:off x="8999538" y="647700"/>
            <a:ext cx="144463" cy="144463"/>
          </a:xfrm>
          <a:prstGeom prst="rect">
            <a:avLst/>
          </a:prstGeom>
          <a:solidFill>
            <a:schemeClr val="accent2"/>
          </a:solidFill>
          <a:ln>
            <a:noFill/>
          </a:ln>
          <a:effectLst/>
        </p:spPr>
        <p:txBody>
          <a:bodyPr anchor="ctr">
            <a:spAutoFit/>
          </a:bodyPr>
          <a:lstStyle/>
          <a:p>
            <a:endParaRPr lang="sv-SE"/>
          </a:p>
        </p:txBody>
      </p:sp>
      <p:sp>
        <p:nvSpPr>
          <p:cNvPr id="47" name="Rectangle 3">
            <a:extLst>
              <a:ext uri="{FF2B5EF4-FFF2-40B4-BE49-F238E27FC236}">
                <a16:creationId xmlns:a16="http://schemas.microsoft.com/office/drawing/2014/main" id="{28B34E47-8EDE-42B4-9CC4-1CB6159B8A3C}"/>
              </a:ext>
            </a:extLst>
          </p:cNvPr>
          <p:cNvSpPr>
            <a:spLocks noGrp="1" noChangeArrowheads="1"/>
          </p:cNvSpPr>
          <p:nvPr>
            <p:ph type="title"/>
          </p:nvPr>
        </p:nvSpPr>
        <p:spPr bwMode="auto">
          <a:xfrm>
            <a:off x="719138" y="1079500"/>
            <a:ext cx="7700962"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sv-SE" dirty="0"/>
              <a:t>Klicka här för att ändra format</a:t>
            </a:r>
          </a:p>
        </p:txBody>
      </p:sp>
      <p:sp>
        <p:nvSpPr>
          <p:cNvPr id="49" name="Rectangle 4">
            <a:extLst>
              <a:ext uri="{FF2B5EF4-FFF2-40B4-BE49-F238E27FC236}">
                <a16:creationId xmlns:a16="http://schemas.microsoft.com/office/drawing/2014/main" id="{740B4499-8A77-4154-AF89-08F781DA3D3D}"/>
              </a:ext>
            </a:extLst>
          </p:cNvPr>
          <p:cNvSpPr>
            <a:spLocks noGrp="1" noChangeArrowheads="1"/>
          </p:cNvSpPr>
          <p:nvPr>
            <p:ph type="body" idx="1"/>
          </p:nvPr>
        </p:nvSpPr>
        <p:spPr bwMode="auto">
          <a:xfrm>
            <a:off x="719138" y="2159000"/>
            <a:ext cx="7700962"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342900" lvl="0" indent="-342900" algn="l" rtl="0" eaLnBrk="1" fontAlgn="base" hangingPunct="1">
              <a:lnSpc>
                <a:spcPct val="130000"/>
              </a:lnSpc>
              <a:spcBef>
                <a:spcPts val="500"/>
              </a:spcBef>
              <a:spcAft>
                <a:spcPts val="200"/>
              </a:spcAft>
              <a:buFont typeface="Wingdings" pitchFamily="2" charset="2"/>
              <a:buChar char="§"/>
            </a:pPr>
            <a:r>
              <a:rPr lang="sv-SE" dirty="0"/>
              <a:t>Klicka här för att ändra format på bakgrundstexten</a:t>
            </a:r>
          </a:p>
          <a:p>
            <a:pPr marL="742950" lvl="1" indent="-285750" algn="l" rtl="0" eaLnBrk="1" fontAlgn="base" hangingPunct="1">
              <a:lnSpc>
                <a:spcPct val="120000"/>
              </a:lnSpc>
              <a:spcBef>
                <a:spcPts val="400"/>
              </a:spcBef>
              <a:spcAft>
                <a:spcPts val="100"/>
              </a:spcAft>
              <a:buChar char="–"/>
            </a:pPr>
            <a:r>
              <a:rPr lang="sv-SE" dirty="0"/>
              <a:t>Nivå två</a:t>
            </a:r>
          </a:p>
          <a:p>
            <a:pPr marL="1143000" lvl="2" indent="-209550" algn="l" rtl="0" eaLnBrk="1" fontAlgn="base" hangingPunct="1">
              <a:lnSpc>
                <a:spcPct val="120000"/>
              </a:lnSpc>
              <a:spcBef>
                <a:spcPts val="400"/>
              </a:spcBef>
              <a:spcAft>
                <a:spcPts val="100"/>
              </a:spcAft>
              <a:buFont typeface="Wingdings" pitchFamily="2" charset="2"/>
              <a:buChar char="§"/>
            </a:pPr>
            <a:r>
              <a:rPr lang="sv-SE" dirty="0"/>
              <a:t>Nivå tre</a:t>
            </a:r>
          </a:p>
          <a:p>
            <a:pPr marL="1600200" lvl="3" indent="-228600" algn="l" rtl="0" eaLnBrk="1" fontAlgn="base" hangingPunct="1">
              <a:lnSpc>
                <a:spcPct val="120000"/>
              </a:lnSpc>
              <a:spcBef>
                <a:spcPts val="400"/>
              </a:spcBef>
              <a:spcAft>
                <a:spcPts val="100"/>
              </a:spcAft>
              <a:buChar char="–"/>
            </a:pPr>
            <a:r>
              <a:rPr lang="sv-SE" dirty="0"/>
              <a:t>Nivå fyra</a:t>
            </a:r>
          </a:p>
          <a:p>
            <a:pPr marL="2057400" lvl="4" indent="-228600" algn="l" rtl="0" eaLnBrk="1" fontAlgn="base" hangingPunct="1">
              <a:lnSpc>
                <a:spcPct val="120000"/>
              </a:lnSpc>
              <a:spcBef>
                <a:spcPts val="400"/>
              </a:spcBef>
              <a:spcAft>
                <a:spcPts val="100"/>
              </a:spcAft>
              <a:buChar char="»"/>
            </a:pPr>
            <a:r>
              <a:rPr lang="sv-SE" dirty="0"/>
              <a:t>Nivå fem</a:t>
            </a:r>
          </a:p>
        </p:txBody>
      </p:sp>
      <p:sp>
        <p:nvSpPr>
          <p:cNvPr id="16" name="Rectangle 5">
            <a:extLst>
              <a:ext uri="{FF2B5EF4-FFF2-40B4-BE49-F238E27FC236}">
                <a16:creationId xmlns:a16="http://schemas.microsoft.com/office/drawing/2014/main" id="{9EB7F093-273E-4686-8E25-F75784805A99}"/>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7" name="Rectangle 6">
            <a:extLst>
              <a:ext uri="{FF2B5EF4-FFF2-40B4-BE49-F238E27FC236}">
                <a16:creationId xmlns:a16="http://schemas.microsoft.com/office/drawing/2014/main" id="{209FB3F8-E2CE-4691-87F2-B7DBB6E5AD33}"/>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8" name="Rectangle 7">
            <a:extLst>
              <a:ext uri="{FF2B5EF4-FFF2-40B4-BE49-F238E27FC236}">
                <a16:creationId xmlns:a16="http://schemas.microsoft.com/office/drawing/2014/main" id="{761C4F3E-6A93-470B-81FA-28516647D27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4" name="Rectangle 30">
            <a:extLst>
              <a:ext uri="{FF2B5EF4-FFF2-40B4-BE49-F238E27FC236}">
                <a16:creationId xmlns:a16="http://schemas.microsoft.com/office/drawing/2014/main" id="{92161DEF-80C7-4393-888F-FBD7356FBD62}"/>
              </a:ext>
            </a:extLst>
          </p:cNvPr>
          <p:cNvSpPr>
            <a:spLocks noChangeAspect="1" noChangeArrowheads="1"/>
          </p:cNvSpPr>
          <p:nvPr userDrawn="1"/>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15" name="Rectangle 31">
            <a:extLst>
              <a:ext uri="{FF2B5EF4-FFF2-40B4-BE49-F238E27FC236}">
                <a16:creationId xmlns:a16="http://schemas.microsoft.com/office/drawing/2014/main" id="{CB1AD2F0-A047-4EFC-9C0E-40EBA79549FA}"/>
              </a:ext>
            </a:extLst>
          </p:cNvPr>
          <p:cNvSpPr>
            <a:spLocks noChangeAspect="1" noChangeArrowheads="1"/>
          </p:cNvSpPr>
          <p:nvPr userDrawn="1"/>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19" name="Rectangle 32">
            <a:extLst>
              <a:ext uri="{FF2B5EF4-FFF2-40B4-BE49-F238E27FC236}">
                <a16:creationId xmlns:a16="http://schemas.microsoft.com/office/drawing/2014/main" id="{3CCE11CF-9CC9-422F-B81B-3FFD516D03C1}"/>
              </a:ext>
            </a:extLst>
          </p:cNvPr>
          <p:cNvSpPr>
            <a:spLocks noChangeAspect="1" noChangeArrowheads="1"/>
          </p:cNvSpPr>
          <p:nvPr userDrawn="1"/>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20" name="Rectangle 33">
            <a:extLst>
              <a:ext uri="{FF2B5EF4-FFF2-40B4-BE49-F238E27FC236}">
                <a16:creationId xmlns:a16="http://schemas.microsoft.com/office/drawing/2014/main" id="{EEC04E89-0210-40D8-902E-EE2F1166BCB6}"/>
              </a:ext>
            </a:extLst>
          </p:cNvPr>
          <p:cNvSpPr>
            <a:spLocks noChangeAspect="1" noChangeArrowheads="1"/>
          </p:cNvSpPr>
          <p:nvPr userDrawn="1"/>
        </p:nvSpPr>
        <p:spPr bwMode="auto">
          <a:xfrm>
            <a:off x="8999538" y="647700"/>
            <a:ext cx="144463" cy="144463"/>
          </a:xfrm>
          <a:prstGeom prst="rect">
            <a:avLst/>
          </a:prstGeom>
          <a:solidFill>
            <a:schemeClr val="accent3"/>
          </a:solidFill>
          <a:ln>
            <a:noFill/>
          </a:ln>
          <a:effectLst/>
        </p:spPr>
        <p:txBody>
          <a:bodyPr anchor="ctr">
            <a:spAutoFit/>
          </a:bodyPr>
          <a:lstStyle/>
          <a:p>
            <a:endParaRPr lang="sv-SE"/>
          </a:p>
        </p:txBody>
      </p:sp>
      <p:pic>
        <p:nvPicPr>
          <p:cNvPr id="22" name="Bildobjekt 21">
            <a:extLst>
              <a:ext uri="{FF2B5EF4-FFF2-40B4-BE49-F238E27FC236}">
                <a16:creationId xmlns:a16="http://schemas.microsoft.com/office/drawing/2014/main" id="{B5EC8BE4-2E84-4CC1-837F-6ACAA5F6F229}"/>
              </a:ext>
            </a:extLst>
          </p:cNvPr>
          <p:cNvPicPr>
            <a:picLocks noChangeAspect="1"/>
          </p:cNvPicPr>
          <p:nvPr userDrawn="1"/>
        </p:nvPicPr>
        <p:blipFill>
          <a:blip r:embed="rId6"/>
          <a:stretch>
            <a:fillRect/>
          </a:stretch>
        </p:blipFill>
        <p:spPr>
          <a:xfrm>
            <a:off x="322445" y="288990"/>
            <a:ext cx="2020828" cy="359665"/>
          </a:xfrm>
          <a:prstGeom prst="rect">
            <a:avLst/>
          </a:prstGeom>
        </p:spPr>
      </p:pic>
      <p:pic>
        <p:nvPicPr>
          <p:cNvPr id="6" name="Bildobjekt 5">
            <a:extLst>
              <a:ext uri="{FF2B5EF4-FFF2-40B4-BE49-F238E27FC236}">
                <a16:creationId xmlns:a16="http://schemas.microsoft.com/office/drawing/2014/main" id="{7E99E312-F3D5-45AA-B833-6AF99D39F8C6}"/>
              </a:ext>
            </a:extLst>
          </p:cNvPr>
          <p:cNvPicPr>
            <a:picLocks noChangeAspect="1"/>
          </p:cNvPicPr>
          <p:nvPr userDrawn="1"/>
        </p:nvPicPr>
        <p:blipFill>
          <a:blip r:embed="rId7"/>
          <a:stretch>
            <a:fillRect/>
          </a:stretch>
        </p:blipFill>
        <p:spPr>
          <a:xfrm>
            <a:off x="7111945" y="6099348"/>
            <a:ext cx="1670601" cy="623215"/>
          </a:xfrm>
          <a:prstGeom prst="rect">
            <a:avLst/>
          </a:prstGeom>
        </p:spPr>
      </p:pic>
      <p:cxnSp>
        <p:nvCxnSpPr>
          <p:cNvPr id="3" name="Rak koppling 2">
            <a:extLst>
              <a:ext uri="{FF2B5EF4-FFF2-40B4-BE49-F238E27FC236}">
                <a16:creationId xmlns:a16="http://schemas.microsoft.com/office/drawing/2014/main" id="{53941592-402F-4B04-921D-382B3F455222}"/>
              </a:ext>
            </a:extLst>
          </p:cNvPr>
          <p:cNvCxnSpPr/>
          <p:nvPr userDrawn="1"/>
        </p:nvCxnSpPr>
        <p:spPr bwMode="auto">
          <a:xfrm>
            <a:off x="325925" y="6382695"/>
            <a:ext cx="6536602" cy="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45801661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hf sldNum="0" hdr="0" dt="0"/>
  <p:txStyles>
    <p:titleStyle>
      <a:lvl1pPr algn="l" rtl="0" eaLnBrk="1" fontAlgn="base" hangingPunct="1">
        <a:lnSpc>
          <a:spcPts val="3000"/>
        </a:lnSpc>
        <a:spcBef>
          <a:spcPct val="0"/>
        </a:spcBef>
        <a:spcAft>
          <a:spcPct val="0"/>
        </a:spcAft>
        <a:defRPr sz="3000" b="0">
          <a:solidFill>
            <a:schemeClr val="accent4"/>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178"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354"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532"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709"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182554" indent="-182554" algn="l" rtl="0" eaLnBrk="1" fontAlgn="base" hangingPunct="1">
        <a:lnSpc>
          <a:spcPts val="2400"/>
        </a:lnSpc>
        <a:spcBef>
          <a:spcPts val="500"/>
        </a:spcBef>
        <a:spcAft>
          <a:spcPts val="0"/>
        </a:spcAft>
        <a:buSzPct val="124000"/>
        <a:buFont typeface="Arial" panose="020B0604020202020204" pitchFamily="34" charset="0"/>
        <a:buChar char="•"/>
        <a:defRPr lang="sv-SE" sz="2200" baseline="0" dirty="0">
          <a:solidFill>
            <a:schemeClr val="tx1"/>
          </a:solidFill>
          <a:latin typeface="+mn-lt"/>
          <a:ea typeface="+mn-ea"/>
          <a:cs typeface="+mn-cs"/>
        </a:defRPr>
      </a:lvl1pPr>
      <a:lvl2pPr marL="357170" indent="-174617" algn="l" rtl="0" eaLnBrk="1" fontAlgn="base" hangingPunct="1">
        <a:lnSpc>
          <a:spcPct val="100000"/>
        </a:lnSpc>
        <a:spcBef>
          <a:spcPts val="0"/>
        </a:spcBef>
        <a:spcAft>
          <a:spcPts val="0"/>
        </a:spcAft>
        <a:buFont typeface="Verdana" panose="020B0604030504040204" pitchFamily="34" charset="0"/>
        <a:buChar char="–"/>
        <a:defRPr lang="sv-SE" sz="2000" baseline="0" dirty="0">
          <a:solidFill>
            <a:schemeClr val="tx1"/>
          </a:solidFill>
          <a:latin typeface="+mn-lt"/>
          <a:ea typeface="+mn-ea"/>
        </a:defRPr>
      </a:lvl2pPr>
      <a:lvl3pPr marL="1219200" indent="-285750" algn="l" rtl="0" eaLnBrk="1" fontAlgn="base" hangingPunct="1">
        <a:lnSpc>
          <a:spcPct val="100000"/>
        </a:lnSpc>
        <a:spcBef>
          <a:spcPts val="0"/>
        </a:spcBef>
        <a:spcAft>
          <a:spcPts val="0"/>
        </a:spcAft>
        <a:buFont typeface="Verdana" panose="020B0604030504040204" pitchFamily="34" charset="0"/>
        <a:buChar char="–"/>
        <a:defRPr lang="sv-SE" sz="1600" baseline="0" dirty="0">
          <a:solidFill>
            <a:schemeClr val="tx1"/>
          </a:solidFill>
          <a:latin typeface="+mn-lt"/>
          <a:ea typeface="+mn-ea"/>
        </a:defRPr>
      </a:lvl3pPr>
      <a:lvl4pPr marL="16573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4pPr>
      <a:lvl5pPr marL="21145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5pPr>
      <a:lvl6pPr marL="2514474" indent="-228589" algn="l" rtl="0" eaLnBrk="1" fontAlgn="base" hangingPunct="1">
        <a:lnSpc>
          <a:spcPct val="120000"/>
        </a:lnSpc>
        <a:spcBef>
          <a:spcPts val="400"/>
        </a:spcBef>
        <a:spcAft>
          <a:spcPts val="100"/>
        </a:spcAft>
        <a:buChar char="»"/>
        <a:defRPr>
          <a:solidFill>
            <a:schemeClr val="tx1"/>
          </a:solidFill>
          <a:latin typeface="+mn-lt"/>
          <a:ea typeface="+mn-ea"/>
        </a:defRPr>
      </a:lvl6pPr>
      <a:lvl7pPr marL="2971652" indent="-228589" algn="l" rtl="0" eaLnBrk="1" fontAlgn="base" hangingPunct="1">
        <a:lnSpc>
          <a:spcPct val="120000"/>
        </a:lnSpc>
        <a:spcBef>
          <a:spcPts val="400"/>
        </a:spcBef>
        <a:spcAft>
          <a:spcPts val="100"/>
        </a:spcAft>
        <a:buChar char="»"/>
        <a:defRPr>
          <a:solidFill>
            <a:schemeClr val="tx1"/>
          </a:solidFill>
          <a:latin typeface="+mn-lt"/>
          <a:ea typeface="+mn-ea"/>
        </a:defRPr>
      </a:lvl7pPr>
      <a:lvl8pPr marL="3428829" indent="-228589" algn="l" rtl="0" eaLnBrk="1" fontAlgn="base" hangingPunct="1">
        <a:lnSpc>
          <a:spcPct val="120000"/>
        </a:lnSpc>
        <a:spcBef>
          <a:spcPts val="400"/>
        </a:spcBef>
        <a:spcAft>
          <a:spcPts val="100"/>
        </a:spcAft>
        <a:buChar char="»"/>
        <a:defRPr>
          <a:solidFill>
            <a:schemeClr val="tx1"/>
          </a:solidFill>
          <a:latin typeface="+mn-lt"/>
          <a:ea typeface="+mn-ea"/>
        </a:defRPr>
      </a:lvl8pPr>
      <a:lvl9pPr marL="3886006" indent="-228589"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D66ED0-DD08-4409-B3DE-0417C003487D}"/>
              </a:ext>
            </a:extLst>
          </p:cNvPr>
          <p:cNvSpPr>
            <a:spLocks noGrp="1"/>
          </p:cNvSpPr>
          <p:nvPr>
            <p:ph type="title"/>
          </p:nvPr>
        </p:nvSpPr>
        <p:spPr>
          <a:xfrm>
            <a:off x="720000" y="1080000"/>
            <a:ext cx="7700963" cy="652935"/>
          </a:xfrm>
        </p:spPr>
        <p:txBody>
          <a:bodyPr/>
          <a:lstStyle/>
          <a:p>
            <a:pPr algn="ctr"/>
            <a:r>
              <a:rPr lang="sv-SE" sz="2800" dirty="0"/>
              <a:t>Borrelia</a:t>
            </a:r>
          </a:p>
        </p:txBody>
      </p:sp>
      <p:sp>
        <p:nvSpPr>
          <p:cNvPr id="3" name="Platshållare för innehåll 2">
            <a:extLst>
              <a:ext uri="{FF2B5EF4-FFF2-40B4-BE49-F238E27FC236}">
                <a16:creationId xmlns:a16="http://schemas.microsoft.com/office/drawing/2014/main" id="{C3C7BA14-994F-4127-AE75-E2BCE87DA2A8}"/>
              </a:ext>
            </a:extLst>
          </p:cNvPr>
          <p:cNvSpPr>
            <a:spLocks noGrp="1"/>
          </p:cNvSpPr>
          <p:nvPr>
            <p:ph idx="1"/>
          </p:nvPr>
        </p:nvSpPr>
        <p:spPr>
          <a:xfrm>
            <a:off x="397565" y="2072148"/>
            <a:ext cx="8522597" cy="4269657"/>
          </a:xfrm>
        </p:spPr>
        <p:txBody>
          <a:bodyPr/>
          <a:lstStyle/>
          <a:p>
            <a:pPr marL="0" indent="0">
              <a:buNone/>
            </a:pPr>
            <a:r>
              <a:rPr lang="sv-SE" dirty="0"/>
              <a:t>Zoran 58 år är tidigare väsentligen frisk. Han orienterar på fritiden och brukar då ha långärmat och långa byxor. Det leder till att han ofta får svampeksem i ljumskarna på sommaren. Nu har han sedan två veckor noterat ett rodnat runt rött märke på insidan av höger lår precis under ljumsken. Det kliar lite lätt men är inte särskilt besvärande, liknar hans vanliga svampeksem.</a:t>
            </a:r>
            <a:endParaRPr lang="sv-SE" sz="1800" dirty="0"/>
          </a:p>
        </p:txBody>
      </p:sp>
      <p:sp>
        <p:nvSpPr>
          <p:cNvPr id="4" name="Platshållare för sidfot 3">
            <a:extLst>
              <a:ext uri="{FF2B5EF4-FFF2-40B4-BE49-F238E27FC236}">
                <a16:creationId xmlns:a16="http://schemas.microsoft.com/office/drawing/2014/main" id="{3EFB6E39-A616-401F-9DF6-40030E922F82}"/>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2188768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sidfot 3">
            <a:extLst>
              <a:ext uri="{FF2B5EF4-FFF2-40B4-BE49-F238E27FC236}">
                <a16:creationId xmlns:a16="http://schemas.microsoft.com/office/drawing/2014/main" id="{8F4B61C4-53EF-4ADF-9F77-D72108698894}"/>
              </a:ext>
            </a:extLst>
          </p:cNvPr>
          <p:cNvSpPr>
            <a:spLocks noGrp="1"/>
          </p:cNvSpPr>
          <p:nvPr>
            <p:ph type="ftr" sz="quarter" idx="3"/>
          </p:nvPr>
        </p:nvSpPr>
        <p:spPr/>
        <p:txBody>
          <a:bodyPr/>
          <a:lstStyle/>
          <a:p>
            <a:endParaRPr lang="sv-SE"/>
          </a:p>
        </p:txBody>
      </p:sp>
      <p:sp>
        <p:nvSpPr>
          <p:cNvPr id="8" name="Rektangel 7">
            <a:extLst>
              <a:ext uri="{FF2B5EF4-FFF2-40B4-BE49-F238E27FC236}">
                <a16:creationId xmlns:a16="http://schemas.microsoft.com/office/drawing/2014/main" id="{41B6134B-63F0-4EF9-B031-A51ACC32ACAD}"/>
              </a:ext>
            </a:extLst>
          </p:cNvPr>
          <p:cNvSpPr/>
          <p:nvPr/>
        </p:nvSpPr>
        <p:spPr>
          <a:xfrm>
            <a:off x="604435" y="1790053"/>
            <a:ext cx="8229600" cy="3557512"/>
          </a:xfrm>
          <a:prstGeom prst="rect">
            <a:avLst/>
          </a:prstGeom>
        </p:spPr>
        <p:txBody>
          <a:bodyPr wrap="square">
            <a:spAutoFit/>
          </a:bodyPr>
          <a:lstStyle/>
          <a:p>
            <a:pPr>
              <a:lnSpc>
                <a:spcPct val="115000"/>
              </a:lnSpc>
              <a:spcAft>
                <a:spcPts val="1000"/>
              </a:spcAft>
            </a:pPr>
            <a:r>
              <a:rPr lang="sv-SE" sz="2200" dirty="0">
                <a:ea typeface="Calibri" panose="020F0502020204030204" pitchFamily="34" charset="0"/>
                <a:cs typeface="Times New Roman" panose="02020603050405020304" pitchFamily="18" charset="0"/>
              </a:rPr>
              <a:t>Zoran och Sara fick adekvat behandling och har fortsatt att orientera. Tre år senare kommer Zoran tillbaka och berättar att han känner sig trött och lätt yr. Han har en allmän sjukdomskänsla med värk i lår- och överarmsmuskulaturen. Han har också ont i huvudet dagligen. Det har pågått i två veckor. Han undrar nu om det kan vara så att behandlingen han fick tre år tidigare inte var tillräcklig och om han istället har fått </a:t>
            </a:r>
            <a:r>
              <a:rPr lang="sv-SE" sz="2200" dirty="0" err="1">
                <a:ea typeface="Calibri" panose="020F0502020204030204" pitchFamily="34" charset="0"/>
                <a:cs typeface="Times New Roman" panose="02020603050405020304" pitchFamily="18" charset="0"/>
              </a:rPr>
              <a:t>neuroborrelios</a:t>
            </a:r>
            <a:r>
              <a:rPr lang="sv-SE" sz="2200" dirty="0">
                <a:ea typeface="Calibri" panose="020F0502020204030204" pitchFamily="34" charset="0"/>
                <a:cs typeface="Times New Roman" panose="02020603050405020304" pitchFamily="18" charset="0"/>
              </a:rPr>
              <a:t>. Önskar få behandling mot detta.</a:t>
            </a:r>
          </a:p>
        </p:txBody>
      </p:sp>
    </p:spTree>
    <p:extLst>
      <p:ext uri="{BB962C8B-B14F-4D97-AF65-F5344CB8AC3E}">
        <p14:creationId xmlns:p14="http://schemas.microsoft.com/office/powerpoint/2010/main" val="590172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1B27EE13-69C7-4D4A-B7E5-D466D155DB81}"/>
              </a:ext>
            </a:extLst>
          </p:cNvPr>
          <p:cNvSpPr>
            <a:spLocks noGrp="1"/>
          </p:cNvSpPr>
          <p:nvPr>
            <p:ph type="title"/>
          </p:nvPr>
        </p:nvSpPr>
        <p:spPr/>
        <p:txBody>
          <a:bodyPr/>
          <a:lstStyle/>
          <a:p>
            <a:r>
              <a:rPr lang="sv-SE" sz="2800" dirty="0"/>
              <a:t>6. Är det troligt att det är en </a:t>
            </a:r>
            <a:r>
              <a:rPr lang="sv-SE" sz="2800" dirty="0" err="1"/>
              <a:t>neuroborrelios</a:t>
            </a:r>
            <a:r>
              <a:rPr lang="sv-SE" sz="2800" dirty="0"/>
              <a:t>?</a:t>
            </a:r>
          </a:p>
        </p:txBody>
      </p:sp>
      <p:sp>
        <p:nvSpPr>
          <p:cNvPr id="4" name="Platshållare för innehåll 3">
            <a:extLst>
              <a:ext uri="{FF2B5EF4-FFF2-40B4-BE49-F238E27FC236}">
                <a16:creationId xmlns:a16="http://schemas.microsoft.com/office/drawing/2014/main" id="{BB400FCD-E21E-4A03-9C86-461262257763}"/>
              </a:ext>
            </a:extLst>
          </p:cNvPr>
          <p:cNvSpPr>
            <a:spLocks noGrp="1"/>
          </p:cNvSpPr>
          <p:nvPr>
            <p:ph idx="1"/>
          </p:nvPr>
        </p:nvSpPr>
        <p:spPr/>
        <p:txBody>
          <a:bodyPr/>
          <a:lstStyle/>
          <a:p>
            <a:pPr marL="0" indent="0">
              <a:buNone/>
            </a:pPr>
            <a:r>
              <a:rPr lang="sv-SE" dirty="0"/>
              <a:t>Nej:</a:t>
            </a:r>
          </a:p>
          <a:p>
            <a:r>
              <a:rPr lang="sv-SE" dirty="0"/>
              <a:t>Diffusa symtom</a:t>
            </a:r>
          </a:p>
          <a:p>
            <a:r>
              <a:rPr lang="sv-SE" dirty="0"/>
              <a:t>För lång tid har passerat sedan hans </a:t>
            </a:r>
            <a:r>
              <a:rPr lang="sv-SE" dirty="0" err="1"/>
              <a:t>erytema</a:t>
            </a:r>
            <a:r>
              <a:rPr lang="sv-SE" dirty="0"/>
              <a:t> </a:t>
            </a:r>
            <a:r>
              <a:rPr lang="sv-SE" dirty="0" err="1"/>
              <a:t>migrans</a:t>
            </a:r>
            <a:endParaRPr lang="sv-SE" dirty="0"/>
          </a:p>
          <a:p>
            <a:r>
              <a:rPr lang="sv-SE" dirty="0"/>
              <a:t>Symtom mer typiska för PMR</a:t>
            </a:r>
          </a:p>
          <a:p>
            <a:pPr marL="0" indent="0">
              <a:buNone/>
            </a:pPr>
            <a:endParaRPr lang="sv-SE" dirty="0"/>
          </a:p>
        </p:txBody>
      </p:sp>
      <p:sp>
        <p:nvSpPr>
          <p:cNvPr id="2" name="Platshållare för sidfot 1">
            <a:extLst>
              <a:ext uri="{FF2B5EF4-FFF2-40B4-BE49-F238E27FC236}">
                <a16:creationId xmlns:a16="http://schemas.microsoft.com/office/drawing/2014/main" id="{CED6FCC4-5AF6-4247-8C40-E04BD673FD39}"/>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485016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9B4BD4AF-11CB-4012-9499-D1E9C3ED499E}"/>
              </a:ext>
            </a:extLst>
          </p:cNvPr>
          <p:cNvSpPr>
            <a:spLocks noGrp="1"/>
          </p:cNvSpPr>
          <p:nvPr>
            <p:ph type="title"/>
          </p:nvPr>
        </p:nvSpPr>
        <p:spPr>
          <a:xfrm>
            <a:off x="720000" y="1080000"/>
            <a:ext cx="7700963" cy="1136258"/>
          </a:xfrm>
        </p:spPr>
        <p:txBody>
          <a:bodyPr/>
          <a:lstStyle/>
          <a:p>
            <a:r>
              <a:rPr lang="sv-SE" sz="2800" dirty="0"/>
              <a:t>7. Vilka är symtomen på </a:t>
            </a:r>
            <a:r>
              <a:rPr lang="sv-SE" sz="2800" dirty="0" err="1"/>
              <a:t>neuroborrelios</a:t>
            </a:r>
            <a:r>
              <a:rPr lang="sv-SE" sz="2800" dirty="0"/>
              <a:t>?</a:t>
            </a:r>
          </a:p>
        </p:txBody>
      </p:sp>
      <p:sp>
        <p:nvSpPr>
          <p:cNvPr id="7" name="Platshållare för innehåll 6">
            <a:extLst>
              <a:ext uri="{FF2B5EF4-FFF2-40B4-BE49-F238E27FC236}">
                <a16:creationId xmlns:a16="http://schemas.microsoft.com/office/drawing/2014/main" id="{01AFE90E-095F-4B69-9E16-F2EE7F3DAD15}"/>
              </a:ext>
            </a:extLst>
          </p:cNvPr>
          <p:cNvSpPr>
            <a:spLocks noGrp="1"/>
          </p:cNvSpPr>
          <p:nvPr>
            <p:ph idx="1"/>
          </p:nvPr>
        </p:nvSpPr>
        <p:spPr>
          <a:xfrm>
            <a:off x="720000" y="2805193"/>
            <a:ext cx="7700963" cy="3293206"/>
          </a:xfrm>
        </p:spPr>
        <p:txBody>
          <a:bodyPr/>
          <a:lstStyle/>
          <a:p>
            <a:r>
              <a:rPr lang="sv-SE" dirty="0"/>
              <a:t>Neuralgisk smärta</a:t>
            </a:r>
          </a:p>
          <a:p>
            <a:r>
              <a:rPr lang="sv-SE" dirty="0" err="1"/>
              <a:t>Radikulitsymtom</a:t>
            </a:r>
            <a:r>
              <a:rPr lang="sv-SE" dirty="0"/>
              <a:t>: sensoriska och/eller motoriska</a:t>
            </a:r>
          </a:p>
          <a:p>
            <a:r>
              <a:rPr lang="sv-SE" dirty="0"/>
              <a:t>Meningitsymtom: huvudvärk, nackvärk, trötthet, aptitlöshet och ibland kräkningar</a:t>
            </a:r>
          </a:p>
        </p:txBody>
      </p:sp>
      <p:sp>
        <p:nvSpPr>
          <p:cNvPr id="4" name="Platshållare för sidfot 3">
            <a:extLst>
              <a:ext uri="{FF2B5EF4-FFF2-40B4-BE49-F238E27FC236}">
                <a16:creationId xmlns:a16="http://schemas.microsoft.com/office/drawing/2014/main" id="{5DF968BE-C85A-4234-B3D3-54943136D1BA}"/>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511046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63136F7B-8D4C-470F-BA61-B66165000283}"/>
              </a:ext>
            </a:extLst>
          </p:cNvPr>
          <p:cNvSpPr>
            <a:spLocks noGrp="1"/>
          </p:cNvSpPr>
          <p:nvPr>
            <p:ph type="title"/>
          </p:nvPr>
        </p:nvSpPr>
        <p:spPr>
          <a:xfrm>
            <a:off x="720000" y="1080000"/>
            <a:ext cx="7700963" cy="1082014"/>
          </a:xfrm>
        </p:spPr>
        <p:txBody>
          <a:bodyPr/>
          <a:lstStyle/>
          <a:p>
            <a:r>
              <a:rPr lang="sv-SE" sz="2800" dirty="0"/>
              <a:t>8. Ska man utreda detta? Ta några prover eller ska man behandla direkt?</a:t>
            </a:r>
          </a:p>
        </p:txBody>
      </p:sp>
      <p:sp>
        <p:nvSpPr>
          <p:cNvPr id="7" name="Platshållare för innehåll 6">
            <a:extLst>
              <a:ext uri="{FF2B5EF4-FFF2-40B4-BE49-F238E27FC236}">
                <a16:creationId xmlns:a16="http://schemas.microsoft.com/office/drawing/2014/main" id="{12E83032-00A6-420C-B79E-B67644929CAD}"/>
              </a:ext>
            </a:extLst>
          </p:cNvPr>
          <p:cNvSpPr>
            <a:spLocks noGrp="1"/>
          </p:cNvSpPr>
          <p:nvPr>
            <p:ph idx="1"/>
          </p:nvPr>
        </p:nvSpPr>
        <p:spPr>
          <a:xfrm>
            <a:off x="720000" y="2448731"/>
            <a:ext cx="7700963" cy="3649667"/>
          </a:xfrm>
        </p:spPr>
        <p:txBody>
          <a:bodyPr/>
          <a:lstStyle/>
          <a:p>
            <a:r>
              <a:rPr lang="sv-SE" dirty="0"/>
              <a:t>Utred för misstänkt PMR.</a:t>
            </a:r>
          </a:p>
          <a:p>
            <a:r>
              <a:rPr lang="sv-SE" dirty="0"/>
              <a:t>Inte som </a:t>
            </a:r>
            <a:r>
              <a:rPr lang="sv-SE" dirty="0" err="1"/>
              <a:t>neuroborrelios</a:t>
            </a:r>
            <a:r>
              <a:rPr lang="sv-SE" dirty="0"/>
              <a:t> (NB) i detta fall då symtomen ej stämmer med diagnosen.</a:t>
            </a:r>
          </a:p>
          <a:p>
            <a:r>
              <a:rPr lang="sv-SE" dirty="0"/>
              <a:t>Vid misstanke om NB: remiss för lumbalpunktion till infektionsmottagning.</a:t>
            </a:r>
          </a:p>
          <a:p>
            <a:r>
              <a:rPr lang="sv-SE" dirty="0"/>
              <a:t>Enbart serologi räcker ej.</a:t>
            </a:r>
          </a:p>
          <a:p>
            <a:r>
              <a:rPr lang="sv-SE" dirty="0"/>
              <a:t>Ingen provbehandling utan diagnos!</a:t>
            </a:r>
          </a:p>
          <a:p>
            <a:pPr marL="0" indent="0">
              <a:buNone/>
            </a:pPr>
            <a:r>
              <a:rPr lang="sv-SE" dirty="0"/>
              <a:t> </a:t>
            </a:r>
          </a:p>
          <a:p>
            <a:endParaRPr lang="sv-SE" dirty="0"/>
          </a:p>
        </p:txBody>
      </p:sp>
      <p:sp>
        <p:nvSpPr>
          <p:cNvPr id="4" name="Platshållare för sidfot 3">
            <a:extLst>
              <a:ext uri="{FF2B5EF4-FFF2-40B4-BE49-F238E27FC236}">
                <a16:creationId xmlns:a16="http://schemas.microsoft.com/office/drawing/2014/main" id="{36AAE139-85EF-4220-8DB0-CE24EC1AFB4F}"/>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4186128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CA1124D7-2045-7398-0A83-4085D15BE878}"/>
              </a:ext>
            </a:extLst>
          </p:cNvPr>
          <p:cNvSpPr>
            <a:spLocks noGrp="1"/>
          </p:cNvSpPr>
          <p:nvPr>
            <p:ph type="title"/>
          </p:nvPr>
        </p:nvSpPr>
        <p:spPr/>
        <p:txBody>
          <a:bodyPr/>
          <a:lstStyle/>
          <a:p>
            <a:endParaRPr lang="sv-SE"/>
          </a:p>
        </p:txBody>
      </p:sp>
      <p:sp>
        <p:nvSpPr>
          <p:cNvPr id="7" name="Platshållare för innehåll 6">
            <a:extLst>
              <a:ext uri="{FF2B5EF4-FFF2-40B4-BE49-F238E27FC236}">
                <a16:creationId xmlns:a16="http://schemas.microsoft.com/office/drawing/2014/main" id="{273E1B36-6D2D-AEBA-066F-3185B6182E50}"/>
              </a:ext>
            </a:extLst>
          </p:cNvPr>
          <p:cNvSpPr>
            <a:spLocks noGrp="1"/>
          </p:cNvSpPr>
          <p:nvPr>
            <p:ph idx="1"/>
          </p:nvPr>
        </p:nvSpPr>
        <p:spPr/>
        <p:txBody>
          <a:bodyPr/>
          <a:lstStyle/>
          <a:p>
            <a:pPr marL="0" indent="0">
              <a:buNone/>
            </a:pPr>
            <a:r>
              <a:rPr lang="sv-SE" dirty="0"/>
              <a:t>Zorans misstänkta PMR ska </a:t>
            </a:r>
            <a:r>
              <a:rPr lang="sv-SE"/>
              <a:t>förstås utredas </a:t>
            </a:r>
            <a:r>
              <a:rPr lang="sv-SE" dirty="0"/>
              <a:t>och behandlas.</a:t>
            </a:r>
          </a:p>
        </p:txBody>
      </p:sp>
      <p:sp>
        <p:nvSpPr>
          <p:cNvPr id="4" name="Platshållare för sidfot 3">
            <a:extLst>
              <a:ext uri="{FF2B5EF4-FFF2-40B4-BE49-F238E27FC236}">
                <a16:creationId xmlns:a16="http://schemas.microsoft.com/office/drawing/2014/main" id="{B5F114A5-5BE1-251C-CE73-37E2FED0B4E5}"/>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4207164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1D2097D7-74CD-47C9-8F65-2AF4A311A360}"/>
              </a:ext>
            </a:extLst>
          </p:cNvPr>
          <p:cNvSpPr>
            <a:spLocks noGrp="1"/>
          </p:cNvSpPr>
          <p:nvPr>
            <p:ph type="title"/>
          </p:nvPr>
        </p:nvSpPr>
        <p:spPr>
          <a:xfrm>
            <a:off x="720000" y="1080001"/>
            <a:ext cx="7700963" cy="645560"/>
          </a:xfrm>
        </p:spPr>
        <p:txBody>
          <a:bodyPr/>
          <a:lstStyle/>
          <a:p>
            <a:r>
              <a:rPr lang="sv-SE" dirty="0"/>
              <a:t>Borrelia forts.</a:t>
            </a:r>
          </a:p>
        </p:txBody>
      </p:sp>
      <p:sp>
        <p:nvSpPr>
          <p:cNvPr id="7" name="Platshållare för innehåll 6">
            <a:extLst>
              <a:ext uri="{FF2B5EF4-FFF2-40B4-BE49-F238E27FC236}">
                <a16:creationId xmlns:a16="http://schemas.microsoft.com/office/drawing/2014/main" id="{B561C8EC-04F4-429B-BF9C-EAA2F46E093E}"/>
              </a:ext>
            </a:extLst>
          </p:cNvPr>
          <p:cNvSpPr>
            <a:spLocks noGrp="1"/>
          </p:cNvSpPr>
          <p:nvPr>
            <p:ph idx="1"/>
          </p:nvPr>
        </p:nvSpPr>
        <p:spPr>
          <a:xfrm>
            <a:off x="720000" y="1885427"/>
            <a:ext cx="7700963" cy="4212972"/>
          </a:xfrm>
        </p:spPr>
        <p:txBody>
          <a:bodyPr/>
          <a:lstStyle/>
          <a:p>
            <a:pPr marL="0" indent="0">
              <a:buNone/>
            </a:pPr>
            <a:r>
              <a:rPr lang="sv-SE" dirty="0"/>
              <a:t>Han har behandlat det med </a:t>
            </a:r>
            <a:r>
              <a:rPr lang="sv-SE" dirty="0" err="1"/>
              <a:t>Cortimyk</a:t>
            </a:r>
            <a:r>
              <a:rPr lang="sv-SE" dirty="0"/>
              <a:t> men det har inte haft samma effekt som det brukar. Egentligen söker han inte för detta, utan passar på att visa upp det när han ändå kommer med dottern Sara 12 år som också orienterar. </a:t>
            </a:r>
          </a:p>
          <a:p>
            <a:pPr marL="0" indent="0">
              <a:buNone/>
            </a:pPr>
            <a:r>
              <a:rPr lang="sv-SE" dirty="0"/>
              <a:t>De brukar träna i skogarna i Roslagen och i helgen var det tävling utanför Rimbo. För två dagar sedan svullnade hennes vänstra örsnibb upp och blev röd. Det ömmar lite under örat men annars mår hon bra. </a:t>
            </a:r>
          </a:p>
          <a:p>
            <a:pPr marL="0" indent="0">
              <a:buNone/>
            </a:pPr>
            <a:endParaRPr lang="sv-SE" dirty="0"/>
          </a:p>
        </p:txBody>
      </p:sp>
      <p:sp>
        <p:nvSpPr>
          <p:cNvPr id="4" name="Platshållare för sidfot 3">
            <a:extLst>
              <a:ext uri="{FF2B5EF4-FFF2-40B4-BE49-F238E27FC236}">
                <a16:creationId xmlns:a16="http://schemas.microsoft.com/office/drawing/2014/main" id="{8A2F15D5-EA2A-4C77-98F3-64758B928A75}"/>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950776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D8A05552-F236-4943-9A3D-B4178ACCB277}"/>
              </a:ext>
            </a:extLst>
          </p:cNvPr>
          <p:cNvSpPr>
            <a:spLocks noGrp="1"/>
          </p:cNvSpPr>
          <p:nvPr>
            <p:ph type="title"/>
          </p:nvPr>
        </p:nvSpPr>
        <p:spPr/>
        <p:txBody>
          <a:bodyPr/>
          <a:lstStyle/>
          <a:p>
            <a:r>
              <a:rPr lang="sv-SE" dirty="0"/>
              <a:t>Borrelia forts.</a:t>
            </a:r>
          </a:p>
        </p:txBody>
      </p:sp>
      <p:sp>
        <p:nvSpPr>
          <p:cNvPr id="7" name="Platshållare för innehåll 6">
            <a:extLst>
              <a:ext uri="{FF2B5EF4-FFF2-40B4-BE49-F238E27FC236}">
                <a16:creationId xmlns:a16="http://schemas.microsoft.com/office/drawing/2014/main" id="{30FD4DB2-B9CD-4645-A6A4-C03848E6935E}"/>
              </a:ext>
            </a:extLst>
          </p:cNvPr>
          <p:cNvSpPr>
            <a:spLocks noGrp="1"/>
          </p:cNvSpPr>
          <p:nvPr>
            <p:ph idx="1"/>
          </p:nvPr>
        </p:nvSpPr>
        <p:spPr/>
        <p:txBody>
          <a:bodyPr/>
          <a:lstStyle/>
          <a:p>
            <a:pPr marL="0" indent="0">
              <a:buNone/>
            </a:pPr>
            <a:r>
              <a:rPr lang="sv-SE" dirty="0"/>
              <a:t>När du undersöker Sara ser du att vänster örsnibb är svullen och blåröd, under örat palperas lätt förstorade ömmande lymfkörtlar. Temp 37,1. </a:t>
            </a:r>
            <a:r>
              <a:rPr lang="sv-SE" dirty="0" err="1"/>
              <a:t>Öronstatus</a:t>
            </a:r>
            <a:r>
              <a:rPr lang="sv-SE" dirty="0"/>
              <a:t> i övrigt är </a:t>
            </a:r>
            <a:r>
              <a:rPr lang="sv-SE" dirty="0" err="1"/>
              <a:t>ua</a:t>
            </a:r>
            <a:r>
              <a:rPr lang="sv-SE" dirty="0"/>
              <a:t>.</a:t>
            </a:r>
          </a:p>
          <a:p>
            <a:pPr marL="0" indent="0">
              <a:buNone/>
            </a:pPr>
            <a:r>
              <a:rPr lang="sv-SE" dirty="0"/>
              <a:t>Pappa Zoran har en ca 10 cm i diameter ringformad rodnad strax under höger ljumske. Ytterkanten är något markerad och lite mörkare.</a:t>
            </a:r>
          </a:p>
          <a:p>
            <a:pPr marL="0" indent="0">
              <a:buNone/>
            </a:pPr>
            <a:endParaRPr lang="sv-SE" dirty="0"/>
          </a:p>
        </p:txBody>
      </p:sp>
      <p:sp>
        <p:nvSpPr>
          <p:cNvPr id="4" name="Platshållare för sidfot 3">
            <a:extLst>
              <a:ext uri="{FF2B5EF4-FFF2-40B4-BE49-F238E27FC236}">
                <a16:creationId xmlns:a16="http://schemas.microsoft.com/office/drawing/2014/main" id="{7B7BC2DE-74EF-44C6-924F-EF3CA7203A63}"/>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418104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C173981E-AA2C-4BFE-99EA-76D672952BE1}"/>
              </a:ext>
            </a:extLst>
          </p:cNvPr>
          <p:cNvSpPr>
            <a:spLocks noGrp="1"/>
          </p:cNvSpPr>
          <p:nvPr>
            <p:ph type="title"/>
          </p:nvPr>
        </p:nvSpPr>
        <p:spPr>
          <a:xfrm>
            <a:off x="720000" y="1080000"/>
            <a:ext cx="7700963" cy="977400"/>
          </a:xfrm>
        </p:spPr>
        <p:txBody>
          <a:bodyPr/>
          <a:lstStyle/>
          <a:p>
            <a:r>
              <a:rPr lang="sv-SE" sz="2800" dirty="0"/>
              <a:t>1. Behöver vi veta något mer om Sara eller Zoran?</a:t>
            </a:r>
          </a:p>
        </p:txBody>
      </p:sp>
      <p:sp>
        <p:nvSpPr>
          <p:cNvPr id="7" name="Platshållare för innehåll 6">
            <a:extLst>
              <a:ext uri="{FF2B5EF4-FFF2-40B4-BE49-F238E27FC236}">
                <a16:creationId xmlns:a16="http://schemas.microsoft.com/office/drawing/2014/main" id="{76BE9BFD-CFFC-45E7-A92F-7F358D412BE5}"/>
              </a:ext>
            </a:extLst>
          </p:cNvPr>
          <p:cNvSpPr>
            <a:spLocks noGrp="1"/>
          </p:cNvSpPr>
          <p:nvPr>
            <p:ph idx="1"/>
          </p:nvPr>
        </p:nvSpPr>
        <p:spPr>
          <a:xfrm>
            <a:off x="720000" y="2315497"/>
            <a:ext cx="7700963" cy="3782902"/>
          </a:xfrm>
        </p:spPr>
        <p:txBody>
          <a:bodyPr/>
          <a:lstStyle/>
          <a:p>
            <a:r>
              <a:rPr lang="sv-SE" dirty="0"/>
              <a:t>Är någon av dem allergisk mot penicillin? </a:t>
            </a:r>
          </a:p>
          <a:p>
            <a:r>
              <a:rPr lang="sv-SE" dirty="0"/>
              <a:t>Är Sara tidigare frisk? </a:t>
            </a:r>
          </a:p>
          <a:p>
            <a:r>
              <a:rPr lang="sv-SE" dirty="0"/>
              <a:t>Har de sett några fästingar på kroppen? </a:t>
            </a:r>
          </a:p>
          <a:p>
            <a:endParaRPr lang="sv-SE" dirty="0"/>
          </a:p>
        </p:txBody>
      </p:sp>
      <p:sp>
        <p:nvSpPr>
          <p:cNvPr id="4" name="Platshållare för sidfot 3">
            <a:extLst>
              <a:ext uri="{FF2B5EF4-FFF2-40B4-BE49-F238E27FC236}">
                <a16:creationId xmlns:a16="http://schemas.microsoft.com/office/drawing/2014/main" id="{13D48984-9106-47F2-B288-134F8DF71168}"/>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193589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8220CD57-9C80-4CE9-80C7-341792BB1140}"/>
              </a:ext>
            </a:extLst>
          </p:cNvPr>
          <p:cNvSpPr>
            <a:spLocks noGrp="1"/>
          </p:cNvSpPr>
          <p:nvPr>
            <p:ph type="title"/>
          </p:nvPr>
        </p:nvSpPr>
        <p:spPr>
          <a:xfrm>
            <a:off x="720000" y="1080001"/>
            <a:ext cx="7700963" cy="493078"/>
          </a:xfrm>
        </p:spPr>
        <p:txBody>
          <a:bodyPr/>
          <a:lstStyle/>
          <a:p>
            <a:r>
              <a:rPr lang="sv-SE" sz="2800" dirty="0"/>
              <a:t>2. Vad har Zoran och Sara för diagnoser?</a:t>
            </a:r>
          </a:p>
        </p:txBody>
      </p:sp>
      <p:sp>
        <p:nvSpPr>
          <p:cNvPr id="7" name="Platshållare för innehåll 6">
            <a:extLst>
              <a:ext uri="{FF2B5EF4-FFF2-40B4-BE49-F238E27FC236}">
                <a16:creationId xmlns:a16="http://schemas.microsoft.com/office/drawing/2014/main" id="{A3BFD369-28DC-4C38-82C7-1CD4686F0792}"/>
              </a:ext>
            </a:extLst>
          </p:cNvPr>
          <p:cNvSpPr>
            <a:spLocks noGrp="1"/>
          </p:cNvSpPr>
          <p:nvPr>
            <p:ph idx="1"/>
          </p:nvPr>
        </p:nvSpPr>
        <p:spPr>
          <a:xfrm>
            <a:off x="720000" y="1573079"/>
            <a:ext cx="7700963" cy="4525320"/>
          </a:xfrm>
        </p:spPr>
        <p:txBody>
          <a:bodyPr/>
          <a:lstStyle/>
          <a:p>
            <a:pPr marL="0" indent="0">
              <a:buNone/>
            </a:pPr>
            <a:r>
              <a:rPr lang="sv-SE" u="sng" dirty="0"/>
              <a:t>Zoran - </a:t>
            </a:r>
            <a:r>
              <a:rPr lang="sv-SE" u="sng" dirty="0" err="1"/>
              <a:t>Erytema</a:t>
            </a:r>
            <a:r>
              <a:rPr lang="sv-SE" u="sng" dirty="0"/>
              <a:t> </a:t>
            </a:r>
            <a:r>
              <a:rPr lang="sv-SE" u="sng" dirty="0" err="1"/>
              <a:t>migrans</a:t>
            </a:r>
            <a:endParaRPr lang="sv-SE" u="sng" dirty="0"/>
          </a:p>
          <a:p>
            <a:r>
              <a:rPr lang="sv-SE" dirty="0"/>
              <a:t>&gt;4 dagar efter bettet</a:t>
            </a:r>
          </a:p>
          <a:p>
            <a:r>
              <a:rPr lang="sv-SE" dirty="0"/>
              <a:t>≥5 cm i diameter</a:t>
            </a:r>
          </a:p>
          <a:p>
            <a:pPr marL="0" indent="0">
              <a:buNone/>
            </a:pPr>
            <a:r>
              <a:rPr lang="sv-SE" u="sng" dirty="0"/>
              <a:t>Sara - </a:t>
            </a:r>
            <a:r>
              <a:rPr lang="sv-SE" u="sng" dirty="0" err="1"/>
              <a:t>Lymfocytom</a:t>
            </a:r>
            <a:endParaRPr lang="sv-SE" u="sng" dirty="0"/>
          </a:p>
          <a:p>
            <a:r>
              <a:rPr lang="sv-SE" dirty="0"/>
              <a:t>Blåröd tumör, 1-5 cm</a:t>
            </a:r>
          </a:p>
          <a:p>
            <a:r>
              <a:rPr lang="sv-SE" dirty="0"/>
              <a:t>Oftast på örsnibb, bröstvårta eller </a:t>
            </a:r>
            <a:r>
              <a:rPr lang="sv-SE" dirty="0" err="1"/>
              <a:t>skrotum</a:t>
            </a:r>
            <a:endParaRPr lang="sv-SE" dirty="0"/>
          </a:p>
          <a:p>
            <a:r>
              <a:rPr lang="sv-SE" dirty="0"/>
              <a:t>Vanligast hos barn men förekommer även hos vuxna</a:t>
            </a:r>
          </a:p>
          <a:p>
            <a:r>
              <a:rPr lang="sv-SE" dirty="0"/>
              <a:t>Medianinkubationstid: 3 veckor</a:t>
            </a:r>
          </a:p>
          <a:p>
            <a:pPr marL="0" indent="0">
              <a:buNone/>
            </a:pPr>
            <a:endParaRPr lang="sv-SE" dirty="0"/>
          </a:p>
        </p:txBody>
      </p:sp>
      <p:sp>
        <p:nvSpPr>
          <p:cNvPr id="4" name="Platshållare för sidfot 3">
            <a:extLst>
              <a:ext uri="{FF2B5EF4-FFF2-40B4-BE49-F238E27FC236}">
                <a16:creationId xmlns:a16="http://schemas.microsoft.com/office/drawing/2014/main" id="{E1860483-07E7-4D58-992D-7E2F9774CEFD}"/>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698798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387C66D1-833E-4BFA-AA2B-1F17946596AE}"/>
              </a:ext>
            </a:extLst>
          </p:cNvPr>
          <p:cNvSpPr>
            <a:spLocks noGrp="1"/>
          </p:cNvSpPr>
          <p:nvPr>
            <p:ph type="title"/>
          </p:nvPr>
        </p:nvSpPr>
        <p:spPr>
          <a:xfrm>
            <a:off x="720000" y="1080000"/>
            <a:ext cx="7700963" cy="1182753"/>
          </a:xfrm>
        </p:spPr>
        <p:txBody>
          <a:bodyPr/>
          <a:lstStyle/>
          <a:p>
            <a:r>
              <a:rPr lang="sv-SE" sz="2800" dirty="0"/>
              <a:t>3. Ska man ta prov på någon av dem och i så fall vilka prover?</a:t>
            </a:r>
          </a:p>
        </p:txBody>
      </p:sp>
      <p:sp>
        <p:nvSpPr>
          <p:cNvPr id="7" name="Platshållare för innehåll 6">
            <a:extLst>
              <a:ext uri="{FF2B5EF4-FFF2-40B4-BE49-F238E27FC236}">
                <a16:creationId xmlns:a16="http://schemas.microsoft.com/office/drawing/2014/main" id="{F559EF99-900C-4F2E-86DE-E0E711105D64}"/>
              </a:ext>
            </a:extLst>
          </p:cNvPr>
          <p:cNvSpPr>
            <a:spLocks noGrp="1"/>
          </p:cNvSpPr>
          <p:nvPr>
            <p:ph idx="1"/>
          </p:nvPr>
        </p:nvSpPr>
        <p:spPr>
          <a:xfrm>
            <a:off x="719999" y="2555353"/>
            <a:ext cx="7700963" cy="3324202"/>
          </a:xfrm>
        </p:spPr>
        <p:txBody>
          <a:bodyPr/>
          <a:lstStyle/>
          <a:p>
            <a:pPr marL="0" indent="0">
              <a:buNone/>
            </a:pPr>
            <a:r>
              <a:rPr lang="sv-SE" u="sng" dirty="0" err="1"/>
              <a:t>Erytema</a:t>
            </a:r>
            <a:r>
              <a:rPr lang="sv-SE" u="sng" dirty="0"/>
              <a:t> </a:t>
            </a:r>
            <a:r>
              <a:rPr lang="sv-SE" u="sng" dirty="0" err="1"/>
              <a:t>migrans</a:t>
            </a:r>
            <a:r>
              <a:rPr lang="sv-SE" u="sng" dirty="0"/>
              <a:t>:</a:t>
            </a:r>
          </a:p>
          <a:p>
            <a:r>
              <a:rPr lang="sv-SE" dirty="0"/>
              <a:t>Klinisk diagnos, inga prover</a:t>
            </a:r>
          </a:p>
          <a:p>
            <a:pPr marL="0" indent="0">
              <a:buNone/>
            </a:pPr>
            <a:r>
              <a:rPr lang="sv-SE" u="sng" dirty="0" err="1"/>
              <a:t>Lymfocytom</a:t>
            </a:r>
            <a:r>
              <a:rPr lang="sv-SE" u="sng" dirty="0"/>
              <a:t>:</a:t>
            </a:r>
          </a:p>
          <a:p>
            <a:r>
              <a:rPr lang="sv-SE" dirty="0"/>
              <a:t>Klinisk diagnos för det mesta tillräcklig</a:t>
            </a:r>
          </a:p>
          <a:p>
            <a:r>
              <a:rPr lang="sv-SE" dirty="0"/>
              <a:t>Borreliaserologi (ca 70% har </a:t>
            </a:r>
            <a:r>
              <a:rPr lang="sv-SE" dirty="0" err="1"/>
              <a:t>IgG</a:t>
            </a:r>
            <a:r>
              <a:rPr lang="sv-SE" dirty="0"/>
              <a:t>-antikroppar)</a:t>
            </a:r>
          </a:p>
        </p:txBody>
      </p:sp>
      <p:sp>
        <p:nvSpPr>
          <p:cNvPr id="4" name="Platshållare för sidfot 3">
            <a:extLst>
              <a:ext uri="{FF2B5EF4-FFF2-40B4-BE49-F238E27FC236}">
                <a16:creationId xmlns:a16="http://schemas.microsoft.com/office/drawing/2014/main" id="{519934F9-A9B2-4EEF-9777-4977068EB852}"/>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98129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CD233A5F-BEBE-43E5-9134-0F6345FADAE2}"/>
              </a:ext>
            </a:extLst>
          </p:cNvPr>
          <p:cNvSpPr>
            <a:spLocks noGrp="1"/>
          </p:cNvSpPr>
          <p:nvPr>
            <p:ph type="title"/>
          </p:nvPr>
        </p:nvSpPr>
        <p:spPr/>
        <p:txBody>
          <a:bodyPr/>
          <a:lstStyle/>
          <a:p>
            <a:r>
              <a:rPr lang="sv-SE" sz="2800" dirty="0"/>
              <a:t>4. Hur ska de behandlas? Vuxna:</a:t>
            </a:r>
          </a:p>
        </p:txBody>
      </p:sp>
      <p:sp>
        <p:nvSpPr>
          <p:cNvPr id="4" name="Platshållare för sidfot 3">
            <a:extLst>
              <a:ext uri="{FF2B5EF4-FFF2-40B4-BE49-F238E27FC236}">
                <a16:creationId xmlns:a16="http://schemas.microsoft.com/office/drawing/2014/main" id="{A795AF71-4CED-45D2-8548-EBB98FDDBF46}"/>
              </a:ext>
            </a:extLst>
          </p:cNvPr>
          <p:cNvSpPr>
            <a:spLocks noGrp="1"/>
          </p:cNvSpPr>
          <p:nvPr>
            <p:ph type="ftr" sz="quarter" idx="3"/>
          </p:nvPr>
        </p:nvSpPr>
        <p:spPr/>
        <p:txBody>
          <a:bodyPr/>
          <a:lstStyle/>
          <a:p>
            <a:endParaRPr lang="sv-SE"/>
          </a:p>
        </p:txBody>
      </p:sp>
      <p:sp>
        <p:nvSpPr>
          <p:cNvPr id="3" name="Platshållare för innehåll 2">
            <a:extLst>
              <a:ext uri="{FF2B5EF4-FFF2-40B4-BE49-F238E27FC236}">
                <a16:creationId xmlns:a16="http://schemas.microsoft.com/office/drawing/2014/main" id="{4F575C80-8BAE-098A-E17B-E4053A432FD4}"/>
              </a:ext>
            </a:extLst>
          </p:cNvPr>
          <p:cNvSpPr>
            <a:spLocks noGrp="1"/>
          </p:cNvSpPr>
          <p:nvPr>
            <p:ph idx="1"/>
          </p:nvPr>
        </p:nvSpPr>
        <p:spPr>
          <a:xfrm>
            <a:off x="720000" y="2581240"/>
            <a:ext cx="7700963" cy="3938400"/>
          </a:xfrm>
        </p:spPr>
        <p:txBody>
          <a:bodyPr/>
          <a:lstStyle/>
          <a:p>
            <a:pPr marL="0" indent="0">
              <a:lnSpc>
                <a:spcPct val="115000"/>
              </a:lnSpc>
              <a:spcAft>
                <a:spcPts val="1000"/>
              </a:spcAft>
              <a:buNone/>
            </a:pPr>
            <a:r>
              <a:rPr lang="sv-SE" sz="2000" dirty="0" err="1">
                <a:effectLst/>
                <a:latin typeface="Verdana" panose="020B0604030504040204" pitchFamily="34" charset="0"/>
                <a:ea typeface="Verdana" panose="020B0604030504040204" pitchFamily="34" charset="0"/>
                <a:cs typeface="Times New Roman" panose="02020603050405020304" pitchFamily="18" charset="0"/>
              </a:rPr>
              <a:t>Erytema</a:t>
            </a:r>
            <a:r>
              <a:rPr lang="sv-SE" sz="2000" dirty="0">
                <a:effectLst/>
                <a:latin typeface="Verdana" panose="020B0604030504040204" pitchFamily="34" charset="0"/>
                <a:ea typeface="Verdana" panose="020B0604030504040204" pitchFamily="34" charset="0"/>
                <a:cs typeface="Times New Roman" panose="02020603050405020304" pitchFamily="18" charset="0"/>
              </a:rPr>
              <a:t> </a:t>
            </a:r>
            <a:r>
              <a:rPr lang="sv-SE" sz="2000" dirty="0" err="1">
                <a:effectLst/>
                <a:latin typeface="Verdana" panose="020B0604030504040204" pitchFamily="34" charset="0"/>
                <a:ea typeface="Verdana" panose="020B0604030504040204" pitchFamily="34" charset="0"/>
                <a:cs typeface="Times New Roman" panose="02020603050405020304" pitchFamily="18" charset="0"/>
              </a:rPr>
              <a:t>migrans</a:t>
            </a:r>
            <a:r>
              <a:rPr lang="sv-SE" sz="2000" dirty="0">
                <a:effectLst/>
                <a:latin typeface="Verdana" panose="020B0604030504040204" pitchFamily="34" charset="0"/>
                <a:ea typeface="Verdana" panose="020B0604030504040204" pitchFamily="34" charset="0"/>
                <a:cs typeface="Times New Roman" panose="02020603050405020304" pitchFamily="18" charset="0"/>
              </a:rPr>
              <a:t>, solitärt 	Penicillin V 1 g x 3 10 dagar</a:t>
            </a:r>
          </a:p>
          <a:p>
            <a:pPr marL="0" indent="0">
              <a:lnSpc>
                <a:spcPct val="115000"/>
              </a:lnSpc>
              <a:spcAft>
                <a:spcPts val="1000"/>
              </a:spcAft>
              <a:buNone/>
            </a:pPr>
            <a:r>
              <a:rPr lang="sv-SE" sz="2000" dirty="0" err="1">
                <a:latin typeface="Verdana" panose="020B0604030504040204" pitchFamily="34" charset="0"/>
                <a:ea typeface="Verdana" panose="020B0604030504040204" pitchFamily="34" charset="0"/>
                <a:cs typeface="Times New Roman" panose="02020603050405020304" pitchFamily="18" charset="0"/>
              </a:rPr>
              <a:t>Erytema</a:t>
            </a:r>
            <a:r>
              <a:rPr lang="sv-SE" sz="2000" dirty="0">
                <a:latin typeface="Verdana" panose="020B0604030504040204" pitchFamily="34" charset="0"/>
                <a:ea typeface="Verdana" panose="020B0604030504040204" pitchFamily="34" charset="0"/>
                <a:cs typeface="Times New Roman" panose="02020603050405020304" pitchFamily="18" charset="0"/>
              </a:rPr>
              <a:t> </a:t>
            </a:r>
            <a:r>
              <a:rPr lang="sv-SE" sz="2000" dirty="0" err="1">
                <a:latin typeface="Verdana" panose="020B0604030504040204" pitchFamily="34" charset="0"/>
                <a:ea typeface="Verdana" panose="020B0604030504040204" pitchFamily="34" charset="0"/>
                <a:cs typeface="Times New Roman" panose="02020603050405020304" pitchFamily="18" charset="0"/>
              </a:rPr>
              <a:t>migrans</a:t>
            </a:r>
            <a:r>
              <a:rPr lang="sv-SE" sz="2000" dirty="0">
                <a:latin typeface="Verdana" panose="020B0604030504040204" pitchFamily="34" charset="0"/>
                <a:ea typeface="Verdana" panose="020B0604030504040204" pitchFamily="34" charset="0"/>
                <a:cs typeface="Times New Roman" panose="02020603050405020304" pitchFamily="18" charset="0"/>
              </a:rPr>
              <a:t>, pc-allergi	</a:t>
            </a:r>
            <a:r>
              <a:rPr lang="sv-SE" sz="2000" dirty="0" err="1">
                <a:effectLst/>
                <a:latin typeface="Verdana" panose="020B0604030504040204" pitchFamily="34" charset="0"/>
                <a:ea typeface="Verdana" panose="020B0604030504040204" pitchFamily="34" charset="0"/>
                <a:cs typeface="Times New Roman" panose="02020603050405020304" pitchFamily="18" charset="0"/>
              </a:rPr>
              <a:t>Doxycyklin</a:t>
            </a:r>
            <a:r>
              <a:rPr lang="sv-SE" sz="2000" dirty="0">
                <a:effectLst/>
                <a:latin typeface="Verdana" panose="020B0604030504040204" pitchFamily="34" charset="0"/>
                <a:ea typeface="Verdana" panose="020B0604030504040204" pitchFamily="34" charset="0"/>
                <a:cs typeface="Times New Roman" panose="02020603050405020304" pitchFamily="18" charset="0"/>
              </a:rPr>
              <a:t> 200 mg x 1 10 d</a:t>
            </a:r>
          </a:p>
          <a:p>
            <a:pPr marL="0" indent="0">
              <a:lnSpc>
                <a:spcPct val="115000"/>
              </a:lnSpc>
              <a:spcAft>
                <a:spcPts val="1000"/>
              </a:spcAft>
              <a:buNone/>
            </a:pPr>
            <a:r>
              <a:rPr lang="sv-SE" sz="2000" dirty="0" err="1">
                <a:effectLst/>
                <a:latin typeface="Verdana" panose="020B0604030504040204" pitchFamily="34" charset="0"/>
                <a:ea typeface="Verdana" panose="020B0604030504040204" pitchFamily="34" charset="0"/>
                <a:cs typeface="Times New Roman" panose="02020603050405020304" pitchFamily="18" charset="0"/>
              </a:rPr>
              <a:t>Erytema</a:t>
            </a:r>
            <a:r>
              <a:rPr lang="sv-SE" sz="2000" dirty="0">
                <a:effectLst/>
                <a:latin typeface="Verdana" panose="020B0604030504040204" pitchFamily="34" charset="0"/>
                <a:ea typeface="Verdana" panose="020B0604030504040204" pitchFamily="34" charset="0"/>
                <a:cs typeface="Times New Roman" panose="02020603050405020304" pitchFamily="18" charset="0"/>
              </a:rPr>
              <a:t> </a:t>
            </a:r>
            <a:r>
              <a:rPr lang="sv-SE" sz="2000" dirty="0" err="1">
                <a:effectLst/>
                <a:latin typeface="Verdana" panose="020B0604030504040204" pitchFamily="34" charset="0"/>
                <a:ea typeface="Verdana" panose="020B0604030504040204" pitchFamily="34" charset="0"/>
                <a:cs typeface="Times New Roman" panose="02020603050405020304" pitchFamily="18" charset="0"/>
              </a:rPr>
              <a:t>migrans</a:t>
            </a:r>
            <a:r>
              <a:rPr lang="sv-SE" sz="2000" dirty="0">
                <a:effectLst/>
                <a:latin typeface="Verdana" panose="020B0604030504040204" pitchFamily="34" charset="0"/>
                <a:ea typeface="Verdana" panose="020B0604030504040204" pitchFamily="34" charset="0"/>
                <a:cs typeface="Times New Roman" panose="02020603050405020304" pitchFamily="18" charset="0"/>
              </a:rPr>
              <a:t>, solitärt, gravida	Penicillin V 1 g x 4 10 d</a:t>
            </a:r>
          </a:p>
          <a:p>
            <a:pPr marL="0" indent="0">
              <a:lnSpc>
                <a:spcPct val="115000"/>
              </a:lnSpc>
              <a:spcAft>
                <a:spcPts val="1000"/>
              </a:spcAft>
              <a:buNone/>
            </a:pPr>
            <a:r>
              <a:rPr lang="sv-SE" sz="2000" dirty="0" err="1">
                <a:effectLst/>
                <a:latin typeface="Verdana" panose="020B0604030504040204" pitchFamily="34" charset="0"/>
                <a:ea typeface="Verdana" panose="020B0604030504040204" pitchFamily="34" charset="0"/>
                <a:cs typeface="Times New Roman" panose="02020603050405020304" pitchFamily="18" charset="0"/>
              </a:rPr>
              <a:t>Erytema</a:t>
            </a:r>
            <a:r>
              <a:rPr lang="sv-SE" sz="2000" dirty="0">
                <a:effectLst/>
                <a:latin typeface="Verdana" panose="020B0604030504040204" pitchFamily="34" charset="0"/>
                <a:ea typeface="Verdana" panose="020B0604030504040204" pitchFamily="34" charset="0"/>
                <a:cs typeface="Times New Roman" panose="02020603050405020304" pitchFamily="18" charset="0"/>
              </a:rPr>
              <a:t> </a:t>
            </a:r>
            <a:r>
              <a:rPr lang="sv-SE" sz="2000" dirty="0" err="1">
                <a:effectLst/>
                <a:latin typeface="Verdana" panose="020B0604030504040204" pitchFamily="34" charset="0"/>
                <a:ea typeface="Verdana" panose="020B0604030504040204" pitchFamily="34" charset="0"/>
                <a:cs typeface="Times New Roman" panose="02020603050405020304" pitchFamily="18" charset="0"/>
              </a:rPr>
              <a:t>migrans</a:t>
            </a:r>
            <a:r>
              <a:rPr lang="sv-SE" sz="2000" dirty="0">
                <a:effectLst/>
                <a:latin typeface="Verdana" panose="020B0604030504040204" pitchFamily="34" charset="0"/>
                <a:ea typeface="Verdana" panose="020B0604030504040204" pitchFamily="34" charset="0"/>
                <a:cs typeface="Times New Roman" panose="02020603050405020304" pitchFamily="18" charset="0"/>
              </a:rPr>
              <a:t>, multipla eller med feber </a:t>
            </a:r>
            <a:br>
              <a:rPr lang="sv-SE" sz="2000" dirty="0">
                <a:effectLst/>
                <a:latin typeface="Verdana" panose="020B0604030504040204" pitchFamily="34" charset="0"/>
                <a:ea typeface="Verdana" panose="020B0604030504040204" pitchFamily="34" charset="0"/>
                <a:cs typeface="Times New Roman" panose="02020603050405020304" pitchFamily="18" charset="0"/>
              </a:rPr>
            </a:br>
            <a:r>
              <a:rPr lang="sv-SE" sz="2000" dirty="0">
                <a:effectLst/>
                <a:latin typeface="Verdana" panose="020B0604030504040204" pitchFamily="34" charset="0"/>
                <a:ea typeface="Verdana" panose="020B0604030504040204" pitchFamily="34" charset="0"/>
                <a:cs typeface="Times New Roman" panose="02020603050405020304" pitchFamily="18" charset="0"/>
              </a:rPr>
              <a:t>				</a:t>
            </a:r>
            <a:r>
              <a:rPr lang="sv-SE" sz="2000" dirty="0" err="1">
                <a:effectLst/>
                <a:latin typeface="Verdana" panose="020B0604030504040204" pitchFamily="34" charset="0"/>
                <a:ea typeface="Verdana" panose="020B0604030504040204" pitchFamily="34" charset="0"/>
                <a:cs typeface="Times New Roman" panose="02020603050405020304" pitchFamily="18" charset="0"/>
              </a:rPr>
              <a:t>Doxycyklin</a:t>
            </a:r>
            <a:r>
              <a:rPr lang="sv-SE" sz="2000" dirty="0">
                <a:effectLst/>
                <a:latin typeface="Verdana" panose="020B0604030504040204" pitchFamily="34" charset="0"/>
                <a:ea typeface="Verdana" panose="020B0604030504040204" pitchFamily="34" charset="0"/>
                <a:cs typeface="Times New Roman" panose="02020603050405020304" pitchFamily="18" charset="0"/>
              </a:rPr>
              <a:t> 200 mg x 1 i 10 d </a:t>
            </a:r>
          </a:p>
          <a:p>
            <a:pPr marL="0" indent="0">
              <a:buNone/>
            </a:pPr>
            <a:endParaRPr lang="sv-SE" dirty="0"/>
          </a:p>
        </p:txBody>
      </p:sp>
    </p:spTree>
    <p:extLst>
      <p:ext uri="{BB962C8B-B14F-4D97-AF65-F5344CB8AC3E}">
        <p14:creationId xmlns:p14="http://schemas.microsoft.com/office/powerpoint/2010/main" val="1779920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455752-92CD-40D5-AB51-9F4546719018}"/>
              </a:ext>
            </a:extLst>
          </p:cNvPr>
          <p:cNvSpPr>
            <a:spLocks noGrp="1"/>
          </p:cNvSpPr>
          <p:nvPr>
            <p:ph type="title"/>
          </p:nvPr>
        </p:nvSpPr>
        <p:spPr/>
        <p:txBody>
          <a:bodyPr/>
          <a:lstStyle/>
          <a:p>
            <a:r>
              <a:rPr lang="sv-SE" sz="2800" dirty="0"/>
              <a:t>Forts. Barn, upp till </a:t>
            </a:r>
            <a:r>
              <a:rPr lang="sv-SE" sz="2800" dirty="0" err="1"/>
              <a:t>vuxendos</a:t>
            </a:r>
            <a:r>
              <a:rPr lang="sv-SE" sz="2800" dirty="0"/>
              <a:t>:</a:t>
            </a:r>
          </a:p>
        </p:txBody>
      </p:sp>
      <p:sp>
        <p:nvSpPr>
          <p:cNvPr id="4" name="Platshållare för sidfot 3">
            <a:extLst>
              <a:ext uri="{FF2B5EF4-FFF2-40B4-BE49-F238E27FC236}">
                <a16:creationId xmlns:a16="http://schemas.microsoft.com/office/drawing/2014/main" id="{E65D6328-502B-4DD9-8059-6DDEBC0E87BA}"/>
              </a:ext>
            </a:extLst>
          </p:cNvPr>
          <p:cNvSpPr>
            <a:spLocks noGrp="1"/>
          </p:cNvSpPr>
          <p:nvPr>
            <p:ph type="ftr" sz="quarter" idx="3"/>
          </p:nvPr>
        </p:nvSpPr>
        <p:spPr/>
        <p:txBody>
          <a:bodyPr/>
          <a:lstStyle/>
          <a:p>
            <a:endParaRPr lang="sv-SE"/>
          </a:p>
        </p:txBody>
      </p:sp>
      <p:sp>
        <p:nvSpPr>
          <p:cNvPr id="5" name="Platshållare för innehåll 4">
            <a:extLst>
              <a:ext uri="{FF2B5EF4-FFF2-40B4-BE49-F238E27FC236}">
                <a16:creationId xmlns:a16="http://schemas.microsoft.com/office/drawing/2014/main" id="{83F909CC-F834-C2D6-C69F-241363D2241A}"/>
              </a:ext>
            </a:extLst>
          </p:cNvPr>
          <p:cNvSpPr>
            <a:spLocks noGrp="1"/>
          </p:cNvSpPr>
          <p:nvPr>
            <p:ph idx="1"/>
          </p:nvPr>
        </p:nvSpPr>
        <p:spPr>
          <a:xfrm>
            <a:off x="720000" y="2159998"/>
            <a:ext cx="7700963" cy="4477108"/>
          </a:xfrm>
        </p:spPr>
        <p:txBody>
          <a:bodyPr/>
          <a:lstStyle/>
          <a:p>
            <a:pPr marL="0" indent="0">
              <a:lnSpc>
                <a:spcPct val="115000"/>
              </a:lnSpc>
              <a:spcAft>
                <a:spcPts val="1000"/>
              </a:spcAft>
              <a:buNone/>
            </a:pPr>
            <a:r>
              <a:rPr lang="sv-SE" sz="1800" dirty="0" err="1">
                <a:effectLst/>
                <a:ea typeface="Calibri" panose="020F0502020204030204" pitchFamily="34" charset="0"/>
                <a:cs typeface="Times New Roman" panose="02020603050405020304" pitchFamily="18" charset="0"/>
              </a:rPr>
              <a:t>Erytema</a:t>
            </a:r>
            <a:r>
              <a:rPr lang="sv-SE" sz="1800" dirty="0">
                <a:effectLst/>
                <a:ea typeface="Calibri" panose="020F0502020204030204" pitchFamily="34" charset="0"/>
                <a:cs typeface="Times New Roman" panose="02020603050405020304" pitchFamily="18" charset="0"/>
              </a:rPr>
              <a:t> </a:t>
            </a:r>
            <a:r>
              <a:rPr lang="sv-SE" sz="1800" dirty="0" err="1">
                <a:effectLst/>
                <a:ea typeface="Calibri" panose="020F0502020204030204" pitchFamily="34" charset="0"/>
                <a:cs typeface="Times New Roman" panose="02020603050405020304" pitchFamily="18" charset="0"/>
              </a:rPr>
              <a:t>migrans</a:t>
            </a:r>
            <a:r>
              <a:rPr lang="sv-SE" sz="1800" dirty="0">
                <a:effectLst/>
                <a:ea typeface="Calibri" panose="020F0502020204030204" pitchFamily="34" charset="0"/>
                <a:cs typeface="Times New Roman" panose="02020603050405020304" pitchFamily="18" charset="0"/>
              </a:rPr>
              <a:t>, solitärt 	Penicillin V 25 mg/kg x 3 i 10 d</a:t>
            </a:r>
          </a:p>
          <a:p>
            <a:pPr marL="0" indent="0">
              <a:lnSpc>
                <a:spcPct val="115000"/>
              </a:lnSpc>
              <a:spcAft>
                <a:spcPts val="1000"/>
              </a:spcAft>
              <a:buNone/>
            </a:pPr>
            <a:r>
              <a:rPr lang="sv-SE" sz="1800" dirty="0" err="1">
                <a:effectLst/>
                <a:ea typeface="Calibri" panose="020F0502020204030204" pitchFamily="34" charset="0"/>
                <a:cs typeface="Times New Roman" panose="02020603050405020304" pitchFamily="18" charset="0"/>
              </a:rPr>
              <a:t>Erytema</a:t>
            </a:r>
            <a:r>
              <a:rPr lang="sv-SE" sz="1800" dirty="0">
                <a:effectLst/>
                <a:ea typeface="Calibri" panose="020F0502020204030204" pitchFamily="34" charset="0"/>
                <a:cs typeface="Times New Roman" panose="02020603050405020304" pitchFamily="18" charset="0"/>
              </a:rPr>
              <a:t> </a:t>
            </a:r>
            <a:r>
              <a:rPr lang="sv-SE" sz="1800" dirty="0" err="1">
                <a:effectLst/>
                <a:ea typeface="Calibri" panose="020F0502020204030204" pitchFamily="34" charset="0"/>
                <a:cs typeface="Times New Roman" panose="02020603050405020304" pitchFamily="18" charset="0"/>
              </a:rPr>
              <a:t>migrans</a:t>
            </a:r>
            <a:r>
              <a:rPr lang="sv-SE" sz="1800" dirty="0">
                <a:effectLst/>
                <a:ea typeface="Calibri" panose="020F0502020204030204" pitchFamily="34" charset="0"/>
                <a:cs typeface="Times New Roman" panose="02020603050405020304" pitchFamily="18" charset="0"/>
              </a:rPr>
              <a:t>, pc-allergi 	</a:t>
            </a:r>
            <a:r>
              <a:rPr lang="sv-SE" sz="1800" dirty="0" err="1">
                <a:effectLst/>
                <a:ea typeface="Calibri" panose="020F0502020204030204" pitchFamily="34" charset="0"/>
                <a:cs typeface="Times New Roman" panose="02020603050405020304" pitchFamily="18" charset="0"/>
              </a:rPr>
              <a:t>Doxycyklin</a:t>
            </a:r>
            <a:r>
              <a:rPr lang="sv-SE" sz="1800" dirty="0">
                <a:effectLst/>
                <a:ea typeface="Calibri" panose="020F0502020204030204" pitchFamily="34" charset="0"/>
                <a:cs typeface="Times New Roman" panose="02020603050405020304" pitchFamily="18" charset="0"/>
              </a:rPr>
              <a:t> 4 mg/kg x 1 i 10 d</a:t>
            </a:r>
          </a:p>
          <a:p>
            <a:pPr marL="0" indent="0">
              <a:lnSpc>
                <a:spcPct val="115000"/>
              </a:lnSpc>
              <a:spcAft>
                <a:spcPts val="1000"/>
              </a:spcAft>
              <a:buNone/>
            </a:pPr>
            <a:r>
              <a:rPr lang="sv-SE" sz="1800" dirty="0" err="1"/>
              <a:t>Erytema</a:t>
            </a:r>
            <a:r>
              <a:rPr lang="sv-SE" sz="1800" dirty="0"/>
              <a:t> </a:t>
            </a:r>
            <a:r>
              <a:rPr lang="sv-SE" sz="1800" dirty="0" err="1"/>
              <a:t>migrans</a:t>
            </a:r>
            <a:r>
              <a:rPr lang="sv-SE" sz="1800" dirty="0"/>
              <a:t>, multipla eller med feber, barn &gt; 8 år 					</a:t>
            </a:r>
            <a:r>
              <a:rPr lang="sv-SE" sz="1800" dirty="0" err="1"/>
              <a:t>Doxycyklin</a:t>
            </a:r>
            <a:r>
              <a:rPr lang="sv-SE" sz="1800" dirty="0"/>
              <a:t> 4 mg/kg x 1 i 10 d</a:t>
            </a:r>
          </a:p>
          <a:p>
            <a:pPr marL="0" indent="0">
              <a:lnSpc>
                <a:spcPct val="115000"/>
              </a:lnSpc>
              <a:spcAft>
                <a:spcPts val="1000"/>
              </a:spcAft>
              <a:buNone/>
            </a:pPr>
            <a:r>
              <a:rPr lang="sv-SE" sz="1800" dirty="0" err="1"/>
              <a:t>Erytema</a:t>
            </a:r>
            <a:r>
              <a:rPr lang="sv-SE" sz="1800" dirty="0"/>
              <a:t> </a:t>
            </a:r>
            <a:r>
              <a:rPr lang="sv-SE" sz="1800" dirty="0" err="1"/>
              <a:t>migrans</a:t>
            </a:r>
            <a:r>
              <a:rPr lang="sv-SE" sz="1800" dirty="0"/>
              <a:t>, multipla eller med feber, barn &lt; 8 år</a:t>
            </a:r>
            <a:br>
              <a:rPr lang="sv-SE" sz="1800" dirty="0"/>
            </a:br>
            <a:r>
              <a:rPr lang="sv-SE" sz="1800" dirty="0"/>
              <a:t>				</a:t>
            </a:r>
            <a:r>
              <a:rPr lang="sv-SE" sz="1800" dirty="0" err="1"/>
              <a:t>Amoxicillin</a:t>
            </a:r>
            <a:r>
              <a:rPr lang="sv-SE" sz="1800" dirty="0"/>
              <a:t> 15 mg/kg x 3 i 10 d</a:t>
            </a:r>
          </a:p>
          <a:p>
            <a:pPr marL="0" indent="0">
              <a:lnSpc>
                <a:spcPct val="115000"/>
              </a:lnSpc>
              <a:spcAft>
                <a:spcPts val="1000"/>
              </a:spcAft>
              <a:buNone/>
            </a:pPr>
            <a:r>
              <a:rPr lang="sv-SE" sz="1800" dirty="0" err="1"/>
              <a:t>Borrelialymfocytom</a:t>
            </a:r>
            <a:r>
              <a:rPr lang="sv-SE" sz="1800" dirty="0"/>
              <a:t> 		Penicillin V 25 mg/kg x 3 i 14 d</a:t>
            </a:r>
          </a:p>
          <a:p>
            <a:pPr marL="0" indent="0">
              <a:lnSpc>
                <a:spcPct val="115000"/>
              </a:lnSpc>
              <a:spcAft>
                <a:spcPts val="1000"/>
              </a:spcAft>
              <a:buNone/>
            </a:pPr>
            <a:r>
              <a:rPr lang="sv-SE" sz="1800" dirty="0" err="1"/>
              <a:t>Borrelialymfocytom</a:t>
            </a:r>
            <a:r>
              <a:rPr lang="sv-SE" sz="1800" dirty="0"/>
              <a:t>, pc-allergi 	</a:t>
            </a:r>
            <a:r>
              <a:rPr lang="sv-SE" sz="1800" dirty="0" err="1"/>
              <a:t>Doxycyklin</a:t>
            </a:r>
            <a:r>
              <a:rPr lang="sv-SE" sz="1800" dirty="0"/>
              <a:t> 4 mg/kg x 1 i 14 d</a:t>
            </a:r>
          </a:p>
        </p:txBody>
      </p:sp>
    </p:spTree>
    <p:extLst>
      <p:ext uri="{BB962C8B-B14F-4D97-AF65-F5344CB8AC3E}">
        <p14:creationId xmlns:p14="http://schemas.microsoft.com/office/powerpoint/2010/main" val="309942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01346EBF-2E27-4B4D-B13E-4D44F0BF0D66}"/>
              </a:ext>
            </a:extLst>
          </p:cNvPr>
          <p:cNvSpPr>
            <a:spLocks noGrp="1"/>
          </p:cNvSpPr>
          <p:nvPr>
            <p:ph type="title"/>
          </p:nvPr>
        </p:nvSpPr>
        <p:spPr>
          <a:xfrm>
            <a:off x="720000" y="1080000"/>
            <a:ext cx="7700963" cy="1260244"/>
          </a:xfrm>
        </p:spPr>
        <p:txBody>
          <a:bodyPr/>
          <a:lstStyle/>
          <a:p>
            <a:r>
              <a:rPr lang="sv-SE" sz="2800" dirty="0"/>
              <a:t>5. Ska man kontrollera utläkningen med serologi efter avslutad behandling?</a:t>
            </a:r>
          </a:p>
        </p:txBody>
      </p:sp>
      <p:sp>
        <p:nvSpPr>
          <p:cNvPr id="7" name="Platshållare för innehåll 6">
            <a:extLst>
              <a:ext uri="{FF2B5EF4-FFF2-40B4-BE49-F238E27FC236}">
                <a16:creationId xmlns:a16="http://schemas.microsoft.com/office/drawing/2014/main" id="{7BD91D08-69B6-4D1C-B1B0-B06B193235CF}"/>
              </a:ext>
            </a:extLst>
          </p:cNvPr>
          <p:cNvSpPr>
            <a:spLocks noGrp="1"/>
          </p:cNvSpPr>
          <p:nvPr>
            <p:ph idx="1"/>
          </p:nvPr>
        </p:nvSpPr>
        <p:spPr>
          <a:xfrm>
            <a:off x="720000" y="2766447"/>
            <a:ext cx="7700963" cy="3331952"/>
          </a:xfrm>
        </p:spPr>
        <p:txBody>
          <a:bodyPr/>
          <a:lstStyle/>
          <a:p>
            <a:pPr marL="0" indent="0">
              <a:buNone/>
            </a:pPr>
            <a:r>
              <a:rPr lang="sv-SE" dirty="0"/>
              <a:t>Nej!</a:t>
            </a:r>
          </a:p>
          <a:p>
            <a:pPr marL="0" indent="0">
              <a:buNone/>
            </a:pPr>
            <a:r>
              <a:rPr lang="sv-SE" dirty="0"/>
              <a:t>Antikropparna kan kvarstå i åratal efter asymtomatisk infektion och efter behandlad symtomatisk infektion.</a:t>
            </a:r>
          </a:p>
        </p:txBody>
      </p:sp>
      <p:sp>
        <p:nvSpPr>
          <p:cNvPr id="4" name="Platshållare för sidfot 3">
            <a:extLst>
              <a:ext uri="{FF2B5EF4-FFF2-40B4-BE49-F238E27FC236}">
                <a16:creationId xmlns:a16="http://schemas.microsoft.com/office/drawing/2014/main" id="{A8C4CB4B-3750-4640-BB60-9E13C0F36999}"/>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1983044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tandardformgivning">
  <a:themeElements>
    <a:clrScheme name="SLL">
      <a:dk1>
        <a:srgbClr val="000000"/>
      </a:dk1>
      <a:lt1>
        <a:srgbClr val="FFFFFF"/>
      </a:lt1>
      <a:dk2>
        <a:srgbClr val="A79D96"/>
      </a:dk2>
      <a:lt2>
        <a:srgbClr val="E0DED9"/>
      </a:lt2>
      <a:accent1>
        <a:srgbClr val="002D5A"/>
      </a:accent1>
      <a:accent2>
        <a:srgbClr val="00AEEF"/>
      </a:accent2>
      <a:accent3>
        <a:srgbClr val="9A0932"/>
      </a:accent3>
      <a:accent4>
        <a:srgbClr val="FF056D"/>
      </a:accent4>
      <a:accent5>
        <a:srgbClr val="406618"/>
      </a:accent5>
      <a:accent6>
        <a:srgbClr val="78BE00"/>
      </a:accent6>
      <a:hlink>
        <a:srgbClr val="00AEEF"/>
      </a:hlink>
      <a:folHlink>
        <a:srgbClr val="EB9100"/>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spDef>
    <a:ln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ln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trama ppt mall_20190514.potx  -  Skrivskyddad" id="{729F4028-DEA7-43B0-9404-09B958EAF8C9}" vid="{ABF32C0A-CDBB-47D7-B47A-F66035BB090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9d55fef-9325-455e-9a07-a8b72c230570">
      <Terms xmlns="http://schemas.microsoft.com/office/infopath/2007/PartnerControls"/>
    </lcf76f155ced4ddcb4097134ff3c332f>
    <TaxCatchAll xmlns="5d072807-e122-4efb-9d88-b0ac3a1d1dd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C6DAA2D81C0F124A8BA1A5071C5729FD" ma:contentTypeVersion="16" ma:contentTypeDescription="Skapa ett nytt dokument." ma:contentTypeScope="" ma:versionID="82c99afc3d22cc116d5f7a6e8b861a4f">
  <xsd:schema xmlns:xsd="http://www.w3.org/2001/XMLSchema" xmlns:xs="http://www.w3.org/2001/XMLSchema" xmlns:p="http://schemas.microsoft.com/office/2006/metadata/properties" xmlns:ns2="e9d55fef-9325-455e-9a07-a8b72c230570" xmlns:ns3="5d072807-e122-4efb-9d88-b0ac3a1d1dd8" targetNamespace="http://schemas.microsoft.com/office/2006/metadata/properties" ma:root="true" ma:fieldsID="6c38c113a7cfc9861e6efceefcd23662" ns2:_="" ns3:_="">
    <xsd:import namespace="e9d55fef-9325-455e-9a07-a8b72c230570"/>
    <xsd:import namespace="5d072807-e122-4efb-9d88-b0ac3a1d1dd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d55fef-9325-455e-9a07-a8b72c2305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f56b5669-8d4c-4328-81e7-31ab7de9bcb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d072807-e122-4efb-9d88-b0ac3a1d1dd8" elementFormDefault="qualified">
    <xsd:import namespace="http://schemas.microsoft.com/office/2006/documentManagement/types"/>
    <xsd:import namespace="http://schemas.microsoft.com/office/infopath/2007/PartnerControls"/>
    <xsd:element name="SharedWithUsers" ma:index="15"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d56782a-81ba-4b9c-aea9-fab7103f20aa}" ma:internalName="TaxCatchAll" ma:showField="CatchAllData" ma:web="5d072807-e122-4efb-9d88-b0ac3a1d1d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2F0292A-0570-433E-8E58-17F5F63D2D3D}">
  <ds:schemaRefs>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http://www.w3.org/XML/1998/namespace"/>
    <ds:schemaRef ds:uri="http://purl.org/dc/terms/"/>
    <ds:schemaRef ds:uri="http://schemas.microsoft.com/office/infopath/2007/PartnerControls"/>
    <ds:schemaRef ds:uri="5d072807-e122-4efb-9d88-b0ac3a1d1dd8"/>
    <ds:schemaRef ds:uri="e9d55fef-9325-455e-9a07-a8b72c230570"/>
    <ds:schemaRef ds:uri="http://purl.org/dc/dcmitype/"/>
  </ds:schemaRefs>
</ds:datastoreItem>
</file>

<file path=customXml/itemProps2.xml><?xml version="1.0" encoding="utf-8"?>
<ds:datastoreItem xmlns:ds="http://schemas.openxmlformats.org/officeDocument/2006/customXml" ds:itemID="{A0587C4C-ABA7-4893-B957-FA5869A6E3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d55fef-9325-455e-9a07-a8b72c230570"/>
    <ds:schemaRef ds:uri="5d072807-e122-4efb-9d88-b0ac3a1d1d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789AF16-5B43-4688-A3BE-6485662D481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97</TotalTime>
  <Words>1737</Words>
  <Application>Microsoft Office PowerPoint</Application>
  <PresentationFormat>Bildspel på skärmen (4:3)</PresentationFormat>
  <Paragraphs>100</Paragraphs>
  <Slides>14</Slides>
  <Notes>9</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14</vt:i4>
      </vt:variant>
    </vt:vector>
  </HeadingPairs>
  <TitlesOfParts>
    <vt:vector size="19" baseType="lpstr">
      <vt:lpstr>Arial</vt:lpstr>
      <vt:lpstr>Calibri</vt:lpstr>
      <vt:lpstr>Verdana</vt:lpstr>
      <vt:lpstr>Wingdings</vt:lpstr>
      <vt:lpstr>Standardformgivning</vt:lpstr>
      <vt:lpstr>Borrelia</vt:lpstr>
      <vt:lpstr>Borrelia forts.</vt:lpstr>
      <vt:lpstr>Borrelia forts.</vt:lpstr>
      <vt:lpstr>1. Behöver vi veta något mer om Sara eller Zoran?</vt:lpstr>
      <vt:lpstr>2. Vad har Zoran och Sara för diagnoser?</vt:lpstr>
      <vt:lpstr>3. Ska man ta prov på någon av dem och i så fall vilka prover?</vt:lpstr>
      <vt:lpstr>4. Hur ska de behandlas? Vuxna:</vt:lpstr>
      <vt:lpstr>Forts. Barn, upp till vuxendos:</vt:lpstr>
      <vt:lpstr>5. Ska man kontrollera utläkningen med serologi efter avslutad behandling?</vt:lpstr>
      <vt:lpstr>PowerPoint-presentation</vt:lpstr>
      <vt:lpstr>6. Är det troligt att det är en neuroborrelios?</vt:lpstr>
      <vt:lpstr>7. Vilka är symtomen på neuroborrelios?</vt:lpstr>
      <vt:lpstr>8. Ska man utreda detta? Ta några prover eller ska man behandla direkt?</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Patientfall Borrelia vårdcentral</dc:title>
  <dc:creator>Strama Stockholm</dc:creator>
  <cp:lastModifiedBy>Ann-Sofie Mangs</cp:lastModifiedBy>
  <cp:revision>16</cp:revision>
  <dcterms:created xsi:type="dcterms:W3CDTF">2021-03-23T09:54:24Z</dcterms:created>
  <dcterms:modified xsi:type="dcterms:W3CDTF">2026-04-20T07:51:59Z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0x010100C6DAA2D81C0F124A8BA1A5071C5729FD</vt:lpwstr>
  </property>
</Properties>
</file>