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8"/>
  </p:notesMasterIdLst>
  <p:sldIdLst>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9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6039B8-80C6-42C4-8422-2C1514F79D4B}"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3F5710-487F-4234-89BC-5B802D5BE8F3}" type="slidenum">
              <a:rPr lang="sv-SE" smtClean="0"/>
              <a:t>‹#›</a:t>
            </a:fld>
            <a:endParaRPr lang="sv-SE"/>
          </a:p>
        </p:txBody>
      </p:sp>
    </p:spTree>
    <p:extLst>
      <p:ext uri="{BB962C8B-B14F-4D97-AF65-F5344CB8AC3E}">
        <p14:creationId xmlns:p14="http://schemas.microsoft.com/office/powerpoint/2010/main" val="871792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olkhalsomyndigheten.se/contentassets/246aa17721b44c5380a0117f6d0aba40/behandlingsrekommendationer-oppenvard.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olkhalsomyndigheten.se/contentassets/246aa17721b44c5380a0117f6d0aba40/behandlingsrekommendationer-oppenvard.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olkhalsomyndigheten.se/smittskydd-beredskap/antibiotika-och-antibiotikaresistens/arbeta-mot-antibiotikaresistens/kommunicera-om-antibiotika-och-antibiotikaresistens/patientinformation-om-vanliga-infektioner-i-oppenvard/patientinformation-om-hosta-pa-grund-av-akut-bronki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Allmäntillståndet är alltid viktigt att bilda sig en uppfattning om. Det är viktigt att uppmärksamma påverkade vitalparametrar. Det kan vara ett av de första tecknen på akut sjukdom och ge patienten högre prioritet i triageverktyg. Se gärna </a:t>
            </a:r>
            <a:r>
              <a:rPr lang="sv-SE" sz="1200" u="sng" kern="1200" dirty="0">
                <a:solidFill>
                  <a:schemeClr val="tx1"/>
                </a:solidFill>
                <a:effectLst/>
                <a:latin typeface="+mn-lt"/>
                <a:ea typeface="+mn-ea"/>
                <a:cs typeface="+mn-cs"/>
                <a:hlinkClick r:id="rId3"/>
              </a:rPr>
              <a:t>Behandlingsrekommendationer för vanliga infektioner i öppenvård</a:t>
            </a:r>
            <a:r>
              <a:rPr lang="sv-SE" sz="1200" kern="1200" dirty="0">
                <a:solidFill>
                  <a:schemeClr val="tx1"/>
                </a:solidFill>
                <a:effectLst/>
                <a:latin typeface="+mn-lt"/>
                <a:ea typeface="+mn-ea"/>
                <a:cs typeface="+mn-cs"/>
              </a:rPr>
              <a:t> om tecken på allvarlig infektion.</a:t>
            </a:r>
          </a:p>
          <a:p>
            <a:r>
              <a:rPr lang="sv-SE" sz="1200" kern="1200" dirty="0">
                <a:solidFill>
                  <a:schemeClr val="tx1"/>
                </a:solidFill>
                <a:effectLst/>
                <a:latin typeface="+mn-lt"/>
                <a:ea typeface="+mn-ea"/>
                <a:cs typeface="+mn-cs"/>
              </a:rPr>
              <a:t>Varningssignaler kan också vara om infektionen förvärras i stället för förbättras med tiden eller att han upplever andningsbesvär. Det är också viktigt att notera om han har nedsatt immunförsvar på grund av sjukdom eller medicinering, eller om han har andra kroniska sjukdomar som skulle kunna spela roll.</a:t>
            </a:r>
          </a:p>
          <a:p>
            <a:endParaRPr lang="sv-SE" dirty="0"/>
          </a:p>
        </p:txBody>
      </p:sp>
      <p:sp>
        <p:nvSpPr>
          <p:cNvPr id="4" name="Platshållare för bildnummer 3"/>
          <p:cNvSpPr>
            <a:spLocks noGrp="1"/>
          </p:cNvSpPr>
          <p:nvPr>
            <p:ph type="sldNum" sz="quarter" idx="5"/>
          </p:nvPr>
        </p:nvSpPr>
        <p:spPr/>
        <p:txBody>
          <a:bodyPr/>
          <a:lstStyle/>
          <a:p>
            <a:fld id="{603F5710-487F-4234-89BC-5B802D5BE8F3}" type="slidenum">
              <a:rPr lang="sv-SE" smtClean="0"/>
              <a:t>2</a:t>
            </a:fld>
            <a:endParaRPr lang="sv-SE"/>
          </a:p>
        </p:txBody>
      </p:sp>
    </p:spTree>
    <p:extLst>
      <p:ext uri="{BB962C8B-B14F-4D97-AF65-F5344CB8AC3E}">
        <p14:creationId xmlns:p14="http://schemas.microsoft.com/office/powerpoint/2010/main" val="4043004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Patienter med akut bronkit har en infektionsrelaterad hosta, med eller utan slembildning.</a:t>
            </a:r>
          </a:p>
          <a:p>
            <a:pPr lvl="0"/>
            <a:r>
              <a:rPr lang="sv-SE" sz="1200" kern="1200" dirty="0">
                <a:solidFill>
                  <a:schemeClr val="tx1"/>
                </a:solidFill>
                <a:effectLst/>
                <a:latin typeface="+mn-lt"/>
                <a:ea typeface="+mn-ea"/>
                <a:cs typeface="+mn-cs"/>
              </a:rPr>
              <a:t>Bedöm allmäntillståndet: Hur sjuk är patienten? </a:t>
            </a:r>
            <a:r>
              <a:rPr lang="sv-SE" sz="1200" u="sng" kern="1200" dirty="0">
                <a:solidFill>
                  <a:schemeClr val="tx1"/>
                </a:solidFill>
                <a:effectLst/>
                <a:latin typeface="+mn-lt"/>
                <a:ea typeface="+mn-ea"/>
                <a:cs typeface="+mn-cs"/>
              </a:rPr>
              <a:t>Se gärna </a:t>
            </a:r>
            <a:r>
              <a:rPr lang="sv-SE" sz="1200" u="sng" kern="1200" dirty="0">
                <a:solidFill>
                  <a:schemeClr val="tx1"/>
                </a:solidFill>
                <a:effectLst/>
                <a:latin typeface="+mn-lt"/>
                <a:ea typeface="+mn-ea"/>
                <a:cs typeface="+mn-cs"/>
                <a:hlinkClick r:id="rId3"/>
              </a:rPr>
              <a:t>Behandlingsrekommendationer för vanliga infektioner i öppenvård</a:t>
            </a:r>
            <a:r>
              <a:rPr lang="sv-SE" sz="1200" kern="1200" dirty="0">
                <a:solidFill>
                  <a:schemeClr val="tx1"/>
                </a:solidFill>
                <a:effectLst/>
                <a:latin typeface="+mn-lt"/>
                <a:ea typeface="+mn-ea"/>
                <a:cs typeface="+mn-cs"/>
              </a:rPr>
              <a:t> om tecken på allvarlig infektion.</a:t>
            </a:r>
          </a:p>
          <a:p>
            <a:pPr lvl="0"/>
            <a:r>
              <a:rPr lang="sv-SE" sz="1200" kern="1200" dirty="0">
                <a:solidFill>
                  <a:schemeClr val="tx1"/>
                </a:solidFill>
                <a:effectLst/>
                <a:latin typeface="+mn-lt"/>
                <a:ea typeface="+mn-ea"/>
                <a:cs typeface="+mn-cs"/>
              </a:rPr>
              <a:t>Auskultera lungorna: Vid akut bronkit är det vanligt med spridda biljud bilateralt.</a:t>
            </a:r>
          </a:p>
          <a:p>
            <a:r>
              <a:rPr lang="sv-SE" sz="1200" kern="1200" dirty="0">
                <a:solidFill>
                  <a:schemeClr val="tx1"/>
                </a:solidFill>
                <a:effectLst/>
                <a:latin typeface="+mn-lt"/>
                <a:ea typeface="+mn-ea"/>
                <a:cs typeface="+mn-cs"/>
              </a:rPr>
              <a:t>Lätt </a:t>
            </a:r>
            <a:r>
              <a:rPr lang="sv-SE" sz="1200" kern="1200" dirty="0" err="1">
                <a:solidFill>
                  <a:schemeClr val="tx1"/>
                </a:solidFill>
                <a:effectLst/>
                <a:latin typeface="+mn-lt"/>
                <a:ea typeface="+mn-ea"/>
                <a:cs typeface="+mn-cs"/>
              </a:rPr>
              <a:t>obstruktivitet</a:t>
            </a:r>
            <a:r>
              <a:rPr lang="sv-SE" sz="1200" kern="1200" dirty="0">
                <a:solidFill>
                  <a:schemeClr val="tx1"/>
                </a:solidFill>
                <a:effectLst/>
                <a:latin typeface="+mn-lt"/>
                <a:ea typeface="+mn-ea"/>
                <a:cs typeface="+mn-cs"/>
              </a:rPr>
              <a:t> är inte ovanligt.</a:t>
            </a:r>
          </a:p>
          <a:p>
            <a:pPr lvl="0"/>
            <a:r>
              <a:rPr lang="sv-SE" sz="1200" kern="1200" dirty="0">
                <a:solidFill>
                  <a:schemeClr val="tx1"/>
                </a:solidFill>
                <a:effectLst/>
                <a:latin typeface="+mn-lt"/>
                <a:ea typeface="+mn-ea"/>
                <a:cs typeface="+mn-cs"/>
              </a:rPr>
              <a:t>Räkna andningsfrekvensen: Vid luftvägsinfektion, i synnerhet vid allmänpåverkan, är</a:t>
            </a:r>
          </a:p>
          <a:p>
            <a:r>
              <a:rPr lang="sv-SE" sz="1200" kern="1200" dirty="0">
                <a:solidFill>
                  <a:schemeClr val="tx1"/>
                </a:solidFill>
                <a:effectLst/>
                <a:latin typeface="+mn-lt"/>
                <a:ea typeface="+mn-ea"/>
                <a:cs typeface="+mn-cs"/>
              </a:rPr>
              <a:t>det viktigt att räkna andningsfrekvensen (kanske den viktigaste undersökningen av</a:t>
            </a:r>
          </a:p>
          <a:p>
            <a:r>
              <a:rPr lang="sv-SE" sz="1200" kern="1200" dirty="0">
                <a:solidFill>
                  <a:schemeClr val="tx1"/>
                </a:solidFill>
                <a:effectLst/>
                <a:latin typeface="+mn-lt"/>
                <a:ea typeface="+mn-ea"/>
                <a:cs typeface="+mn-cs"/>
              </a:rPr>
              <a:t>alla). Avled gärna uppmärksamheten genom att palpera pulsen eller auskultera hjärtat.</a:t>
            </a:r>
          </a:p>
          <a:p>
            <a:r>
              <a:rPr lang="sv-SE" sz="1200" kern="1200" dirty="0">
                <a:solidFill>
                  <a:schemeClr val="tx1"/>
                </a:solidFill>
                <a:effectLst/>
                <a:latin typeface="+mn-lt"/>
                <a:ea typeface="+mn-ea"/>
                <a:cs typeface="+mn-cs"/>
              </a:rPr>
              <a:t>Vid akut bronkit ska andningsfrekvensen vara normal (&lt;20 andetag/minut).</a:t>
            </a:r>
          </a:p>
          <a:p>
            <a:r>
              <a:rPr lang="sv-SE" sz="1200" kern="1200" dirty="0">
                <a:solidFill>
                  <a:schemeClr val="tx1"/>
                </a:solidFill>
                <a:effectLst/>
                <a:latin typeface="+mn-lt"/>
                <a:ea typeface="+mn-ea"/>
                <a:cs typeface="+mn-cs"/>
              </a:rPr>
              <a:t>Ett enkelt sätt att snabbt få en uppfattning om andningsfrekvensen är att själv andas</a:t>
            </a:r>
          </a:p>
          <a:p>
            <a:r>
              <a:rPr lang="sv-SE" sz="1200" kern="1200" dirty="0">
                <a:solidFill>
                  <a:schemeClr val="tx1"/>
                </a:solidFill>
                <a:effectLst/>
                <a:latin typeface="+mn-lt"/>
                <a:ea typeface="+mn-ea"/>
                <a:cs typeface="+mn-cs"/>
              </a:rPr>
              <a:t>i samma takt som patienten. Känns det bra är andningsfrekvensen sannolikt normal.</a:t>
            </a:r>
          </a:p>
          <a:p>
            <a:pPr lvl="0"/>
            <a:r>
              <a:rPr lang="sv-SE" sz="1200" kern="1200" dirty="0">
                <a:solidFill>
                  <a:schemeClr val="tx1"/>
                </a:solidFill>
                <a:effectLst/>
                <a:latin typeface="+mn-lt"/>
                <a:ea typeface="+mn-ea"/>
                <a:cs typeface="+mn-cs"/>
              </a:rPr>
              <a:t>Mät temperaturen: Viktigt vid all infektionsbedömning.</a:t>
            </a:r>
          </a:p>
          <a:p>
            <a:pPr lvl="0"/>
            <a:r>
              <a:rPr lang="sv-SE" sz="1200" kern="1200" dirty="0">
                <a:solidFill>
                  <a:schemeClr val="tx1"/>
                </a:solidFill>
                <a:effectLst/>
                <a:latin typeface="+mn-lt"/>
                <a:ea typeface="+mn-ea"/>
                <a:cs typeface="+mn-cs"/>
              </a:rPr>
              <a:t>Hjärtauskultation: Takykardi?</a:t>
            </a:r>
          </a:p>
          <a:p>
            <a:pPr lvl="0"/>
            <a:r>
              <a:rPr lang="sv-SE" sz="1200" kern="1200" dirty="0">
                <a:solidFill>
                  <a:schemeClr val="tx1"/>
                </a:solidFill>
                <a:effectLst/>
                <a:latin typeface="+mn-lt"/>
                <a:ea typeface="+mn-ea"/>
                <a:cs typeface="+mn-cs"/>
              </a:rPr>
              <a:t>Vid tecken på allmänpåverkan: Blodtrycksmätning + </a:t>
            </a:r>
            <a:r>
              <a:rPr lang="sv-SE" sz="1200" kern="1200" dirty="0" err="1">
                <a:solidFill>
                  <a:schemeClr val="tx1"/>
                </a:solidFill>
                <a:effectLst/>
                <a:latin typeface="+mn-lt"/>
                <a:ea typeface="+mn-ea"/>
                <a:cs typeface="+mn-cs"/>
              </a:rPr>
              <a:t>pulsoximetri</a:t>
            </a:r>
            <a:r>
              <a:rPr lang="sv-SE" sz="1200" kern="1200" dirty="0">
                <a:solidFill>
                  <a:schemeClr val="tx1"/>
                </a:solidFill>
                <a:effectLst/>
                <a:latin typeface="+mn-lt"/>
                <a:ea typeface="+mn-ea"/>
                <a:cs typeface="+mn-cs"/>
              </a:rPr>
              <a:t>.</a:t>
            </a:r>
          </a:p>
          <a:p>
            <a:endParaRPr lang="sv-SE" dirty="0"/>
          </a:p>
        </p:txBody>
      </p:sp>
      <p:sp>
        <p:nvSpPr>
          <p:cNvPr id="4" name="Platshållare för bildnummer 3"/>
          <p:cNvSpPr>
            <a:spLocks noGrp="1"/>
          </p:cNvSpPr>
          <p:nvPr>
            <p:ph type="sldNum" sz="quarter" idx="5"/>
          </p:nvPr>
        </p:nvSpPr>
        <p:spPr/>
        <p:txBody>
          <a:bodyPr/>
          <a:lstStyle/>
          <a:p>
            <a:fld id="{603F5710-487F-4234-89BC-5B802D5BE8F3}" type="slidenum">
              <a:rPr lang="sv-SE" smtClean="0"/>
              <a:t>4</a:t>
            </a:fld>
            <a:endParaRPr lang="sv-SE"/>
          </a:p>
        </p:txBody>
      </p:sp>
    </p:spTree>
    <p:extLst>
      <p:ext uri="{BB962C8B-B14F-4D97-AF65-F5344CB8AC3E}">
        <p14:creationId xmlns:p14="http://schemas.microsoft.com/office/powerpoint/2010/main" val="2912739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Times New Roman" panose="02020603050405020304" pitchFamily="18" charset="0"/>
              </a:rPr>
              <a:t>se punkt 10.</a:t>
            </a:r>
          </a:p>
          <a:p>
            <a:endParaRPr lang="sv-SE" dirty="0"/>
          </a:p>
        </p:txBody>
      </p:sp>
      <p:sp>
        <p:nvSpPr>
          <p:cNvPr id="4" name="Platshållare för bildnummer 3"/>
          <p:cNvSpPr>
            <a:spLocks noGrp="1"/>
          </p:cNvSpPr>
          <p:nvPr>
            <p:ph type="sldNum" sz="quarter" idx="5"/>
          </p:nvPr>
        </p:nvSpPr>
        <p:spPr/>
        <p:txBody>
          <a:bodyPr/>
          <a:lstStyle/>
          <a:p>
            <a:fld id="{603F5710-487F-4234-89BC-5B802D5BE8F3}" type="slidenum">
              <a:rPr lang="sv-SE" smtClean="0"/>
              <a:t>5</a:t>
            </a:fld>
            <a:endParaRPr lang="sv-SE"/>
          </a:p>
        </p:txBody>
      </p:sp>
    </p:spTree>
    <p:extLst>
      <p:ext uri="{BB962C8B-B14F-4D97-AF65-F5344CB8AC3E}">
        <p14:creationId xmlns:p14="http://schemas.microsoft.com/office/powerpoint/2010/main" val="3259764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10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De flesta som smittas av Mycoplasma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pneumoniae</a:t>
            </a:r>
            <a:r>
              <a:rPr lang="sv-SE" sz="1800" dirty="0">
                <a:effectLst/>
                <a:latin typeface="Calibri" panose="020F0502020204030204" pitchFamily="34" charset="0"/>
                <a:ea typeface="Calibri" panose="020F0502020204030204" pitchFamily="34" charset="0"/>
                <a:cs typeface="Times New Roman" panose="02020603050405020304" pitchFamily="18" charset="0"/>
              </a:rPr>
              <a:t> eller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Chlamydophila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pneumoniae</a:t>
            </a:r>
            <a:r>
              <a:rPr lang="sv-SE" sz="1800" dirty="0">
                <a:effectLst/>
                <a:latin typeface="Calibri" panose="020F0502020204030204" pitchFamily="34" charset="0"/>
                <a:ea typeface="Calibri" panose="020F0502020204030204" pitchFamily="34" charset="0"/>
                <a:cs typeface="Times New Roman" panose="02020603050405020304" pitchFamily="18" charset="0"/>
              </a:rPr>
              <a:t> (tidigare</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Chlamydia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pneumoniae</a:t>
            </a:r>
            <a:r>
              <a:rPr lang="sv-SE" sz="1800" dirty="0">
                <a:effectLst/>
                <a:latin typeface="Calibri" panose="020F0502020204030204" pitchFamily="34" charset="0"/>
                <a:ea typeface="Calibri" panose="020F0502020204030204" pitchFamily="34" charset="0"/>
                <a:cs typeface="Times New Roman" panose="02020603050405020304" pitchFamily="18" charset="0"/>
              </a:rPr>
              <a:t>, TWAR) får förkylningssymtom och/eller en akut bronkit. Det är bara</a:t>
            </a:r>
          </a:p>
          <a:p>
            <a:pPr>
              <a:lnSpc>
                <a:spcPct val="115000"/>
              </a:lnSpc>
              <a:spcAft>
                <a:spcPts val="10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en liten andel som får pneumoni. Därför kan Johan mycket väl ha en sådan infektion.</a:t>
            </a:r>
          </a:p>
          <a:p>
            <a:pPr>
              <a:lnSpc>
                <a:spcPct val="115000"/>
              </a:lnSpc>
              <a:spcAft>
                <a:spcPts val="10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Luftvägsinfektioner orsakade av Mycoplasma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pneumoniae</a:t>
            </a:r>
            <a:r>
              <a:rPr lang="sv-SE" sz="1800" dirty="0">
                <a:effectLst/>
                <a:latin typeface="Calibri" panose="020F0502020204030204" pitchFamily="34" charset="0"/>
                <a:ea typeface="Calibri" panose="020F0502020204030204" pitchFamily="34" charset="0"/>
                <a:cs typeface="Times New Roman" panose="02020603050405020304" pitchFamily="18" charset="0"/>
              </a:rPr>
              <a:t> eller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Chlamydophila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pneumoniae</a:t>
            </a:r>
            <a:r>
              <a:rPr lang="sv-SE" sz="1800" dirty="0">
                <a:effectLst/>
                <a:latin typeface="Calibri" panose="020F0502020204030204" pitchFamily="34" charset="0"/>
                <a:ea typeface="Calibri" panose="020F0502020204030204" pitchFamily="34" charset="0"/>
                <a:cs typeface="Times New Roman" panose="02020603050405020304" pitchFamily="18" charset="0"/>
              </a:rPr>
              <a:t> utan pneumoni läker spontant och ska inte behandlas med antibiotika. Därför</a:t>
            </a:r>
          </a:p>
          <a:p>
            <a:pPr>
              <a:lnSpc>
                <a:spcPct val="115000"/>
              </a:lnSpc>
              <a:spcAft>
                <a:spcPts val="10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finns det inte någon anledning att ta prov för mycoplasma eller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Chlamydophila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pneumoniae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akut bronkit.</a:t>
            </a:r>
          </a:p>
          <a:p>
            <a:r>
              <a:rPr lang="sv-SE" sz="1200" kern="1200" dirty="0">
                <a:solidFill>
                  <a:schemeClr val="tx1"/>
                </a:solidFill>
                <a:effectLst/>
                <a:latin typeface="+mn-lt"/>
                <a:ea typeface="+mn-ea"/>
                <a:cs typeface="+mn-cs"/>
              </a:rPr>
              <a:t>Om närakuten har en hög förskrivning av </a:t>
            </a:r>
            <a:r>
              <a:rPr lang="sv-SE" sz="1200" kern="1200" dirty="0" err="1">
                <a:solidFill>
                  <a:schemeClr val="tx1"/>
                </a:solidFill>
                <a:effectLst/>
                <a:latin typeface="+mn-lt"/>
                <a:ea typeface="+mn-ea"/>
                <a:cs typeface="+mn-cs"/>
              </a:rPr>
              <a:t>doxycyklinpreparat</a:t>
            </a:r>
            <a:r>
              <a:rPr lang="sv-SE" sz="1200" kern="1200" dirty="0">
                <a:solidFill>
                  <a:schemeClr val="tx1"/>
                </a:solidFill>
                <a:effectLst/>
                <a:latin typeface="+mn-lt"/>
                <a:ea typeface="+mn-ea"/>
                <a:cs typeface="+mn-cs"/>
              </a:rPr>
              <a:t> kan det bero på att man</a:t>
            </a:r>
          </a:p>
          <a:p>
            <a:r>
              <a:rPr lang="sv-SE" sz="1200" kern="1200" dirty="0">
                <a:solidFill>
                  <a:schemeClr val="tx1"/>
                </a:solidFill>
                <a:effectLst/>
                <a:latin typeface="+mn-lt"/>
                <a:ea typeface="+mn-ea"/>
                <a:cs typeface="+mn-cs"/>
              </a:rPr>
              <a:t>felaktigt förskriver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vid misstanke om mycoplasmaorsakad akut bronkit. Hur ser</a:t>
            </a:r>
          </a:p>
          <a:p>
            <a:r>
              <a:rPr lang="sv-SE" sz="1200" kern="1200" dirty="0" err="1">
                <a:solidFill>
                  <a:schemeClr val="tx1"/>
                </a:solidFill>
                <a:effectLst/>
                <a:latin typeface="+mn-lt"/>
                <a:ea typeface="+mn-ea"/>
                <a:cs typeface="+mn-cs"/>
              </a:rPr>
              <a:t>doxycyklinförskrivningen</a:t>
            </a:r>
            <a:r>
              <a:rPr lang="sv-SE" sz="1200" kern="1200" dirty="0">
                <a:solidFill>
                  <a:schemeClr val="tx1"/>
                </a:solidFill>
                <a:effectLst/>
                <a:latin typeface="+mn-lt"/>
                <a:ea typeface="+mn-ea"/>
                <a:cs typeface="+mn-cs"/>
              </a:rPr>
              <a:t> ut hos er? Finns det en förbättringspotential?</a:t>
            </a:r>
          </a:p>
          <a:p>
            <a:pPr>
              <a:lnSpc>
                <a:spcPct val="115000"/>
              </a:lnSpc>
              <a:spcAft>
                <a:spcPts val="10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603F5710-487F-4234-89BC-5B802D5BE8F3}" type="slidenum">
              <a:rPr lang="sv-SE" smtClean="0"/>
              <a:t>7</a:t>
            </a:fld>
            <a:endParaRPr lang="sv-SE"/>
          </a:p>
        </p:txBody>
      </p:sp>
    </p:spTree>
    <p:extLst>
      <p:ext uri="{BB962C8B-B14F-4D97-AF65-F5344CB8AC3E}">
        <p14:creationId xmlns:p14="http://schemas.microsoft.com/office/powerpoint/2010/main" val="3662811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Antibiotika gör mer skada än nytta vid akut bronkit oavsett genes (”klassiska” bakterier, virus eller</a:t>
            </a:r>
          </a:p>
          <a:p>
            <a:r>
              <a:rPr lang="sv-SE" sz="1200" kern="1200" dirty="0">
                <a:solidFill>
                  <a:schemeClr val="tx1"/>
                </a:solidFill>
                <a:effectLst/>
                <a:latin typeface="+mn-lt"/>
                <a:ea typeface="+mn-ea"/>
                <a:cs typeface="+mn-cs"/>
              </a:rPr>
              <a:t>mycoplasma). Avstå från att förskriva antibiotika vid akut bronkit. Informera i stället om att</a:t>
            </a:r>
          </a:p>
          <a:p>
            <a:r>
              <a:rPr lang="sv-SE" sz="1200" kern="1200" dirty="0">
                <a:solidFill>
                  <a:schemeClr val="tx1"/>
                </a:solidFill>
                <a:effectLst/>
                <a:latin typeface="+mn-lt"/>
                <a:ea typeface="+mn-ea"/>
                <a:cs typeface="+mn-cs"/>
              </a:rPr>
              <a:t>akut luftrörskatarr är en självläkande infektion som blir bra lika fort utan antibiotika.</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Inte ens vid kikhosta har antibiotika någon effekt på symtomen, utom möjligen vid mycket tidigt insatt behandling. Behandling mot kikhosta kan övervägas tidigt i förloppet till spädbarn samt för att minska smitta i händelse av att det finns spädbarn som kan exponeras. Vid misstanke om kikhosta, läs på viss.nu om hur du ska göra. </a:t>
            </a:r>
          </a:p>
        </p:txBody>
      </p:sp>
      <p:sp>
        <p:nvSpPr>
          <p:cNvPr id="4" name="Platshållare för bildnummer 3"/>
          <p:cNvSpPr>
            <a:spLocks noGrp="1"/>
          </p:cNvSpPr>
          <p:nvPr>
            <p:ph type="sldNum" sz="quarter" idx="5"/>
          </p:nvPr>
        </p:nvSpPr>
        <p:spPr/>
        <p:txBody>
          <a:bodyPr/>
          <a:lstStyle/>
          <a:p>
            <a:fld id="{603F5710-487F-4234-89BC-5B802D5BE8F3}" type="slidenum">
              <a:rPr lang="sv-SE" smtClean="0"/>
              <a:t>8</a:t>
            </a:fld>
            <a:endParaRPr lang="sv-SE"/>
          </a:p>
        </p:txBody>
      </p:sp>
    </p:spTree>
    <p:extLst>
      <p:ext uri="{BB962C8B-B14F-4D97-AF65-F5344CB8AC3E}">
        <p14:creationId xmlns:p14="http://schemas.microsoft.com/office/powerpoint/2010/main" val="1909431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Informera om normalförlopp och eventuella komplikationer att uppmärksamma. Är</a:t>
            </a:r>
          </a:p>
          <a:p>
            <a:r>
              <a:rPr lang="sv-SE" sz="1200" kern="1200" dirty="0">
                <a:solidFill>
                  <a:schemeClr val="tx1"/>
                </a:solidFill>
                <a:effectLst/>
                <a:latin typeface="+mn-lt"/>
                <a:ea typeface="+mn-ea"/>
                <a:cs typeface="+mn-cs"/>
              </a:rPr>
              <a:t>patienten rökare, ge råd om rökstopp. Dela gärna ut Folkhälsomyndighetens</a:t>
            </a:r>
          </a:p>
          <a:p>
            <a:r>
              <a:rPr lang="sv-SE" sz="1200" kern="1200" dirty="0">
                <a:solidFill>
                  <a:schemeClr val="tx1"/>
                </a:solidFill>
                <a:effectLst/>
                <a:latin typeface="+mn-lt"/>
                <a:ea typeface="+mn-ea"/>
                <a:cs typeface="+mn-cs"/>
              </a:rPr>
              <a:t>patientinformationsblad </a:t>
            </a:r>
            <a:r>
              <a:rPr lang="sv-SE" sz="1200" u="sng" kern="1200" dirty="0">
                <a:solidFill>
                  <a:schemeClr val="tx1"/>
                </a:solidFill>
                <a:effectLst/>
                <a:latin typeface="+mn-lt"/>
                <a:ea typeface="+mn-ea"/>
                <a:cs typeface="+mn-cs"/>
                <a:hlinkClick r:id="rId3"/>
              </a:rPr>
              <a:t>Patientinformation om hosta på grund av akut bronkit — Folkhälsomyndigheten</a:t>
            </a:r>
            <a:r>
              <a:rPr lang="sv-SE" sz="1200" kern="1200" dirty="0">
                <a:solidFill>
                  <a:schemeClr val="tx1"/>
                </a:solidFill>
                <a:effectLst/>
                <a:latin typeface="+mn-lt"/>
                <a:ea typeface="+mn-ea"/>
                <a:cs typeface="+mn-cs"/>
              </a:rPr>
              <a:t>.</a:t>
            </a:r>
          </a:p>
        </p:txBody>
      </p:sp>
      <p:sp>
        <p:nvSpPr>
          <p:cNvPr id="4" name="Platshållare för bildnummer 3"/>
          <p:cNvSpPr>
            <a:spLocks noGrp="1"/>
          </p:cNvSpPr>
          <p:nvPr>
            <p:ph type="sldNum" sz="quarter" idx="5"/>
          </p:nvPr>
        </p:nvSpPr>
        <p:spPr/>
        <p:txBody>
          <a:bodyPr/>
          <a:lstStyle/>
          <a:p>
            <a:fld id="{603F5710-487F-4234-89BC-5B802D5BE8F3}" type="slidenum">
              <a:rPr lang="sv-SE" smtClean="0"/>
              <a:t>9</a:t>
            </a:fld>
            <a:endParaRPr lang="sv-SE"/>
          </a:p>
        </p:txBody>
      </p:sp>
    </p:spTree>
    <p:extLst>
      <p:ext uri="{BB962C8B-B14F-4D97-AF65-F5344CB8AC3E}">
        <p14:creationId xmlns:p14="http://schemas.microsoft.com/office/powerpoint/2010/main" val="2871260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Misstänk pneumoni om allmäntillståndet är påverkat och patienten har symtom/fynd som</a:t>
            </a:r>
          </a:p>
          <a:p>
            <a:r>
              <a:rPr lang="sv-SE" sz="1200" kern="1200" dirty="0">
                <a:solidFill>
                  <a:schemeClr val="tx1"/>
                </a:solidFill>
                <a:effectLst/>
                <a:latin typeface="+mn-lt"/>
                <a:ea typeface="+mn-ea"/>
                <a:cs typeface="+mn-cs"/>
              </a:rPr>
              <a:t>vid pneumoni. Det är mycket värdefullt att mäta andningsfrekvensen, &gt;20 andetag per minut talar</a:t>
            </a:r>
          </a:p>
          <a:p>
            <a:r>
              <a:rPr lang="sv-SE" sz="1200" kern="1200" dirty="0">
                <a:solidFill>
                  <a:schemeClr val="tx1"/>
                </a:solidFill>
                <a:effectLst/>
                <a:latin typeface="+mn-lt"/>
                <a:ea typeface="+mn-ea"/>
                <a:cs typeface="+mn-cs"/>
              </a:rPr>
              <a:t>för pneumoni (även andra allvarliga infektioner och sjukdomstillstånd kan ge en förhöjd andningsfrekvens).</a:t>
            </a:r>
          </a:p>
          <a:p>
            <a:r>
              <a:rPr lang="sv-SE" sz="1200" kern="1200" dirty="0">
                <a:solidFill>
                  <a:schemeClr val="tx1"/>
                </a:solidFill>
                <a:effectLst/>
                <a:latin typeface="+mn-lt"/>
                <a:ea typeface="+mn-ea"/>
                <a:cs typeface="+mn-cs"/>
              </a:rPr>
              <a:t>Vanliga symtom vid pneumoni: Feber, hosta, </a:t>
            </a:r>
            <a:r>
              <a:rPr lang="sv-SE" sz="1200" kern="1200" dirty="0" err="1">
                <a:solidFill>
                  <a:schemeClr val="tx1"/>
                </a:solidFill>
                <a:effectLst/>
                <a:latin typeface="+mn-lt"/>
                <a:ea typeface="+mn-ea"/>
                <a:cs typeface="+mn-cs"/>
              </a:rPr>
              <a:t>dyspné</a:t>
            </a:r>
            <a:r>
              <a:rPr lang="sv-SE" sz="1200" kern="1200" dirty="0">
                <a:solidFill>
                  <a:schemeClr val="tx1"/>
                </a:solidFill>
                <a:effectLst/>
                <a:latin typeface="+mn-lt"/>
                <a:ea typeface="+mn-ea"/>
                <a:cs typeface="+mn-cs"/>
              </a:rPr>
              <a:t>, nytillkommen uttalad trötthet och</a:t>
            </a:r>
          </a:p>
          <a:p>
            <a:r>
              <a:rPr lang="sv-SE" sz="1200" kern="1200" dirty="0">
                <a:solidFill>
                  <a:schemeClr val="tx1"/>
                </a:solidFill>
                <a:effectLst/>
                <a:latin typeface="+mn-lt"/>
                <a:ea typeface="+mn-ea"/>
                <a:cs typeface="+mn-cs"/>
              </a:rPr>
              <a:t>andningskorrelerad bröstsmärta.</a:t>
            </a:r>
          </a:p>
          <a:p>
            <a:r>
              <a:rPr lang="sv-SE" sz="1200" kern="1200" dirty="0">
                <a:solidFill>
                  <a:schemeClr val="tx1"/>
                </a:solidFill>
                <a:effectLst/>
                <a:latin typeface="+mn-lt"/>
                <a:ea typeface="+mn-ea"/>
                <a:cs typeface="+mn-cs"/>
              </a:rPr>
              <a:t>Vanliga statusfynd vid pneumoni: Fokalt nedsatta andningsljud, fokala biljud (rassel/</a:t>
            </a:r>
            <a:r>
              <a:rPr lang="sv-SE" sz="1200" kern="1200" dirty="0" err="1">
                <a:solidFill>
                  <a:schemeClr val="tx1"/>
                </a:solidFill>
                <a:effectLst/>
                <a:latin typeface="+mn-lt"/>
                <a:ea typeface="+mn-ea"/>
                <a:cs typeface="+mn-cs"/>
              </a:rPr>
              <a:t>ronki</a:t>
            </a:r>
            <a:r>
              <a:rPr lang="sv-SE" sz="1200" kern="1200" dirty="0">
                <a:solidFill>
                  <a:schemeClr val="tx1"/>
                </a:solidFill>
                <a:effectLst/>
                <a:latin typeface="+mn-lt"/>
                <a:ea typeface="+mn-ea"/>
                <a:cs typeface="+mn-cs"/>
              </a:rPr>
              <a:t>)</a:t>
            </a:r>
          </a:p>
          <a:p>
            <a:r>
              <a:rPr lang="sv-SE" sz="1200" kern="1200" dirty="0">
                <a:solidFill>
                  <a:schemeClr val="tx1"/>
                </a:solidFill>
                <a:effectLst/>
                <a:latin typeface="+mn-lt"/>
                <a:ea typeface="+mn-ea"/>
                <a:cs typeface="+mn-cs"/>
              </a:rPr>
              <a:t>eller dämpning vid perkussion. Vid pneumoni har patienten ofta en andningsfrekvens &gt;20</a:t>
            </a:r>
          </a:p>
          <a:p>
            <a:r>
              <a:rPr lang="sv-SE" sz="1200" kern="1200" dirty="0">
                <a:solidFill>
                  <a:schemeClr val="tx1"/>
                </a:solidFill>
                <a:effectLst/>
                <a:latin typeface="+mn-lt"/>
                <a:ea typeface="+mn-ea"/>
                <a:cs typeface="+mn-cs"/>
              </a:rPr>
              <a:t>andetag per minut och/eller takykardi &gt;120 hjärtslag per minut.</a:t>
            </a:r>
          </a:p>
          <a:p>
            <a:endParaRPr lang="sv-SE" dirty="0"/>
          </a:p>
        </p:txBody>
      </p:sp>
      <p:sp>
        <p:nvSpPr>
          <p:cNvPr id="4" name="Platshållare för bildnummer 3"/>
          <p:cNvSpPr>
            <a:spLocks noGrp="1"/>
          </p:cNvSpPr>
          <p:nvPr>
            <p:ph type="sldNum" sz="quarter" idx="5"/>
          </p:nvPr>
        </p:nvSpPr>
        <p:spPr/>
        <p:txBody>
          <a:bodyPr/>
          <a:lstStyle/>
          <a:p>
            <a:fld id="{603F5710-487F-4234-89BC-5B802D5BE8F3}" type="slidenum">
              <a:rPr lang="sv-SE" smtClean="0"/>
              <a:t>12</a:t>
            </a:fld>
            <a:endParaRPr lang="sv-SE"/>
          </a:p>
        </p:txBody>
      </p:sp>
    </p:spTree>
    <p:extLst>
      <p:ext uri="{BB962C8B-B14F-4D97-AF65-F5344CB8AC3E}">
        <p14:creationId xmlns:p14="http://schemas.microsoft.com/office/powerpoint/2010/main" val="1891201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Vid mindre tydlig klinisk bild med till exempel hosta, feber, subjektiva andningsbesvär och viss</a:t>
            </a:r>
          </a:p>
          <a:p>
            <a:r>
              <a:rPr lang="sv-SE" sz="1200" kern="1200" dirty="0">
                <a:solidFill>
                  <a:schemeClr val="tx1"/>
                </a:solidFill>
                <a:effectLst/>
                <a:latin typeface="+mn-lt"/>
                <a:ea typeface="+mn-ea"/>
                <a:cs typeface="+mn-cs"/>
              </a:rPr>
              <a:t>allmänpåverkan kan CRP ge vägledning, men måste bedömas i relation till sjukdomsduration.</a:t>
            </a:r>
          </a:p>
          <a:p>
            <a:r>
              <a:rPr lang="sv-SE" sz="1200" kern="1200" dirty="0">
                <a:solidFill>
                  <a:schemeClr val="tx1"/>
                </a:solidFill>
                <a:effectLst/>
                <a:latin typeface="+mn-lt"/>
                <a:ea typeface="+mn-ea"/>
                <a:cs typeface="+mn-cs"/>
              </a:rPr>
              <a:t>Det kan ta ett dygn innan CRP stiger.</a:t>
            </a:r>
          </a:p>
          <a:p>
            <a:r>
              <a:rPr lang="sv-SE" sz="1200" kern="1200" dirty="0">
                <a:solidFill>
                  <a:schemeClr val="tx1"/>
                </a:solidFill>
                <a:effectLst/>
                <a:latin typeface="+mn-lt"/>
                <a:ea typeface="+mn-ea"/>
                <a:cs typeface="+mn-cs"/>
              </a:rPr>
              <a:t>CRP &lt;20 mg/L efter minst 24 timmars sjukdomsduration utesluter med hög sannolikhet</a:t>
            </a:r>
          </a:p>
          <a:p>
            <a:r>
              <a:rPr lang="sv-SE" sz="1200" kern="1200" dirty="0">
                <a:solidFill>
                  <a:schemeClr val="tx1"/>
                </a:solidFill>
                <a:effectLst/>
                <a:latin typeface="+mn-lt"/>
                <a:ea typeface="+mn-ea"/>
                <a:cs typeface="+mn-cs"/>
              </a:rPr>
              <a:t>pneumoni, avstå från antibiotika.</a:t>
            </a:r>
          </a:p>
          <a:p>
            <a:r>
              <a:rPr lang="sv-SE" sz="1200" kern="1200" dirty="0">
                <a:solidFill>
                  <a:schemeClr val="tx1"/>
                </a:solidFill>
                <a:effectLst/>
                <a:latin typeface="+mn-lt"/>
                <a:ea typeface="+mn-ea"/>
                <a:cs typeface="+mn-cs"/>
              </a:rPr>
              <a:t>Överväg antibiotika om CRP är &gt;100 och patienten samtidigt har en klinisk bild som</a:t>
            </a:r>
          </a:p>
          <a:p>
            <a:r>
              <a:rPr lang="sv-SE" sz="1200" kern="1200" dirty="0">
                <a:solidFill>
                  <a:schemeClr val="tx1"/>
                </a:solidFill>
                <a:effectLst/>
                <a:latin typeface="+mn-lt"/>
                <a:ea typeface="+mn-ea"/>
                <a:cs typeface="+mn-cs"/>
              </a:rPr>
              <a:t>talar för pneumoni.</a:t>
            </a:r>
          </a:p>
          <a:p>
            <a:r>
              <a:rPr lang="sv-SE" sz="1200" kern="1200" dirty="0">
                <a:solidFill>
                  <a:schemeClr val="tx1"/>
                </a:solidFill>
                <a:effectLst/>
                <a:latin typeface="+mn-lt"/>
                <a:ea typeface="+mn-ea"/>
                <a:cs typeface="+mn-cs"/>
              </a:rPr>
              <a:t>Symtom enligt ovan &gt;1 vecka och samtidigt CRP &gt;50 talar för pneumoni, överväg antibiotika.</a:t>
            </a:r>
          </a:p>
          <a:p>
            <a:r>
              <a:rPr lang="sv-SE" sz="1200" kern="1200" dirty="0">
                <a:solidFill>
                  <a:schemeClr val="tx1"/>
                </a:solidFill>
                <a:effectLst/>
                <a:latin typeface="+mn-lt"/>
                <a:ea typeface="+mn-ea"/>
                <a:cs typeface="+mn-cs"/>
              </a:rPr>
              <a:t>Vid kvarstående osäkerhet: I första hand aktiv exspektans. Lungröntgen kan övervägas.</a:t>
            </a:r>
          </a:p>
          <a:p>
            <a:endParaRPr lang="sv-SE" dirty="0"/>
          </a:p>
        </p:txBody>
      </p:sp>
      <p:sp>
        <p:nvSpPr>
          <p:cNvPr id="4" name="Platshållare för bildnummer 3"/>
          <p:cNvSpPr>
            <a:spLocks noGrp="1"/>
          </p:cNvSpPr>
          <p:nvPr>
            <p:ph type="sldNum" sz="quarter" idx="5"/>
          </p:nvPr>
        </p:nvSpPr>
        <p:spPr/>
        <p:txBody>
          <a:bodyPr/>
          <a:lstStyle/>
          <a:p>
            <a:fld id="{603F5710-487F-4234-89BC-5B802D5BE8F3}" type="slidenum">
              <a:rPr lang="sv-SE" smtClean="0"/>
              <a:t>13</a:t>
            </a:fld>
            <a:endParaRPr lang="sv-SE"/>
          </a:p>
        </p:txBody>
      </p:sp>
    </p:spTree>
    <p:extLst>
      <p:ext uri="{BB962C8B-B14F-4D97-AF65-F5344CB8AC3E}">
        <p14:creationId xmlns:p14="http://schemas.microsoft.com/office/powerpoint/2010/main" val="248789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723617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1608521422"/>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985304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7692292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73181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folkhalsomyndigheten.se/smittskydd-beredskap/antibiotika-och-antibiotikaresistens/arbeta-mot-antibiotikaresistens/kommunicera-om-antibiotika-och-antibiotikaresistens/patientinformation-om-vanliga-infektioner-i-oppenvard/patientinformation-om-hosta-pa-grund-av-akut-bronkit/"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D66ED0-DD08-4409-B3DE-0417C003487D}"/>
              </a:ext>
            </a:extLst>
          </p:cNvPr>
          <p:cNvSpPr>
            <a:spLocks noGrp="1"/>
          </p:cNvSpPr>
          <p:nvPr>
            <p:ph type="title"/>
          </p:nvPr>
        </p:nvSpPr>
        <p:spPr>
          <a:xfrm>
            <a:off x="720000" y="1080000"/>
            <a:ext cx="7700963" cy="469831"/>
          </a:xfrm>
        </p:spPr>
        <p:txBody>
          <a:bodyPr/>
          <a:lstStyle/>
          <a:p>
            <a:pPr algn="ctr"/>
            <a:r>
              <a:rPr lang="sv-SE" sz="2800" dirty="0"/>
              <a:t>Akut bronkit</a:t>
            </a:r>
          </a:p>
        </p:txBody>
      </p:sp>
      <p:sp>
        <p:nvSpPr>
          <p:cNvPr id="3" name="Platshållare för innehåll 2">
            <a:extLst>
              <a:ext uri="{FF2B5EF4-FFF2-40B4-BE49-F238E27FC236}">
                <a16:creationId xmlns:a16="http://schemas.microsoft.com/office/drawing/2014/main" id="{C3C7BA14-994F-4127-AE75-E2BCE87DA2A8}"/>
              </a:ext>
            </a:extLst>
          </p:cNvPr>
          <p:cNvSpPr>
            <a:spLocks noGrp="1"/>
          </p:cNvSpPr>
          <p:nvPr>
            <p:ph idx="1"/>
          </p:nvPr>
        </p:nvSpPr>
        <p:spPr>
          <a:xfrm>
            <a:off x="397565" y="1549831"/>
            <a:ext cx="8522597" cy="4650944"/>
          </a:xfrm>
        </p:spPr>
        <p:txBody>
          <a:bodyPr/>
          <a:lstStyle/>
          <a:p>
            <a:pPr marL="0" indent="0">
              <a:buNone/>
            </a:pPr>
            <a:r>
              <a:rPr lang="sv-SE" dirty="0"/>
              <a:t>Johan, 38 år, söker närakuten då han fick hosta och feber för en vecka sedan. </a:t>
            </a:r>
          </a:p>
          <a:p>
            <a:pPr marL="0" indent="0">
              <a:buNone/>
            </a:pPr>
            <a:r>
              <a:rPr lang="sv-SE" dirty="0"/>
              <a:t>Hostan är fortsatt besvärlig, särskilt på natten varför han har svårt att sova. De slemmiga upphostningarna har nu fått en gulgrön färg. </a:t>
            </a:r>
          </a:p>
          <a:p>
            <a:pPr marL="0" indent="0">
              <a:buNone/>
            </a:pPr>
            <a:r>
              <a:rPr lang="sv-SE" dirty="0"/>
              <a:t>Johan har inte någon febertermometer, men han är säker på att han hade feber de första dagarna. Nu tror han att han är feberfri. </a:t>
            </a:r>
          </a:p>
          <a:p>
            <a:pPr marL="0" indent="0">
              <a:buNone/>
            </a:pPr>
            <a:r>
              <a:rPr lang="sv-SE" dirty="0"/>
              <a:t>Han har läst på nätet om mycoplasma och nu vill han att man tar ett prov för detta.</a:t>
            </a:r>
          </a:p>
          <a:p>
            <a:pPr marL="0" indent="0">
              <a:buNone/>
            </a:pPr>
            <a:endParaRPr lang="sv-SE" dirty="0"/>
          </a:p>
          <a:p>
            <a:pPr marL="0" indent="0">
              <a:buNone/>
            </a:pPr>
            <a:endParaRPr lang="sv-SE" sz="1800" dirty="0"/>
          </a:p>
        </p:txBody>
      </p:sp>
      <p:sp>
        <p:nvSpPr>
          <p:cNvPr id="4" name="Platshållare för sidfot 3">
            <a:extLst>
              <a:ext uri="{FF2B5EF4-FFF2-40B4-BE49-F238E27FC236}">
                <a16:creationId xmlns:a16="http://schemas.microsoft.com/office/drawing/2014/main" id="{3EFB6E39-A616-401F-9DF6-40030E922F8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188768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E3CC3929-6EE3-B2B6-7996-0A800AC8A83E}"/>
              </a:ext>
            </a:extLst>
          </p:cNvPr>
          <p:cNvSpPr>
            <a:spLocks noGrp="1"/>
          </p:cNvSpPr>
          <p:nvPr>
            <p:ph type="title"/>
          </p:nvPr>
        </p:nvSpPr>
        <p:spPr/>
        <p:txBody>
          <a:bodyPr/>
          <a:lstStyle/>
          <a:p>
            <a:r>
              <a:rPr lang="sv-SE" sz="2800" dirty="0"/>
              <a:t>8. Hur länge hostar man vid akut bronkit?</a:t>
            </a:r>
          </a:p>
        </p:txBody>
      </p:sp>
      <p:sp>
        <p:nvSpPr>
          <p:cNvPr id="7" name="Platshållare för innehåll 6">
            <a:extLst>
              <a:ext uri="{FF2B5EF4-FFF2-40B4-BE49-F238E27FC236}">
                <a16:creationId xmlns:a16="http://schemas.microsoft.com/office/drawing/2014/main" id="{C66261DF-3F50-96B8-4240-479D8BC31892}"/>
              </a:ext>
            </a:extLst>
          </p:cNvPr>
          <p:cNvSpPr>
            <a:spLocks noGrp="1"/>
          </p:cNvSpPr>
          <p:nvPr>
            <p:ph idx="1"/>
          </p:nvPr>
        </p:nvSpPr>
        <p:spPr/>
        <p:txBody>
          <a:bodyPr/>
          <a:lstStyle/>
          <a:p>
            <a:r>
              <a:rPr lang="sv-SE" dirty="0"/>
              <a:t>I genomsnitt 3 veckor</a:t>
            </a:r>
          </a:p>
          <a:p>
            <a:r>
              <a:rPr lang="sv-SE" dirty="0"/>
              <a:t>Man kan hosta upp till 6 veckor</a:t>
            </a:r>
          </a:p>
        </p:txBody>
      </p:sp>
      <p:sp>
        <p:nvSpPr>
          <p:cNvPr id="4" name="Platshållare för sidfot 3">
            <a:extLst>
              <a:ext uri="{FF2B5EF4-FFF2-40B4-BE49-F238E27FC236}">
                <a16:creationId xmlns:a16="http://schemas.microsoft.com/office/drawing/2014/main" id="{54022B2D-4F83-BC5E-6ABC-C8E9005F463F}"/>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75794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CD34F28-41AA-FB8F-98FD-8C40DF42847D}"/>
              </a:ext>
            </a:extLst>
          </p:cNvPr>
          <p:cNvSpPr>
            <a:spLocks noGrp="1"/>
          </p:cNvSpPr>
          <p:nvPr>
            <p:ph type="title"/>
          </p:nvPr>
        </p:nvSpPr>
        <p:spPr/>
        <p:txBody>
          <a:bodyPr/>
          <a:lstStyle/>
          <a:p>
            <a:r>
              <a:rPr lang="sv-SE" sz="2800" dirty="0"/>
              <a:t>9. Vad gör man om hostan fortsätter betydligt längre än så?</a:t>
            </a:r>
          </a:p>
        </p:txBody>
      </p:sp>
      <p:sp>
        <p:nvSpPr>
          <p:cNvPr id="7" name="Platshållare för innehåll 6">
            <a:extLst>
              <a:ext uri="{FF2B5EF4-FFF2-40B4-BE49-F238E27FC236}">
                <a16:creationId xmlns:a16="http://schemas.microsoft.com/office/drawing/2014/main" id="{9B461228-32AA-F108-6746-10D0D142E913}"/>
              </a:ext>
            </a:extLst>
          </p:cNvPr>
          <p:cNvSpPr>
            <a:spLocks noGrp="1"/>
          </p:cNvSpPr>
          <p:nvPr>
            <p:ph idx="1"/>
          </p:nvPr>
        </p:nvSpPr>
        <p:spPr/>
        <p:txBody>
          <a:bodyPr/>
          <a:lstStyle/>
          <a:p>
            <a:pPr marL="0" indent="0">
              <a:buNone/>
            </a:pPr>
            <a:r>
              <a:rPr lang="sv-SE" b="1" dirty="0"/>
              <a:t>Vid hosta &gt; 6 veckor:</a:t>
            </a:r>
          </a:p>
          <a:p>
            <a:pPr marL="0" indent="0">
              <a:buNone/>
            </a:pPr>
            <a:endParaRPr lang="sv-SE" b="1" dirty="0"/>
          </a:p>
          <a:p>
            <a:r>
              <a:rPr lang="sv-SE" dirty="0"/>
              <a:t>Överväg remiss för utredning. Ofta görs då spirometri och lungröntgen.</a:t>
            </a:r>
          </a:p>
          <a:p>
            <a:r>
              <a:rPr lang="sv-SE" dirty="0"/>
              <a:t>Tuberkulos är en viktig differentialdiagnos vid långvarig hosta, i synnerhet om patienten tillhör en riskgrupp</a:t>
            </a:r>
          </a:p>
        </p:txBody>
      </p:sp>
      <p:sp>
        <p:nvSpPr>
          <p:cNvPr id="4" name="Platshållare för sidfot 3">
            <a:extLst>
              <a:ext uri="{FF2B5EF4-FFF2-40B4-BE49-F238E27FC236}">
                <a16:creationId xmlns:a16="http://schemas.microsoft.com/office/drawing/2014/main" id="{4E2E464E-A010-C73A-B643-8EBF5A256E41}"/>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81531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7BA580-69C9-5174-E827-7F269C3FB1B6}"/>
              </a:ext>
            </a:extLst>
          </p:cNvPr>
          <p:cNvSpPr>
            <a:spLocks noGrp="1"/>
          </p:cNvSpPr>
          <p:nvPr>
            <p:ph type="title"/>
          </p:nvPr>
        </p:nvSpPr>
        <p:spPr>
          <a:xfrm>
            <a:off x="719999" y="1875131"/>
            <a:ext cx="7700963" cy="836613"/>
          </a:xfrm>
        </p:spPr>
        <p:txBody>
          <a:bodyPr/>
          <a:lstStyle/>
          <a:p>
            <a:r>
              <a:rPr lang="sv-SE" sz="2800" dirty="0"/>
              <a:t>10. När ska man misstänka pneumoni? Hur kan man skilja akut bronkit från pneumoni?</a:t>
            </a:r>
            <a:br>
              <a:rPr lang="sv-SE" dirty="0"/>
            </a:br>
            <a:endParaRPr lang="sv-SE" dirty="0"/>
          </a:p>
        </p:txBody>
      </p:sp>
      <p:sp>
        <p:nvSpPr>
          <p:cNvPr id="6" name="Platshållare för innehåll 5">
            <a:extLst>
              <a:ext uri="{FF2B5EF4-FFF2-40B4-BE49-F238E27FC236}">
                <a16:creationId xmlns:a16="http://schemas.microsoft.com/office/drawing/2014/main" id="{DDDC41A9-023B-0E24-36FF-24894D0EB34E}"/>
              </a:ext>
            </a:extLst>
          </p:cNvPr>
          <p:cNvSpPr>
            <a:spLocks noGrp="1"/>
          </p:cNvSpPr>
          <p:nvPr>
            <p:ph idx="1"/>
          </p:nvPr>
        </p:nvSpPr>
        <p:spPr>
          <a:xfrm>
            <a:off x="720000" y="2417197"/>
            <a:ext cx="7700963" cy="3681202"/>
          </a:xfrm>
        </p:spPr>
        <p:txBody>
          <a:bodyPr/>
          <a:lstStyle/>
          <a:p>
            <a:r>
              <a:rPr lang="sv-SE" sz="2000" dirty="0"/>
              <a:t>Pneumoni ger påverkat AT</a:t>
            </a:r>
          </a:p>
          <a:p>
            <a:r>
              <a:rPr lang="sv-SE" sz="2000" dirty="0"/>
              <a:t>Vanliga symtom vid pneumoni: Feber, hosta, dyspné, nytillkommen uttalad trötthet, andningskorrelerad bröstsmärta.</a:t>
            </a:r>
          </a:p>
          <a:p>
            <a:r>
              <a:rPr lang="sv-SE" sz="2000" dirty="0"/>
              <a:t>Vanliga statusfynd vid pneumoni: Fokalt nedsatta andningsljud, fokala biljud eller dämpning vid perkussion. Vid pneumoni har patienten ofta en andningsfrekvens &gt;20 andetag per minut och/eller takykardi &gt;120 hjärtslag per minut.</a:t>
            </a:r>
          </a:p>
          <a:p>
            <a:endParaRPr lang="sv-SE" dirty="0"/>
          </a:p>
        </p:txBody>
      </p:sp>
      <p:sp>
        <p:nvSpPr>
          <p:cNvPr id="4" name="Platshållare för sidfot 3">
            <a:extLst>
              <a:ext uri="{FF2B5EF4-FFF2-40B4-BE49-F238E27FC236}">
                <a16:creationId xmlns:a16="http://schemas.microsoft.com/office/drawing/2014/main" id="{AD004D61-56CB-B83E-6E71-6BF31809E863}"/>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20271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2819E001-3A67-527E-A39D-5241AE291C60}"/>
              </a:ext>
            </a:extLst>
          </p:cNvPr>
          <p:cNvSpPr>
            <a:spLocks noGrp="1"/>
          </p:cNvSpPr>
          <p:nvPr>
            <p:ph type="title"/>
          </p:nvPr>
        </p:nvSpPr>
        <p:spPr/>
        <p:txBody>
          <a:bodyPr/>
          <a:lstStyle/>
          <a:p>
            <a:r>
              <a:rPr lang="sv-SE" sz="2800" dirty="0"/>
              <a:t>Forts. 10. skilja akut bronkit från pneumoni</a:t>
            </a:r>
          </a:p>
        </p:txBody>
      </p:sp>
      <p:sp>
        <p:nvSpPr>
          <p:cNvPr id="7" name="Platshållare för innehåll 6">
            <a:extLst>
              <a:ext uri="{FF2B5EF4-FFF2-40B4-BE49-F238E27FC236}">
                <a16:creationId xmlns:a16="http://schemas.microsoft.com/office/drawing/2014/main" id="{62826D47-D084-A0EC-392D-C69946985773}"/>
              </a:ext>
            </a:extLst>
          </p:cNvPr>
          <p:cNvSpPr>
            <a:spLocks noGrp="1"/>
          </p:cNvSpPr>
          <p:nvPr>
            <p:ph idx="1"/>
          </p:nvPr>
        </p:nvSpPr>
        <p:spPr/>
        <p:txBody>
          <a:bodyPr/>
          <a:lstStyle/>
          <a:p>
            <a:endParaRPr lang="sv-SE" dirty="0"/>
          </a:p>
          <a:p>
            <a:r>
              <a:rPr lang="sv-SE" dirty="0"/>
              <a:t>Vid mindre tydlig klinisk bild kan CRP ge vägledning</a:t>
            </a:r>
          </a:p>
          <a:p>
            <a:r>
              <a:rPr lang="sv-SE" dirty="0"/>
              <a:t>CRP måste bedömas i relation till sjukdomsduration</a:t>
            </a:r>
          </a:p>
          <a:p>
            <a:r>
              <a:rPr lang="sv-SE" dirty="0"/>
              <a:t>Ibland lungröntgen</a:t>
            </a:r>
          </a:p>
        </p:txBody>
      </p:sp>
      <p:sp>
        <p:nvSpPr>
          <p:cNvPr id="4" name="Platshållare för sidfot 3">
            <a:extLst>
              <a:ext uri="{FF2B5EF4-FFF2-40B4-BE49-F238E27FC236}">
                <a16:creationId xmlns:a16="http://schemas.microsoft.com/office/drawing/2014/main" id="{12FD2EDA-08A0-814C-6214-CC46D3B2EA7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20850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B3CE865-E038-6691-A779-2022DF0D62D6}"/>
              </a:ext>
            </a:extLst>
          </p:cNvPr>
          <p:cNvSpPr>
            <a:spLocks noGrp="1"/>
          </p:cNvSpPr>
          <p:nvPr>
            <p:ph type="title"/>
          </p:nvPr>
        </p:nvSpPr>
        <p:spPr>
          <a:xfrm>
            <a:off x="720000" y="1080000"/>
            <a:ext cx="7852500" cy="1350780"/>
          </a:xfrm>
        </p:spPr>
        <p:txBody>
          <a:bodyPr/>
          <a:lstStyle/>
          <a:p>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2800" dirty="0">
                <a:effectLst/>
                <a:ea typeface="Calibri" panose="020F0502020204030204" pitchFamily="34" charset="0"/>
                <a:cs typeface="Times New Roman" panose="02020603050405020304" pitchFamily="18" charset="0"/>
              </a:rPr>
              <a:t>1. Vad behöver vi veta mer vid triageringen, vad kan vara varningssignaler som vi behöver uppmärksamma?</a:t>
            </a:r>
            <a:endParaRPr lang="sv-SE" sz="2800" dirty="0"/>
          </a:p>
        </p:txBody>
      </p:sp>
      <p:sp>
        <p:nvSpPr>
          <p:cNvPr id="7" name="Platshållare för innehåll 6">
            <a:extLst>
              <a:ext uri="{FF2B5EF4-FFF2-40B4-BE49-F238E27FC236}">
                <a16:creationId xmlns:a16="http://schemas.microsoft.com/office/drawing/2014/main" id="{72D37205-54BF-E38B-5DDB-6BBAE548CA5A}"/>
              </a:ext>
            </a:extLst>
          </p:cNvPr>
          <p:cNvSpPr>
            <a:spLocks noGrp="1"/>
          </p:cNvSpPr>
          <p:nvPr>
            <p:ph idx="1"/>
          </p:nvPr>
        </p:nvSpPr>
        <p:spPr>
          <a:xfrm>
            <a:off x="720001" y="2583179"/>
            <a:ext cx="7654380" cy="3515219"/>
          </a:xfrm>
        </p:spPr>
        <p:txBody>
          <a:bodyPr/>
          <a:lstStyle/>
          <a:p>
            <a:pPr marL="0" indent="0">
              <a:buNone/>
            </a:pPr>
            <a:endParaRPr lang="sv-SE" dirty="0"/>
          </a:p>
          <a:p>
            <a:pPr marL="0" indent="0">
              <a:buNone/>
            </a:pPr>
            <a:r>
              <a:rPr lang="sv-SE" dirty="0"/>
              <a:t>Allmäntillståndet viktigast. Vitalparametrar!</a:t>
            </a:r>
          </a:p>
          <a:p>
            <a:pPr marL="0" indent="0">
              <a:buNone/>
            </a:pPr>
            <a:endParaRPr lang="sv-SE" dirty="0"/>
          </a:p>
          <a:p>
            <a:pPr marL="0" indent="0">
              <a:buNone/>
            </a:pPr>
            <a:r>
              <a:rPr lang="sv-SE" dirty="0"/>
              <a:t>Varningssignaler kan också vara om infektionen förvärras i stället för förbättras med tiden eller att han upplever andningsbesvär.</a:t>
            </a:r>
          </a:p>
          <a:p>
            <a:pPr marL="0" indent="0">
              <a:buNone/>
            </a:pPr>
            <a:r>
              <a:rPr lang="sv-SE" dirty="0"/>
              <a:t>Nedsatt immunförsvar, kroniska sjukdomar?</a:t>
            </a:r>
          </a:p>
        </p:txBody>
      </p:sp>
      <p:sp>
        <p:nvSpPr>
          <p:cNvPr id="4" name="Platshållare för sidfot 3">
            <a:extLst>
              <a:ext uri="{FF2B5EF4-FFF2-40B4-BE49-F238E27FC236}">
                <a16:creationId xmlns:a16="http://schemas.microsoft.com/office/drawing/2014/main" id="{387E5BAA-A345-CF98-5F97-0CF55FCEC373}"/>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35892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D8106AC-7026-C552-94EE-839C0321E676}"/>
              </a:ext>
            </a:extLst>
          </p:cNvPr>
          <p:cNvSpPr>
            <a:spLocks noGrp="1"/>
          </p:cNvSpPr>
          <p:nvPr>
            <p:ph type="title"/>
          </p:nvPr>
        </p:nvSpPr>
        <p:spPr/>
        <p:txBody>
          <a:bodyPr/>
          <a:lstStyle/>
          <a:p>
            <a:endParaRPr lang="sv-SE"/>
          </a:p>
        </p:txBody>
      </p:sp>
      <p:sp>
        <p:nvSpPr>
          <p:cNvPr id="7" name="Platshållare för innehåll 6">
            <a:extLst>
              <a:ext uri="{FF2B5EF4-FFF2-40B4-BE49-F238E27FC236}">
                <a16:creationId xmlns:a16="http://schemas.microsoft.com/office/drawing/2014/main" id="{D97E81B1-CB38-887D-E1F9-B60D6B41547A}"/>
              </a:ext>
            </a:extLst>
          </p:cNvPr>
          <p:cNvSpPr>
            <a:spLocks noGrp="1"/>
          </p:cNvSpPr>
          <p:nvPr>
            <p:ph idx="1"/>
          </p:nvPr>
        </p:nvSpPr>
        <p:spPr>
          <a:xfrm>
            <a:off x="719999" y="1498306"/>
            <a:ext cx="7700963" cy="3972820"/>
          </a:xfrm>
        </p:spPr>
        <p:txBody>
          <a:bodyPr/>
          <a:lstStyle/>
          <a:p>
            <a:pPr marL="0" indent="0">
              <a:buNone/>
            </a:pPr>
            <a:r>
              <a:rPr lang="sv-SE" dirty="0"/>
              <a:t>Johans allmäntillstånd är gott och hans vitalparametrar är normala.</a:t>
            </a:r>
          </a:p>
          <a:p>
            <a:pPr marL="0" indent="0">
              <a:buNone/>
            </a:pPr>
            <a:endParaRPr lang="sv-SE" dirty="0"/>
          </a:p>
          <a:p>
            <a:pPr marL="0" indent="0">
              <a:buNone/>
            </a:pPr>
            <a:r>
              <a:rPr lang="sv-SE" dirty="0"/>
              <a:t>Johan är i övrigt frisk och har aldrig rökt. Han har inte försämrats under infektionens förlopp. Han har inte hört några pipande eller väsande ljud när han andas ut och har inte några andningsbesvär.</a:t>
            </a:r>
          </a:p>
        </p:txBody>
      </p:sp>
      <p:sp>
        <p:nvSpPr>
          <p:cNvPr id="4" name="Platshållare för sidfot 3">
            <a:extLst>
              <a:ext uri="{FF2B5EF4-FFF2-40B4-BE49-F238E27FC236}">
                <a16:creationId xmlns:a16="http://schemas.microsoft.com/office/drawing/2014/main" id="{4B7D96A5-F2F6-28F0-3421-7019631ADD1C}"/>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1454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677941C-EF39-1871-E5E6-44FCC8CABC2E}"/>
              </a:ext>
            </a:extLst>
          </p:cNvPr>
          <p:cNvSpPr>
            <a:spLocks noGrp="1"/>
          </p:cNvSpPr>
          <p:nvPr>
            <p:ph type="title"/>
          </p:nvPr>
        </p:nvSpPr>
        <p:spPr>
          <a:xfrm>
            <a:off x="720000" y="991768"/>
            <a:ext cx="7700963" cy="836613"/>
          </a:xfrm>
        </p:spPr>
        <p:txBody>
          <a:bodyPr/>
          <a:lstStyle/>
          <a:p>
            <a:r>
              <a:rPr lang="sv-SE" sz="2800" dirty="0"/>
              <a:t>2. Vilka undersökningar inklusive status bör göras?</a:t>
            </a:r>
          </a:p>
        </p:txBody>
      </p:sp>
      <p:sp>
        <p:nvSpPr>
          <p:cNvPr id="7" name="Platshållare för innehåll 6">
            <a:extLst>
              <a:ext uri="{FF2B5EF4-FFF2-40B4-BE49-F238E27FC236}">
                <a16:creationId xmlns:a16="http://schemas.microsoft.com/office/drawing/2014/main" id="{B3255DCC-B4F9-9C81-0EE6-A3E265DAFC38}"/>
              </a:ext>
            </a:extLst>
          </p:cNvPr>
          <p:cNvSpPr>
            <a:spLocks noGrp="1"/>
          </p:cNvSpPr>
          <p:nvPr>
            <p:ph idx="1"/>
          </p:nvPr>
        </p:nvSpPr>
        <p:spPr>
          <a:xfrm>
            <a:off x="720000" y="1828381"/>
            <a:ext cx="7700963" cy="4460124"/>
          </a:xfrm>
        </p:spPr>
        <p:txBody>
          <a:bodyPr/>
          <a:lstStyle/>
          <a:p>
            <a:pPr marL="0" indent="0">
              <a:buNone/>
            </a:pPr>
            <a:r>
              <a:rPr lang="sv-SE" dirty="0"/>
              <a:t>Patienter med akut bronkit har en infektionsrelaterad hosta, med eller utan slembildning</a:t>
            </a:r>
          </a:p>
          <a:p>
            <a:r>
              <a:rPr lang="sv-SE" dirty="0"/>
              <a:t>Allmäntillstånd</a:t>
            </a:r>
          </a:p>
          <a:p>
            <a:r>
              <a:rPr lang="sv-SE" dirty="0"/>
              <a:t>Lungauskultation</a:t>
            </a:r>
          </a:p>
          <a:p>
            <a:r>
              <a:rPr lang="sv-SE" dirty="0"/>
              <a:t>Andningsfrekvens</a:t>
            </a:r>
          </a:p>
          <a:p>
            <a:r>
              <a:rPr lang="sv-SE" dirty="0"/>
              <a:t>Temperatur</a:t>
            </a:r>
          </a:p>
          <a:p>
            <a:r>
              <a:rPr lang="sv-SE" dirty="0"/>
              <a:t>Hjärtauskultation</a:t>
            </a:r>
          </a:p>
          <a:p>
            <a:r>
              <a:rPr lang="sv-SE" dirty="0"/>
              <a:t>Vid tecken på allmänpåverkan: Blodtryck + </a:t>
            </a:r>
            <a:r>
              <a:rPr lang="sv-SE" dirty="0" err="1"/>
              <a:t>saturation</a:t>
            </a:r>
            <a:endParaRPr lang="sv-SE" dirty="0"/>
          </a:p>
          <a:p>
            <a:endParaRPr lang="sv-SE" dirty="0"/>
          </a:p>
        </p:txBody>
      </p:sp>
      <p:sp>
        <p:nvSpPr>
          <p:cNvPr id="4" name="Platshållare för sidfot 3">
            <a:extLst>
              <a:ext uri="{FF2B5EF4-FFF2-40B4-BE49-F238E27FC236}">
                <a16:creationId xmlns:a16="http://schemas.microsoft.com/office/drawing/2014/main" id="{637C8EDF-E966-CA92-3C10-37D194CD7C1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86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B4BE52B-32D2-1D09-45BC-B95B63A99E57}"/>
              </a:ext>
            </a:extLst>
          </p:cNvPr>
          <p:cNvSpPr>
            <a:spLocks noGrp="1"/>
          </p:cNvSpPr>
          <p:nvPr>
            <p:ph type="title"/>
          </p:nvPr>
        </p:nvSpPr>
        <p:spPr/>
        <p:txBody>
          <a:bodyPr/>
          <a:lstStyle/>
          <a:p>
            <a:r>
              <a:rPr lang="sv-SE" sz="2800" dirty="0"/>
              <a:t>3. Är CRP till hjälp i diagnostiken?</a:t>
            </a:r>
          </a:p>
        </p:txBody>
      </p:sp>
      <p:sp>
        <p:nvSpPr>
          <p:cNvPr id="7" name="Platshållare för innehåll 6">
            <a:extLst>
              <a:ext uri="{FF2B5EF4-FFF2-40B4-BE49-F238E27FC236}">
                <a16:creationId xmlns:a16="http://schemas.microsoft.com/office/drawing/2014/main" id="{A43AB9B9-7170-7FA0-8043-311D1F72061A}"/>
              </a:ext>
            </a:extLst>
          </p:cNvPr>
          <p:cNvSpPr>
            <a:spLocks noGrp="1"/>
          </p:cNvSpPr>
          <p:nvPr>
            <p:ph idx="1"/>
          </p:nvPr>
        </p:nvSpPr>
        <p:spPr/>
        <p:txBody>
          <a:bodyPr/>
          <a:lstStyle/>
          <a:p>
            <a:r>
              <a:rPr lang="sv-SE" dirty="0"/>
              <a:t>I normalfallet har man inte nytta av CRP vid akut bronkit. </a:t>
            </a:r>
          </a:p>
          <a:p>
            <a:r>
              <a:rPr lang="sv-SE" dirty="0"/>
              <a:t>I tveksamma fall kan CRP vara användbart</a:t>
            </a:r>
          </a:p>
          <a:p>
            <a:pPr marL="0" indent="0">
              <a:buNone/>
            </a:pPr>
            <a:endParaRPr lang="sv-SE" dirty="0"/>
          </a:p>
        </p:txBody>
      </p:sp>
      <p:sp>
        <p:nvSpPr>
          <p:cNvPr id="4" name="Platshållare för sidfot 3">
            <a:extLst>
              <a:ext uri="{FF2B5EF4-FFF2-40B4-BE49-F238E27FC236}">
                <a16:creationId xmlns:a16="http://schemas.microsoft.com/office/drawing/2014/main" id="{56078C97-C41F-71BE-6B72-0825203CFFFE}"/>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51436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E595F29-9F46-503B-185F-C1943F44444E}"/>
              </a:ext>
            </a:extLst>
          </p:cNvPr>
          <p:cNvSpPr>
            <a:spLocks noGrp="1"/>
          </p:cNvSpPr>
          <p:nvPr>
            <p:ph type="title"/>
          </p:nvPr>
        </p:nvSpPr>
        <p:spPr/>
        <p:txBody>
          <a:bodyPr/>
          <a:lstStyle/>
          <a:p>
            <a:r>
              <a:rPr lang="sv-SE" sz="2800" dirty="0"/>
              <a:t>4. Har färgen på upphostningarna någon betydelse?</a:t>
            </a:r>
          </a:p>
        </p:txBody>
      </p:sp>
      <p:sp>
        <p:nvSpPr>
          <p:cNvPr id="7" name="Platshållare för innehåll 6">
            <a:extLst>
              <a:ext uri="{FF2B5EF4-FFF2-40B4-BE49-F238E27FC236}">
                <a16:creationId xmlns:a16="http://schemas.microsoft.com/office/drawing/2014/main" id="{17CF7A4F-D184-D424-1D9E-38AAB2D85D48}"/>
              </a:ext>
            </a:extLst>
          </p:cNvPr>
          <p:cNvSpPr>
            <a:spLocks noGrp="1"/>
          </p:cNvSpPr>
          <p:nvPr>
            <p:ph idx="1"/>
          </p:nvPr>
        </p:nvSpPr>
        <p:spPr/>
        <p:txBody>
          <a:bodyPr/>
          <a:lstStyle/>
          <a:p>
            <a:pPr marL="0" indent="0">
              <a:buNone/>
            </a:pPr>
            <a:r>
              <a:rPr lang="sv-SE" dirty="0"/>
              <a:t>Färgen på upphostningarna saknar betydelse</a:t>
            </a:r>
          </a:p>
          <a:p>
            <a:pPr marL="0" indent="0">
              <a:buNone/>
            </a:pPr>
            <a:endParaRPr lang="sv-SE" dirty="0"/>
          </a:p>
          <a:p>
            <a:pPr marL="0" indent="0">
              <a:buNone/>
            </a:pPr>
            <a:r>
              <a:rPr lang="sv-SE" b="1" dirty="0"/>
              <a:t>Undantag: </a:t>
            </a:r>
            <a:r>
              <a:rPr lang="sv-SE" dirty="0"/>
              <a:t>Vid akut </a:t>
            </a:r>
            <a:r>
              <a:rPr lang="sv-SE" dirty="0" err="1"/>
              <a:t>exacerbation</a:t>
            </a:r>
            <a:r>
              <a:rPr lang="sv-SE" dirty="0"/>
              <a:t> av KOL är antibiotika indicerat vid missfärgade </a:t>
            </a:r>
            <a:r>
              <a:rPr lang="sv-SE" dirty="0" err="1"/>
              <a:t>sputa</a:t>
            </a:r>
            <a:r>
              <a:rPr lang="sv-SE" dirty="0"/>
              <a:t> tillsammans med ökad mängd </a:t>
            </a:r>
            <a:r>
              <a:rPr lang="sv-SE" dirty="0" err="1"/>
              <a:t>sputum</a:t>
            </a:r>
            <a:r>
              <a:rPr lang="sv-SE" dirty="0"/>
              <a:t> och/eller ökad </a:t>
            </a:r>
            <a:r>
              <a:rPr lang="sv-SE" dirty="0" err="1"/>
              <a:t>dyspné</a:t>
            </a:r>
            <a:endParaRPr lang="sv-SE" dirty="0"/>
          </a:p>
        </p:txBody>
      </p:sp>
      <p:sp>
        <p:nvSpPr>
          <p:cNvPr id="4" name="Platshållare för sidfot 3">
            <a:extLst>
              <a:ext uri="{FF2B5EF4-FFF2-40B4-BE49-F238E27FC236}">
                <a16:creationId xmlns:a16="http://schemas.microsoft.com/office/drawing/2014/main" id="{D60B90BC-CF90-E808-AC02-FC511651DE06}"/>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98264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5A85189-E59E-0B3D-C47C-EB2EE6FFE146}"/>
              </a:ext>
            </a:extLst>
          </p:cNvPr>
          <p:cNvSpPr>
            <a:spLocks noGrp="1"/>
          </p:cNvSpPr>
          <p:nvPr>
            <p:ph type="title"/>
          </p:nvPr>
        </p:nvSpPr>
        <p:spPr/>
        <p:txBody>
          <a:bodyPr/>
          <a:lstStyle/>
          <a:p>
            <a:r>
              <a:rPr lang="sv-SE" sz="2800" dirty="0"/>
              <a:t>5. Kan det vara en mycoplasma- eller </a:t>
            </a:r>
            <a:r>
              <a:rPr lang="sv-SE" sz="2800" dirty="0" err="1"/>
              <a:t>Chlamydophila</a:t>
            </a:r>
            <a:r>
              <a:rPr lang="sv-SE" sz="2800" dirty="0"/>
              <a:t> </a:t>
            </a:r>
            <a:r>
              <a:rPr lang="sv-SE" sz="2800" dirty="0" err="1"/>
              <a:t>pneumoniae</a:t>
            </a:r>
            <a:r>
              <a:rPr lang="sv-SE" sz="2800" dirty="0"/>
              <a:t> infektion?</a:t>
            </a:r>
          </a:p>
        </p:txBody>
      </p:sp>
      <p:sp>
        <p:nvSpPr>
          <p:cNvPr id="7" name="Platshållare för innehåll 6">
            <a:extLst>
              <a:ext uri="{FF2B5EF4-FFF2-40B4-BE49-F238E27FC236}">
                <a16:creationId xmlns:a16="http://schemas.microsoft.com/office/drawing/2014/main" id="{A0C32D75-B0E9-D293-93DF-D0B06AABD74D}"/>
              </a:ext>
            </a:extLst>
          </p:cNvPr>
          <p:cNvSpPr>
            <a:spLocks noGrp="1"/>
          </p:cNvSpPr>
          <p:nvPr>
            <p:ph idx="1"/>
          </p:nvPr>
        </p:nvSpPr>
        <p:spPr/>
        <p:txBody>
          <a:bodyPr/>
          <a:lstStyle/>
          <a:p>
            <a:r>
              <a:rPr lang="sv-SE" dirty="0"/>
              <a:t>De flesta som får ovan nämnda infektioner får förkylningssymtom och/eller akut bronkit, endast en liten andel får pneumoni </a:t>
            </a:r>
          </a:p>
          <a:p>
            <a:pPr marL="0" indent="0">
              <a:buNone/>
            </a:pPr>
            <a:r>
              <a:rPr lang="sv-SE" dirty="0"/>
              <a:t>Johan kan mycket väl ha en sådan infektion</a:t>
            </a:r>
          </a:p>
          <a:p>
            <a:r>
              <a:rPr lang="sv-SE" dirty="0"/>
              <a:t>Luftvägsinfektioner orsakade av dessa bakterier, utan pneumoni, läker spontant och ska inte behandlas med antibiotika </a:t>
            </a:r>
          </a:p>
          <a:p>
            <a:pPr marL="0" indent="0">
              <a:buNone/>
            </a:pPr>
            <a:r>
              <a:rPr lang="sv-SE" dirty="0"/>
              <a:t>Ingen serologi eller odling ska tas</a:t>
            </a:r>
          </a:p>
        </p:txBody>
      </p:sp>
      <p:sp>
        <p:nvSpPr>
          <p:cNvPr id="4" name="Platshållare för sidfot 3">
            <a:extLst>
              <a:ext uri="{FF2B5EF4-FFF2-40B4-BE49-F238E27FC236}">
                <a16:creationId xmlns:a16="http://schemas.microsoft.com/office/drawing/2014/main" id="{35CB10CB-8B04-E966-4707-87ADF3B33746}"/>
              </a:ext>
            </a:extLst>
          </p:cNvPr>
          <p:cNvSpPr>
            <a:spLocks noGrp="1"/>
          </p:cNvSpPr>
          <p:nvPr>
            <p:ph type="ftr" sz="quarter" idx="3"/>
          </p:nvPr>
        </p:nvSpPr>
        <p:spPr/>
        <p:txBody>
          <a:bodyPr/>
          <a:lstStyle/>
          <a:p>
            <a:endParaRPr lang="sv-SE"/>
          </a:p>
        </p:txBody>
      </p:sp>
      <p:sp>
        <p:nvSpPr>
          <p:cNvPr id="8" name="Pil: höger 7">
            <a:extLst>
              <a:ext uri="{FF2B5EF4-FFF2-40B4-BE49-F238E27FC236}">
                <a16:creationId xmlns:a16="http://schemas.microsoft.com/office/drawing/2014/main" id="{E99429CC-BB7E-F4F2-1F67-ED0F25FC972C}"/>
              </a:ext>
            </a:extLst>
          </p:cNvPr>
          <p:cNvSpPr/>
          <p:nvPr/>
        </p:nvSpPr>
        <p:spPr bwMode="auto">
          <a:xfrm>
            <a:off x="5188102" y="3100137"/>
            <a:ext cx="737777" cy="328863"/>
          </a:xfrm>
          <a:prstGeom prst="rightArrow">
            <a:avLst/>
          </a:prstGeom>
          <a:solidFill>
            <a:srgbClr val="FF0000"/>
          </a:solidFill>
          <a:ln w="9525" cap="flat" cmpd="sng" algn="ctr">
            <a:solidFill>
              <a:srgbClr val="00346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9" name="Pil: höger 8">
            <a:extLst>
              <a:ext uri="{FF2B5EF4-FFF2-40B4-BE49-F238E27FC236}">
                <a16:creationId xmlns:a16="http://schemas.microsoft.com/office/drawing/2014/main" id="{DEA26FC3-2320-BAE5-2A62-11FC1F807586}"/>
              </a:ext>
            </a:extLst>
          </p:cNvPr>
          <p:cNvSpPr/>
          <p:nvPr/>
        </p:nvSpPr>
        <p:spPr bwMode="auto">
          <a:xfrm>
            <a:off x="5188101" y="5009148"/>
            <a:ext cx="737777" cy="328863"/>
          </a:xfrm>
          <a:prstGeom prst="rightArrow">
            <a:avLst/>
          </a:prstGeom>
          <a:solidFill>
            <a:srgbClr val="FF0000"/>
          </a:solidFill>
          <a:ln w="9525" cap="flat" cmpd="sng" algn="ctr">
            <a:solidFill>
              <a:srgbClr val="00346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Tree>
    <p:extLst>
      <p:ext uri="{BB962C8B-B14F-4D97-AF65-F5344CB8AC3E}">
        <p14:creationId xmlns:p14="http://schemas.microsoft.com/office/powerpoint/2010/main" val="100906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B4EDF5B-B716-D64A-78EC-F6160E74AEA6}"/>
              </a:ext>
            </a:extLst>
          </p:cNvPr>
          <p:cNvSpPr>
            <a:spLocks noGrp="1"/>
          </p:cNvSpPr>
          <p:nvPr>
            <p:ph type="title"/>
          </p:nvPr>
        </p:nvSpPr>
        <p:spPr>
          <a:xfrm>
            <a:off x="720000" y="1210175"/>
            <a:ext cx="7700963" cy="836613"/>
          </a:xfrm>
        </p:spPr>
        <p:txBody>
          <a:bodyPr/>
          <a:lstStyle/>
          <a:p>
            <a:r>
              <a:rPr lang="sv-SE" sz="2800" dirty="0"/>
              <a:t>6. Skulle Johan bli frisk fortare om han fick antibiotika?</a:t>
            </a:r>
          </a:p>
        </p:txBody>
      </p:sp>
      <p:sp>
        <p:nvSpPr>
          <p:cNvPr id="7" name="Platshållare för innehåll 6">
            <a:extLst>
              <a:ext uri="{FF2B5EF4-FFF2-40B4-BE49-F238E27FC236}">
                <a16:creationId xmlns:a16="http://schemas.microsoft.com/office/drawing/2014/main" id="{6D191AC8-AFE9-EC4B-336D-5E6A034867C5}"/>
              </a:ext>
            </a:extLst>
          </p:cNvPr>
          <p:cNvSpPr>
            <a:spLocks noGrp="1"/>
          </p:cNvSpPr>
          <p:nvPr>
            <p:ph idx="1"/>
          </p:nvPr>
        </p:nvSpPr>
        <p:spPr>
          <a:xfrm>
            <a:off x="810125" y="2205789"/>
            <a:ext cx="7610837" cy="3892609"/>
          </a:xfrm>
        </p:spPr>
        <p:txBody>
          <a:bodyPr/>
          <a:lstStyle/>
          <a:p>
            <a:r>
              <a:rPr lang="sv-SE" dirty="0"/>
              <a:t>Antibiotika har ingen effekt vid akut bronkit oavsett genes</a:t>
            </a:r>
          </a:p>
          <a:p>
            <a:r>
              <a:rPr lang="sv-SE" dirty="0"/>
              <a:t>Avstå från att förskriva antibiotika vid akut bronkit</a:t>
            </a:r>
          </a:p>
          <a:p>
            <a:r>
              <a:rPr lang="sv-SE" dirty="0"/>
              <a:t>Informera om att akut luftrörskatarr är en självläkande infektion som blir bra lika fort utan antibiotika</a:t>
            </a:r>
          </a:p>
          <a:p>
            <a:r>
              <a:rPr lang="sv-SE" dirty="0"/>
              <a:t>Vad gäller vid misstanke om kikhosta?</a:t>
            </a:r>
          </a:p>
        </p:txBody>
      </p:sp>
      <p:sp>
        <p:nvSpPr>
          <p:cNvPr id="4" name="Platshållare för sidfot 3">
            <a:extLst>
              <a:ext uri="{FF2B5EF4-FFF2-40B4-BE49-F238E27FC236}">
                <a16:creationId xmlns:a16="http://schemas.microsoft.com/office/drawing/2014/main" id="{D8503EC7-19DA-8B52-3F0F-6740CF60B1D4}"/>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14378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E4EE6BA-B8CB-4CB3-3448-BF347A40C5A3}"/>
              </a:ext>
            </a:extLst>
          </p:cNvPr>
          <p:cNvSpPr>
            <a:spLocks noGrp="1"/>
          </p:cNvSpPr>
          <p:nvPr>
            <p:ph type="title"/>
          </p:nvPr>
        </p:nvSpPr>
        <p:spPr>
          <a:xfrm>
            <a:off x="720000" y="1210175"/>
            <a:ext cx="7700963" cy="836613"/>
          </a:xfrm>
        </p:spPr>
        <p:txBody>
          <a:bodyPr/>
          <a:lstStyle/>
          <a:p>
            <a:r>
              <a:rPr lang="sv-SE" sz="2800" dirty="0"/>
              <a:t>7. Vilka råd kan vi ge patienter med akut bronkit?</a:t>
            </a:r>
          </a:p>
        </p:txBody>
      </p:sp>
      <p:sp>
        <p:nvSpPr>
          <p:cNvPr id="7" name="Platshållare för innehåll 6">
            <a:extLst>
              <a:ext uri="{FF2B5EF4-FFF2-40B4-BE49-F238E27FC236}">
                <a16:creationId xmlns:a16="http://schemas.microsoft.com/office/drawing/2014/main" id="{590B789D-B60E-589C-9732-4DFCD4ADA3E2}"/>
              </a:ext>
            </a:extLst>
          </p:cNvPr>
          <p:cNvSpPr>
            <a:spLocks noGrp="1"/>
          </p:cNvSpPr>
          <p:nvPr>
            <p:ph idx="1"/>
          </p:nvPr>
        </p:nvSpPr>
        <p:spPr>
          <a:xfrm>
            <a:off x="720000" y="2326105"/>
            <a:ext cx="7700963" cy="3772294"/>
          </a:xfrm>
        </p:spPr>
        <p:txBody>
          <a:bodyPr/>
          <a:lstStyle/>
          <a:p>
            <a:r>
              <a:rPr lang="sv-SE" dirty="0"/>
              <a:t>Informera om normalförlopp och eventuella komplikationer att uppmärksamma</a:t>
            </a:r>
          </a:p>
          <a:p>
            <a:r>
              <a:rPr lang="sv-SE" dirty="0"/>
              <a:t>Ge råd om rökstopp till rökare</a:t>
            </a:r>
          </a:p>
          <a:p>
            <a:r>
              <a:rPr lang="sv-SE" dirty="0"/>
              <a:t>Dela gärna ut Folkhälsomyndighetens patientinformation </a:t>
            </a:r>
            <a:r>
              <a:rPr lang="sv-SE" u="sng" dirty="0">
                <a:hlinkClick r:id="rId3"/>
              </a:rPr>
              <a:t>Patientinformation om hosta på grund av akut bronkit — Folkhälsomyndigheten</a:t>
            </a:r>
            <a:r>
              <a:rPr lang="sv-SE" dirty="0"/>
              <a:t>.</a:t>
            </a:r>
          </a:p>
          <a:p>
            <a:endParaRPr lang="sv-SE" dirty="0"/>
          </a:p>
        </p:txBody>
      </p:sp>
      <p:sp>
        <p:nvSpPr>
          <p:cNvPr id="4" name="Platshållare för sidfot 3">
            <a:extLst>
              <a:ext uri="{FF2B5EF4-FFF2-40B4-BE49-F238E27FC236}">
                <a16:creationId xmlns:a16="http://schemas.microsoft.com/office/drawing/2014/main" id="{1271FA2D-047D-F800-5F40-A74BC844F014}"/>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5244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Props1.xml><?xml version="1.0" encoding="utf-8"?>
<ds:datastoreItem xmlns:ds="http://schemas.openxmlformats.org/officeDocument/2006/customXml" ds:itemID="{49EF6DFF-2A62-4C23-B308-4B0E7C98D7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CD1F6E-AC47-4B4D-B9A0-7792FF140F5D}">
  <ds:schemaRefs>
    <ds:schemaRef ds:uri="http://schemas.microsoft.com/sharepoint/v3/contenttype/forms"/>
  </ds:schemaRefs>
</ds:datastoreItem>
</file>

<file path=customXml/itemProps3.xml><?xml version="1.0" encoding="utf-8"?>
<ds:datastoreItem xmlns:ds="http://schemas.openxmlformats.org/officeDocument/2006/customXml" ds:itemID="{BC18BDA6-908A-4A1C-8E9B-14975EF87A09}">
  <ds:schemaRefs>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purl.org/dc/elements/1.1/"/>
    <ds:schemaRef ds:uri="http://schemas.microsoft.com/office/2006/metadata/properties"/>
    <ds:schemaRef ds:uri="5d072807-e122-4efb-9d88-b0ac3a1d1dd8"/>
    <ds:schemaRef ds:uri="e9d55fef-9325-455e-9a07-a8b72c23057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77</TotalTime>
  <Words>1369</Words>
  <Application>Microsoft Office PowerPoint</Application>
  <PresentationFormat>Bildspel på skärmen (4:3)</PresentationFormat>
  <Paragraphs>117</Paragraphs>
  <Slides>13</Slides>
  <Notes>8</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Arial</vt:lpstr>
      <vt:lpstr>Calibri</vt:lpstr>
      <vt:lpstr>Verdana</vt:lpstr>
      <vt:lpstr>Wingdings</vt:lpstr>
      <vt:lpstr>Standardformgivning</vt:lpstr>
      <vt:lpstr>Akut bronkit</vt:lpstr>
      <vt:lpstr> 1. Vad behöver vi veta mer vid triageringen, vad kan vara varningssignaler som vi behöver uppmärksamma?</vt:lpstr>
      <vt:lpstr>PowerPoint-presentation</vt:lpstr>
      <vt:lpstr>2. Vilka undersökningar inklusive status bör göras?</vt:lpstr>
      <vt:lpstr>3. Är CRP till hjälp i diagnostiken?</vt:lpstr>
      <vt:lpstr>4. Har färgen på upphostningarna någon betydelse?</vt:lpstr>
      <vt:lpstr>5. Kan det vara en mycoplasma- eller Chlamydophila pneumoniae infektion?</vt:lpstr>
      <vt:lpstr>6. Skulle Johan bli frisk fortare om han fick antibiotika?</vt:lpstr>
      <vt:lpstr>7. Vilka råd kan vi ge patienter med akut bronkit?</vt:lpstr>
      <vt:lpstr>8. Hur länge hostar man vid akut bronkit?</vt:lpstr>
      <vt:lpstr>9. Vad gör man om hostan fortsätter betydligt längre än så?</vt:lpstr>
      <vt:lpstr>10. När ska man misstänka pneumoni? Hur kan man skilja akut bronkit från pneumoni? </vt:lpstr>
      <vt:lpstr>Forts. 10. skilja akut bronkit från pneumoni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Akut bronkit närakut</dc:title>
  <dc:creator>Strama Stockholm</dc:creator>
  <cp:lastModifiedBy>Ann-Sofie Mangs</cp:lastModifiedBy>
  <cp:revision>15</cp:revision>
  <dcterms:created xsi:type="dcterms:W3CDTF">2023-05-12T08:59:37Z</dcterms:created>
  <dcterms:modified xsi:type="dcterms:W3CDTF">2026-04-20T07:38:05Z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