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sldIdLst>
    <p:sldId id="262" r:id="rId5"/>
    <p:sldId id="263" r:id="rId6"/>
    <p:sldId id="264" r:id="rId7"/>
    <p:sldId id="265" r:id="rId8"/>
    <p:sldId id="279" r:id="rId9"/>
    <p:sldId id="280" r:id="rId10"/>
    <p:sldId id="281" r:id="rId11"/>
    <p:sldId id="266" r:id="rId12"/>
    <p:sldId id="272" r:id="rId13"/>
    <p:sldId id="274" r:id="rId14"/>
    <p:sldId id="269" r:id="rId15"/>
    <p:sldId id="270" r:id="rId16"/>
    <p:sldId id="271" r:id="rId17"/>
    <p:sldId id="27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9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44178-C38F-41A6-85B0-0915C6B4C461}"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C63806-A4A3-4DA6-B151-D054BF55E317}" type="slidenum">
              <a:rPr lang="sv-SE" smtClean="0"/>
              <a:t>‹#›</a:t>
            </a:fld>
            <a:endParaRPr lang="sv-SE"/>
          </a:p>
        </p:txBody>
      </p:sp>
    </p:spTree>
    <p:extLst>
      <p:ext uri="{BB962C8B-B14F-4D97-AF65-F5344CB8AC3E}">
        <p14:creationId xmlns:p14="http://schemas.microsoft.com/office/powerpoint/2010/main" val="3497606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Zoran har troligen ett </a:t>
            </a:r>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(EM) och Sara troligen ett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i örsnibben. Det är viktigt att särskilja ett EM från en lokal bettreaktion. En bettreaktion blir sällan större än 3 cm i diameter och försvinner oftast inom en vecka. Ett EM debuterar minst 4 dagar, oftast en vecka eller mer, efter bettet och är ≥ 5 cm i diameter. De flesta har inga övriga symtom men lättare klåda kan förekomma.</a:t>
            </a:r>
          </a:p>
          <a:p>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är en blåröd tumör, 1 - 5 cm, oftast på öronsnibb, bröstvårta eller </a:t>
            </a:r>
            <a:r>
              <a:rPr lang="sv-SE" sz="1200" kern="1200" dirty="0" err="1">
                <a:solidFill>
                  <a:schemeClr val="tx1"/>
                </a:solidFill>
                <a:effectLst/>
                <a:latin typeface="+mn-lt"/>
                <a:ea typeface="+mn-ea"/>
                <a:cs typeface="+mn-cs"/>
              </a:rPr>
              <a:t>skrotum</a:t>
            </a:r>
            <a:r>
              <a:rPr lang="sv-SE" sz="1200" kern="1200" dirty="0">
                <a:solidFill>
                  <a:schemeClr val="tx1"/>
                </a:solidFill>
                <a:effectLst/>
                <a:latin typeface="+mn-lt"/>
                <a:ea typeface="+mn-ea"/>
                <a:cs typeface="+mn-cs"/>
              </a:rPr>
              <a:t> och är vanligast hos barn men förekommer även hos vuxna. Lymfkörtlar i närområdet svullnar ofta. Ca 1/3 föregås av EM. Medianinkubationstiden för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är 3 veckor.</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512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är en klinisk diagnos. Där tillför serologi eller andra prover ingenting. Det är vanligt med negativ borreliaserologi vid EM. </a:t>
            </a:r>
          </a:p>
          <a:p>
            <a:r>
              <a:rPr lang="sv-SE" sz="1200" kern="1200" dirty="0">
                <a:solidFill>
                  <a:schemeClr val="tx1"/>
                </a:solidFill>
                <a:effectLst/>
                <a:latin typeface="+mn-lt"/>
                <a:ea typeface="+mn-ea"/>
                <a:cs typeface="+mn-cs"/>
              </a:rPr>
              <a:t>Klinisk diagnos är för det mesta tillräcklig när det gäller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men borreliaserologi kan vara en viktig pusselbit. Den är ofta men inte alltid positiv vid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cirka 70% har </a:t>
            </a:r>
            <a:r>
              <a:rPr lang="sv-SE" sz="1200" kern="1200" dirty="0" err="1">
                <a:solidFill>
                  <a:schemeClr val="tx1"/>
                </a:solidFill>
                <a:effectLst/>
                <a:latin typeface="+mn-lt"/>
                <a:ea typeface="+mn-ea"/>
                <a:cs typeface="+mn-cs"/>
              </a:rPr>
              <a:t>IgG</a:t>
            </a:r>
            <a:r>
              <a:rPr lang="sv-SE" sz="1200" kern="1200" dirty="0">
                <a:solidFill>
                  <a:schemeClr val="tx1"/>
                </a:solidFill>
                <a:effectLst/>
                <a:latin typeface="+mn-lt"/>
                <a:ea typeface="+mn-ea"/>
                <a:cs typeface="+mn-cs"/>
              </a:rPr>
              <a:t>-antikroppar. </a:t>
            </a:r>
          </a:p>
          <a:p>
            <a:r>
              <a:rPr lang="sv-SE" sz="1200" kern="1200" dirty="0">
                <a:solidFill>
                  <a:schemeClr val="tx1"/>
                </a:solidFill>
                <a:effectLst/>
                <a:latin typeface="+mn-lt"/>
                <a:ea typeface="+mn-ea"/>
                <a:cs typeface="+mn-cs"/>
              </a:rPr>
              <a:t>Sitter </a:t>
            </a:r>
            <a:r>
              <a:rPr lang="sv-SE" sz="1200" kern="1200" dirty="0" err="1">
                <a:solidFill>
                  <a:schemeClr val="tx1"/>
                </a:solidFill>
                <a:effectLst/>
                <a:latin typeface="+mn-lt"/>
                <a:ea typeface="+mn-ea"/>
                <a:cs typeface="+mn-cs"/>
              </a:rPr>
              <a:t>lymfocytomet</a:t>
            </a:r>
            <a:r>
              <a:rPr lang="sv-SE" sz="1200" kern="1200" dirty="0">
                <a:solidFill>
                  <a:schemeClr val="tx1"/>
                </a:solidFill>
                <a:effectLst/>
                <a:latin typeface="+mn-lt"/>
                <a:ea typeface="+mn-ea"/>
                <a:cs typeface="+mn-cs"/>
              </a:rPr>
              <a:t> i bröstvårtan ska man ta en biopsi för att utesluta </a:t>
            </a:r>
            <a:r>
              <a:rPr lang="sv-SE" sz="1200" kern="1200" dirty="0" err="1">
                <a:solidFill>
                  <a:schemeClr val="tx1"/>
                </a:solidFill>
                <a:effectLst/>
                <a:latin typeface="+mn-lt"/>
                <a:ea typeface="+mn-ea"/>
                <a:cs typeface="+mn-cs"/>
              </a:rPr>
              <a:t>malignitet</a:t>
            </a:r>
            <a:r>
              <a:rPr lang="sv-SE" sz="1200" kern="1200" dirty="0">
                <a:solidFill>
                  <a:schemeClr val="tx1"/>
                </a:solidFill>
                <a:effectLst/>
                <a:latin typeface="+mn-lt"/>
                <a:ea typeface="+mn-ea"/>
                <a:cs typeface="+mn-cs"/>
              </a:rPr>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7229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Antibiotikabehandling, vuxna: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3 i 10 dagar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200 mg x 1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gravida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4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200 mg x 1 i 10 dagar </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Borrelialymfocytom</a:t>
            </a:r>
            <a:r>
              <a:rPr lang="sv-SE" sz="1800" dirty="0">
                <a:effectLst/>
                <a:latin typeface="Calibri" panose="020F0502020204030204" pitchFamily="34" charset="0"/>
                <a:ea typeface="Calibri" panose="020F0502020204030204" pitchFamily="34" charset="0"/>
                <a:cs typeface="Times New Roman" panose="02020603050405020304" pitchFamily="18" charset="0"/>
              </a:rPr>
              <a: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3 i 14 dagar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200 mg x 1 i 14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Acrodermatitis</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chronica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atrophicans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200 mg x 1 i 21 dagar</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7375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25 mg/kg x 3 i 10 dagar (max 1 g x 3)</a:t>
            </a:r>
          </a:p>
          <a:p>
            <a:pPr marL="248412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4 mg/kg x 1 i 10 dagar (max 200 mg x 1)</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hos barn &gt; 8 år </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4 mg/kg x 1 i 10 dagar (max 200 mg x 1)</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hos barn &lt; 8 år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Amoxicillin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15 mg/kg x 3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Borrelialymfocytom</a:t>
            </a:r>
            <a:r>
              <a:rPr lang="sv-SE" sz="1800" dirty="0">
                <a:effectLst/>
                <a:latin typeface="Calibri" panose="020F0502020204030204" pitchFamily="34" charset="0"/>
                <a:ea typeface="Calibri" panose="020F0502020204030204" pitchFamily="34" charset="0"/>
                <a:cs typeface="Times New Roman" panose="02020603050405020304" pitchFamily="18" charset="0"/>
              </a:rPr>
              <a: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25 mg/kg x 3 i 14 dagar (max 1 g x 3)</a:t>
            </a:r>
          </a:p>
          <a:p>
            <a:pPr marL="248412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4 mg/kg x 1 i 14 dagar (max 200 mg x 1)</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Pc-allergi hos barn är ovanligt. Vid låg misstanke om IgE-medierad allergi kan man överväga att ge antibiotika i form av en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provdos</a:t>
            </a:r>
            <a:r>
              <a:rPr lang="sv-SE" sz="1800" dirty="0">
                <a:effectLst/>
                <a:latin typeface="Calibri" panose="020F0502020204030204" pitchFamily="34" charset="0"/>
                <a:ea typeface="Calibri" panose="020F0502020204030204" pitchFamily="34" charset="0"/>
                <a:cs typeface="Times New Roman" panose="02020603050405020304" pitchFamily="18" charset="0"/>
              </a:rPr>
              <a:t> med beredskap att hantera en eventuell akut allergisk reaktion. Vid pc-allergi hos barn kan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ges oavsett ålder, då nyttan överväger den eventuella risken för inlagring och tandmissfärgning.</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118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Nej. Diffusa symtom som yrsel, kronisk värk i kroppen, kronisk trötthet, generaliserad led- och muskelvärk och </a:t>
            </a:r>
            <a:r>
              <a:rPr lang="sv-SE" sz="1200" kern="1200" dirty="0" err="1">
                <a:solidFill>
                  <a:schemeClr val="tx1"/>
                </a:solidFill>
                <a:effectLst/>
                <a:latin typeface="+mn-lt"/>
                <a:ea typeface="+mn-ea"/>
                <a:cs typeface="+mn-cs"/>
              </a:rPr>
              <a:t>polyneuropati</a:t>
            </a:r>
            <a:r>
              <a:rPr lang="sv-SE" sz="1200" kern="1200" dirty="0">
                <a:solidFill>
                  <a:schemeClr val="tx1"/>
                </a:solidFill>
                <a:effectLst/>
                <a:latin typeface="+mn-lt"/>
                <a:ea typeface="+mn-ea"/>
                <a:cs typeface="+mn-cs"/>
              </a:rPr>
              <a:t> är inte </a:t>
            </a:r>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Borreliabakterien kan spridas från fästing till kroppens nervsystem utan hudinfektion 1 - 2 veckor efter bettet men inte efter månader till år. Bakterien kan också spridas via hudinfektionen </a:t>
            </a:r>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Tiden mellan bett och neurologiska symtom kan då förlängas men inte heller då så lång tid som flera år.</a:t>
            </a:r>
          </a:p>
          <a:p>
            <a:r>
              <a:rPr lang="sv-SE" sz="1200" kern="1200" dirty="0">
                <a:solidFill>
                  <a:schemeClr val="tx1"/>
                </a:solidFill>
                <a:effectLst/>
                <a:latin typeface="+mn-lt"/>
                <a:ea typeface="+mn-ea"/>
                <a:cs typeface="+mn-cs"/>
              </a:rPr>
              <a:t>De symtom som Zoran uppvisar är mer typiska för en </a:t>
            </a:r>
            <a:r>
              <a:rPr lang="sv-SE" sz="1200" kern="1200" dirty="0" err="1">
                <a:solidFill>
                  <a:schemeClr val="tx1"/>
                </a:solidFill>
                <a:effectLst/>
                <a:latin typeface="+mn-lt"/>
                <a:ea typeface="+mn-ea"/>
                <a:cs typeface="+mn-cs"/>
              </a:rPr>
              <a:t>polymyalgia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reumatika</a:t>
            </a:r>
            <a:r>
              <a:rPr lang="sv-SE" sz="1200" kern="1200" dirty="0">
                <a:solidFill>
                  <a:schemeClr val="tx1"/>
                </a:solidFill>
                <a:effectLst/>
                <a:latin typeface="+mn-lt"/>
                <a:ea typeface="+mn-ea"/>
                <a:cs typeface="+mn-cs"/>
              </a:rPr>
              <a:t> (PMR), mer vanligt hos äldre patienter men förekommer även i hans ålder.</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313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Typiska symtom för </a:t>
            </a:r>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(NB) är neuralgisk smärta där vanliga analgetika har bristande effekt och som förvärras nattetid. NB kan uppstå utan en föregående hudinfektion. </a:t>
            </a:r>
            <a:r>
              <a:rPr lang="sv-SE" sz="1200" kern="1200" dirty="0" err="1">
                <a:solidFill>
                  <a:schemeClr val="tx1"/>
                </a:solidFill>
                <a:effectLst/>
                <a:latin typeface="+mn-lt"/>
                <a:ea typeface="+mn-ea"/>
                <a:cs typeface="+mn-cs"/>
              </a:rPr>
              <a:t>Radikulitsymtom</a:t>
            </a:r>
            <a:r>
              <a:rPr lang="sv-SE" sz="1200" kern="1200" dirty="0">
                <a:solidFill>
                  <a:schemeClr val="tx1"/>
                </a:solidFill>
                <a:effectLst/>
                <a:latin typeface="+mn-lt"/>
                <a:ea typeface="+mn-ea"/>
                <a:cs typeface="+mn-cs"/>
              </a:rPr>
              <a:t> och meningitsymtom kan förekomma samtidigt eller var för sig. Meningitsymtomen yttrar sig som huvudvärk, nackvärk, trötthet, aptitlöshet och ibland kräkningar. </a:t>
            </a:r>
            <a:r>
              <a:rPr lang="sv-SE" sz="1200" kern="1200" dirty="0" err="1">
                <a:solidFill>
                  <a:schemeClr val="tx1"/>
                </a:solidFill>
                <a:effectLst/>
                <a:latin typeface="+mn-lt"/>
                <a:ea typeface="+mn-ea"/>
                <a:cs typeface="+mn-cs"/>
              </a:rPr>
              <a:t>Radikulitsymtomen</a:t>
            </a:r>
            <a:r>
              <a:rPr lang="sv-SE" sz="1200" kern="1200" dirty="0">
                <a:solidFill>
                  <a:schemeClr val="tx1"/>
                </a:solidFill>
                <a:effectLst/>
                <a:latin typeface="+mn-lt"/>
                <a:ea typeface="+mn-ea"/>
                <a:cs typeface="+mn-cs"/>
              </a:rPr>
              <a:t> kan vara både sensoriska och motoriska. Alla nervsegment kan drabbas, men kranialnerverna och speciellt </a:t>
            </a:r>
            <a:r>
              <a:rPr lang="sv-SE" sz="1200" kern="1200" dirty="0" err="1">
                <a:solidFill>
                  <a:schemeClr val="tx1"/>
                </a:solidFill>
                <a:effectLst/>
                <a:latin typeface="+mn-lt"/>
                <a:ea typeface="+mn-ea"/>
                <a:cs typeface="+mn-cs"/>
              </a:rPr>
              <a:t>facialisnerven</a:t>
            </a:r>
            <a:r>
              <a:rPr lang="sv-SE" sz="1200" kern="1200" dirty="0">
                <a:solidFill>
                  <a:schemeClr val="tx1"/>
                </a:solidFill>
                <a:effectLst/>
                <a:latin typeface="+mn-lt"/>
                <a:ea typeface="+mn-ea"/>
                <a:cs typeface="+mn-cs"/>
              </a:rPr>
              <a:t> är typisk lokalisation för </a:t>
            </a:r>
            <a:r>
              <a:rPr lang="sv-SE" sz="1200" kern="1200" dirty="0" err="1">
                <a:solidFill>
                  <a:schemeClr val="tx1"/>
                </a:solidFill>
                <a:effectLst/>
                <a:latin typeface="+mn-lt"/>
                <a:ea typeface="+mn-ea"/>
                <a:cs typeface="+mn-cs"/>
              </a:rPr>
              <a:t>radikulit</a:t>
            </a:r>
            <a:r>
              <a:rPr lang="sv-SE" sz="1200" kern="1200" dirty="0">
                <a:solidFill>
                  <a:schemeClr val="tx1"/>
                </a:solidFill>
                <a:effectLst/>
                <a:latin typeface="+mn-lt"/>
                <a:ea typeface="+mn-ea"/>
                <a:cs typeface="+mn-cs"/>
              </a:rPr>
              <a:t>. Ensidig </a:t>
            </a:r>
            <a:r>
              <a:rPr lang="sv-SE" sz="1200" kern="1200" dirty="0" err="1">
                <a:solidFill>
                  <a:schemeClr val="tx1"/>
                </a:solidFill>
                <a:effectLst/>
                <a:latin typeface="+mn-lt"/>
                <a:ea typeface="+mn-ea"/>
                <a:cs typeface="+mn-cs"/>
              </a:rPr>
              <a:t>facialispares</a:t>
            </a:r>
            <a:r>
              <a:rPr lang="sv-SE" sz="1200" kern="1200" dirty="0">
                <a:solidFill>
                  <a:schemeClr val="tx1"/>
                </a:solidFill>
                <a:effectLst/>
                <a:latin typeface="+mn-lt"/>
                <a:ea typeface="+mn-ea"/>
                <a:cs typeface="+mn-cs"/>
              </a:rPr>
              <a:t> är vanligast bland de motoriska symtomen.</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25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ska inte utredas i detta fall då Zorans symtom inte stämmer med den diagnosen. Om man misstänker NB ska patienten remitteras till infektionsmottagning för lumbalpunktion. Man ska inte </a:t>
            </a:r>
            <a:r>
              <a:rPr lang="sv-SE" sz="1200" kern="1200" dirty="0" err="1">
                <a:solidFill>
                  <a:schemeClr val="tx1"/>
                </a:solidFill>
                <a:effectLst/>
                <a:latin typeface="+mn-lt"/>
                <a:ea typeface="+mn-ea"/>
                <a:cs typeface="+mn-cs"/>
              </a:rPr>
              <a:t>provbehandla</a:t>
            </a:r>
            <a:r>
              <a:rPr lang="sv-SE" sz="1200" kern="1200" dirty="0">
                <a:solidFill>
                  <a:schemeClr val="tx1"/>
                </a:solidFill>
                <a:effectLst/>
                <a:latin typeface="+mn-lt"/>
                <a:ea typeface="+mn-ea"/>
                <a:cs typeface="+mn-cs"/>
              </a:rPr>
              <a:t> utan diagnos, man vet då inte vad man behandlar och kan förstöra för senare utredning. En serologi räcker inte som diagnostik vid misstänkt NB, </a:t>
            </a:r>
            <a:r>
              <a:rPr lang="sv-SE" sz="1200" kern="1200" dirty="0" err="1">
                <a:solidFill>
                  <a:schemeClr val="tx1"/>
                </a:solidFill>
                <a:effectLst/>
                <a:latin typeface="+mn-lt"/>
                <a:ea typeface="+mn-ea"/>
                <a:cs typeface="+mn-cs"/>
              </a:rPr>
              <a:t>seroprevalensen</a:t>
            </a:r>
            <a:r>
              <a:rPr lang="sv-SE" sz="1200" kern="1200" dirty="0">
                <a:solidFill>
                  <a:schemeClr val="tx1"/>
                </a:solidFill>
                <a:effectLst/>
                <a:latin typeface="+mn-lt"/>
                <a:ea typeface="+mn-ea"/>
                <a:cs typeface="+mn-cs"/>
              </a:rPr>
              <a:t> för borrelia är upp mot 25% i utsatta områden som t ex i Stockholms skärgård.</a:t>
            </a:r>
          </a:p>
          <a:p>
            <a:r>
              <a:rPr lang="sv-SE" sz="1200" kern="1200" dirty="0">
                <a:solidFill>
                  <a:schemeClr val="tx1"/>
                </a:solidFill>
                <a:effectLst/>
                <a:latin typeface="+mn-lt"/>
                <a:ea typeface="+mn-ea"/>
                <a:cs typeface="+mn-cs"/>
              </a:rPr>
              <a:t>Utveckling av antikroppar i både blod och lumbalvätska kan ta upp till 6 veckor. Frånvaro av antikroppar (i blod och </a:t>
            </a:r>
            <a:r>
              <a:rPr lang="sv-SE" sz="1200" kern="1200" dirty="0" err="1">
                <a:solidFill>
                  <a:schemeClr val="tx1"/>
                </a:solidFill>
                <a:effectLst/>
                <a:latin typeface="+mn-lt"/>
                <a:ea typeface="+mn-ea"/>
                <a:cs typeface="+mn-cs"/>
              </a:rPr>
              <a:t>likvor</a:t>
            </a:r>
            <a:r>
              <a:rPr lang="sv-SE" sz="1200" kern="1200" dirty="0">
                <a:solidFill>
                  <a:schemeClr val="tx1"/>
                </a:solidFill>
                <a:effectLst/>
                <a:latin typeface="+mn-lt"/>
                <a:ea typeface="+mn-ea"/>
                <a:cs typeface="+mn-cs"/>
              </a:rPr>
              <a:t>) i tidigt skede utesluter alltså inte borreliainfektion. Avsaknad av borreliaantikroppar i blod i senare skede (&gt;8v) talar emot aktuell NB, men lumbalpunktion krävs för säker diagnos. </a:t>
            </a:r>
          </a:p>
          <a:p>
            <a:r>
              <a:rPr lang="sv-SE" sz="1200" kern="1200" dirty="0">
                <a:solidFill>
                  <a:schemeClr val="tx1"/>
                </a:solidFill>
                <a:effectLst/>
                <a:latin typeface="+mn-lt"/>
                <a:ea typeface="+mn-ea"/>
                <a:cs typeface="+mn-cs"/>
              </a:rPr>
              <a:t>Konstaterad NB behandlas med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peroralt eller </a:t>
            </a:r>
            <a:r>
              <a:rPr lang="sv-SE" sz="1200" kern="1200" dirty="0" err="1">
                <a:solidFill>
                  <a:schemeClr val="tx1"/>
                </a:solidFill>
                <a:effectLst/>
                <a:latin typeface="+mn-lt"/>
                <a:ea typeface="+mn-ea"/>
                <a:cs typeface="+mn-cs"/>
              </a:rPr>
              <a:t>ceftriaxon</a:t>
            </a:r>
            <a:r>
              <a:rPr lang="sv-SE" sz="1200" kern="1200" dirty="0">
                <a:solidFill>
                  <a:schemeClr val="tx1"/>
                </a:solidFill>
                <a:effectLst/>
                <a:latin typeface="+mn-lt"/>
                <a:ea typeface="+mn-ea"/>
                <a:cs typeface="+mn-cs"/>
              </a:rPr>
              <a:t> intravenöst. Återhämtningen kan ta lång tid och </a:t>
            </a:r>
            <a:r>
              <a:rPr lang="sv-SE" sz="1200" kern="1200" dirty="0" err="1">
                <a:solidFill>
                  <a:schemeClr val="tx1"/>
                </a:solidFill>
                <a:effectLst/>
                <a:latin typeface="+mn-lt"/>
                <a:ea typeface="+mn-ea"/>
                <a:cs typeface="+mn-cs"/>
              </a:rPr>
              <a:t>flukturera</a:t>
            </a:r>
            <a:r>
              <a:rPr lang="sv-SE" sz="1200" kern="1200" dirty="0">
                <a:solidFill>
                  <a:schemeClr val="tx1"/>
                </a:solidFill>
                <a:effectLst/>
                <a:latin typeface="+mn-lt"/>
                <a:ea typeface="+mn-ea"/>
                <a:cs typeface="+mn-cs"/>
              </a:rPr>
              <a:t>, den påskyndas inte av ytterligare antibiotikakurer.</a:t>
            </a:r>
          </a:p>
          <a:p>
            <a:r>
              <a:rPr lang="sv-SE" sz="1200" kern="1200" dirty="0">
                <a:solidFill>
                  <a:schemeClr val="tx1"/>
                </a:solidFill>
                <a:effectLst/>
                <a:latin typeface="+mn-lt"/>
                <a:ea typeface="+mn-ea"/>
                <a:cs typeface="+mn-cs"/>
              </a:rPr>
              <a:t>Zorans misstänkta PMR ska förstås utredas och behandlas!</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750B01-CD56-434E-8199-1910616A06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212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52506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4020239622"/>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3799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4186808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33697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C687AE4-EFF9-76C6-2122-1AB49D28BBDB}"/>
              </a:ext>
            </a:extLst>
          </p:cNvPr>
          <p:cNvSpPr>
            <a:spLocks noGrp="1"/>
          </p:cNvSpPr>
          <p:nvPr>
            <p:ph type="title"/>
          </p:nvPr>
        </p:nvSpPr>
        <p:spPr>
          <a:xfrm>
            <a:off x="720000" y="1080001"/>
            <a:ext cx="7700963" cy="436380"/>
          </a:xfrm>
        </p:spPr>
        <p:txBody>
          <a:bodyPr/>
          <a:lstStyle/>
          <a:p>
            <a:pPr algn="ctr"/>
            <a:r>
              <a:rPr lang="sv-SE" sz="2800" dirty="0"/>
              <a:t>Borrelia</a:t>
            </a:r>
          </a:p>
        </p:txBody>
      </p:sp>
      <p:sp>
        <p:nvSpPr>
          <p:cNvPr id="7" name="Platshållare för innehåll 6">
            <a:extLst>
              <a:ext uri="{FF2B5EF4-FFF2-40B4-BE49-F238E27FC236}">
                <a16:creationId xmlns:a16="http://schemas.microsoft.com/office/drawing/2014/main" id="{8DDEFD47-EA22-DB21-7370-1F4202534DF4}"/>
              </a:ext>
            </a:extLst>
          </p:cNvPr>
          <p:cNvSpPr>
            <a:spLocks noGrp="1"/>
          </p:cNvSpPr>
          <p:nvPr>
            <p:ph idx="1"/>
          </p:nvPr>
        </p:nvSpPr>
        <p:spPr>
          <a:xfrm>
            <a:off x="720000" y="1516381"/>
            <a:ext cx="7700963" cy="4604878"/>
          </a:xfrm>
        </p:spPr>
        <p:txBody>
          <a:bodyPr/>
          <a:lstStyle/>
          <a:p>
            <a:pPr marL="0" indent="0">
              <a:buNone/>
            </a:pPr>
            <a:r>
              <a:rPr lang="sv-SE" dirty="0"/>
              <a:t>Zoran 58 år är tidigare väsentligen frisk. Han orienterar på fritiden och brukar då ha långärmat och långa byxor. Det leder till att han ofta får svampeksem i ljumskarna på sommaren. Nu har han sedan två veckor noterat ett rodnat runt rött märke på insidan av höger lår precis under ljumsken. Det kliar lite lätt men är inte särskilt besvärande, liknar hans vanliga svampeksem. Han har behandlat det med </a:t>
            </a:r>
            <a:r>
              <a:rPr lang="sv-SE" dirty="0" err="1"/>
              <a:t>Cortimyk</a:t>
            </a:r>
            <a:r>
              <a:rPr lang="sv-SE" dirty="0"/>
              <a:t> men det har inte haft samma effekt som det brukar. </a:t>
            </a:r>
          </a:p>
        </p:txBody>
      </p:sp>
      <p:sp>
        <p:nvSpPr>
          <p:cNvPr id="4" name="Platshållare för sidfot 3">
            <a:extLst>
              <a:ext uri="{FF2B5EF4-FFF2-40B4-BE49-F238E27FC236}">
                <a16:creationId xmlns:a16="http://schemas.microsoft.com/office/drawing/2014/main" id="{B4F89787-5641-FC21-FE49-A41EBE4E212F}"/>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501773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DA873E5-DFA0-E5D6-D47C-B0C00883CCEB}"/>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B3908018-9213-3D41-7F46-05EE9E0DA6C0}"/>
              </a:ext>
            </a:extLst>
          </p:cNvPr>
          <p:cNvSpPr>
            <a:spLocks noGrp="1"/>
          </p:cNvSpPr>
          <p:nvPr>
            <p:ph idx="1"/>
          </p:nvPr>
        </p:nvSpPr>
        <p:spPr>
          <a:xfrm>
            <a:off x="720000" y="1916613"/>
            <a:ext cx="7700963" cy="4181786"/>
          </a:xfrm>
        </p:spPr>
        <p:txBody>
          <a:bodyPr/>
          <a:lstStyle/>
          <a:p>
            <a:pPr marL="0" indent="0">
              <a:buNone/>
            </a:pPr>
            <a:r>
              <a:rPr lang="sv-SE" dirty="0"/>
              <a:t>Zoran och Sara fick adekvat behandling och har fortsatt att orientera. Tre år senare söker Zoran igen.  Han berättar att han känner sig trött och lätt yr. Han har en allmän sjukdomskänsla med värk i lår- och överarmsmuskulaturen. Han har också ont i huvudet dagligen. Det har pågått i två veckor. Han undrar nu om det kan vara så att behandlingen han fick tre år tidigare inte var tillräcklig och om han istället har fått </a:t>
            </a:r>
            <a:r>
              <a:rPr lang="sv-SE" dirty="0" err="1"/>
              <a:t>neuroborrelios</a:t>
            </a:r>
            <a:r>
              <a:rPr lang="sv-SE" dirty="0"/>
              <a:t>. Önskar få behandling mot detta.</a:t>
            </a:r>
          </a:p>
        </p:txBody>
      </p:sp>
      <p:sp>
        <p:nvSpPr>
          <p:cNvPr id="4" name="Platshållare för sidfot 3">
            <a:extLst>
              <a:ext uri="{FF2B5EF4-FFF2-40B4-BE49-F238E27FC236}">
                <a16:creationId xmlns:a16="http://schemas.microsoft.com/office/drawing/2014/main" id="{6A8DC759-7273-EDF3-1E16-26AF6C19ACA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47125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B27EE13-69C7-4D4A-B7E5-D466D155DB81}"/>
              </a:ext>
            </a:extLst>
          </p:cNvPr>
          <p:cNvSpPr>
            <a:spLocks noGrp="1"/>
          </p:cNvSpPr>
          <p:nvPr>
            <p:ph type="title"/>
          </p:nvPr>
        </p:nvSpPr>
        <p:spPr/>
        <p:txBody>
          <a:bodyPr/>
          <a:lstStyle/>
          <a:p>
            <a:r>
              <a:rPr lang="sv-SE" sz="2800" dirty="0"/>
              <a:t>6. Är det troligt att det är en </a:t>
            </a:r>
            <a:r>
              <a:rPr lang="sv-SE" sz="2800" dirty="0" err="1"/>
              <a:t>neuroborrelios</a:t>
            </a:r>
            <a:r>
              <a:rPr lang="sv-SE" sz="2800" dirty="0"/>
              <a:t>?</a:t>
            </a:r>
          </a:p>
        </p:txBody>
      </p:sp>
      <p:sp>
        <p:nvSpPr>
          <p:cNvPr id="4" name="Platshållare för innehåll 3">
            <a:extLst>
              <a:ext uri="{FF2B5EF4-FFF2-40B4-BE49-F238E27FC236}">
                <a16:creationId xmlns:a16="http://schemas.microsoft.com/office/drawing/2014/main" id="{BB400FCD-E21E-4A03-9C86-461262257763}"/>
              </a:ext>
            </a:extLst>
          </p:cNvPr>
          <p:cNvSpPr>
            <a:spLocks noGrp="1"/>
          </p:cNvSpPr>
          <p:nvPr>
            <p:ph idx="1"/>
          </p:nvPr>
        </p:nvSpPr>
        <p:spPr/>
        <p:txBody>
          <a:bodyPr/>
          <a:lstStyle/>
          <a:p>
            <a:pPr marL="0" indent="0">
              <a:buNone/>
            </a:pPr>
            <a:r>
              <a:rPr lang="sv-SE" dirty="0"/>
              <a:t>Nej:</a:t>
            </a:r>
          </a:p>
          <a:p>
            <a:r>
              <a:rPr lang="sv-SE" dirty="0"/>
              <a:t>Diffusa symtom</a:t>
            </a:r>
          </a:p>
          <a:p>
            <a:r>
              <a:rPr lang="sv-SE" dirty="0"/>
              <a:t>För lång tid har passerat sedan hans </a:t>
            </a:r>
            <a:r>
              <a:rPr lang="sv-SE" dirty="0" err="1"/>
              <a:t>erytema</a:t>
            </a:r>
            <a:r>
              <a:rPr lang="sv-SE" dirty="0"/>
              <a:t> </a:t>
            </a:r>
            <a:r>
              <a:rPr lang="sv-SE" dirty="0" err="1"/>
              <a:t>migrans</a:t>
            </a:r>
            <a:endParaRPr lang="sv-SE" dirty="0"/>
          </a:p>
          <a:p>
            <a:r>
              <a:rPr lang="sv-SE" dirty="0"/>
              <a:t>Symtom mer typiska för PMR</a:t>
            </a:r>
          </a:p>
          <a:p>
            <a:pPr marL="0" indent="0">
              <a:buNone/>
            </a:pPr>
            <a:endParaRPr lang="sv-SE" dirty="0"/>
          </a:p>
        </p:txBody>
      </p:sp>
      <p:sp>
        <p:nvSpPr>
          <p:cNvPr id="2" name="Platshållare för sidfot 1">
            <a:extLst>
              <a:ext uri="{FF2B5EF4-FFF2-40B4-BE49-F238E27FC236}">
                <a16:creationId xmlns:a16="http://schemas.microsoft.com/office/drawing/2014/main" id="{CED6FCC4-5AF6-4247-8C40-E04BD673FD39}"/>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8501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B4BD4AF-11CB-4012-9499-D1E9C3ED499E}"/>
              </a:ext>
            </a:extLst>
          </p:cNvPr>
          <p:cNvSpPr>
            <a:spLocks noGrp="1"/>
          </p:cNvSpPr>
          <p:nvPr>
            <p:ph type="title"/>
          </p:nvPr>
        </p:nvSpPr>
        <p:spPr>
          <a:xfrm>
            <a:off x="720000" y="1080000"/>
            <a:ext cx="7700963" cy="1136258"/>
          </a:xfrm>
        </p:spPr>
        <p:txBody>
          <a:bodyPr/>
          <a:lstStyle/>
          <a:p>
            <a:r>
              <a:rPr lang="sv-SE" sz="2800" dirty="0"/>
              <a:t>7. Vilka är symtomen på </a:t>
            </a:r>
            <a:r>
              <a:rPr lang="sv-SE" sz="2800" dirty="0" err="1"/>
              <a:t>neuroborrelios</a:t>
            </a:r>
            <a:r>
              <a:rPr lang="sv-SE" sz="2800" dirty="0"/>
              <a:t>?</a:t>
            </a:r>
          </a:p>
        </p:txBody>
      </p:sp>
      <p:sp>
        <p:nvSpPr>
          <p:cNvPr id="7" name="Platshållare för innehåll 6">
            <a:extLst>
              <a:ext uri="{FF2B5EF4-FFF2-40B4-BE49-F238E27FC236}">
                <a16:creationId xmlns:a16="http://schemas.microsoft.com/office/drawing/2014/main" id="{01AFE90E-095F-4B69-9E16-F2EE7F3DAD15}"/>
              </a:ext>
            </a:extLst>
          </p:cNvPr>
          <p:cNvSpPr>
            <a:spLocks noGrp="1"/>
          </p:cNvSpPr>
          <p:nvPr>
            <p:ph idx="1"/>
          </p:nvPr>
        </p:nvSpPr>
        <p:spPr>
          <a:xfrm>
            <a:off x="720000" y="2805193"/>
            <a:ext cx="7700963" cy="3293206"/>
          </a:xfrm>
        </p:spPr>
        <p:txBody>
          <a:bodyPr/>
          <a:lstStyle/>
          <a:p>
            <a:r>
              <a:rPr lang="sv-SE" dirty="0"/>
              <a:t>Neuralgisk smärta</a:t>
            </a:r>
          </a:p>
          <a:p>
            <a:r>
              <a:rPr lang="sv-SE" dirty="0" err="1"/>
              <a:t>Radikulitsymtom</a:t>
            </a:r>
            <a:r>
              <a:rPr lang="sv-SE" dirty="0"/>
              <a:t>: sensoriska och/eller motoriska</a:t>
            </a:r>
          </a:p>
          <a:p>
            <a:r>
              <a:rPr lang="sv-SE" dirty="0"/>
              <a:t>Meningitsymtom: huvudvärk, nackvärk, trötthet, aptitlöshet och ibland kräkningar</a:t>
            </a:r>
          </a:p>
        </p:txBody>
      </p:sp>
      <p:sp>
        <p:nvSpPr>
          <p:cNvPr id="4" name="Platshållare för sidfot 3">
            <a:extLst>
              <a:ext uri="{FF2B5EF4-FFF2-40B4-BE49-F238E27FC236}">
                <a16:creationId xmlns:a16="http://schemas.microsoft.com/office/drawing/2014/main" id="{5DF968BE-C85A-4234-B3D3-54943136D1B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51104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3136F7B-8D4C-470F-BA61-B66165000283}"/>
              </a:ext>
            </a:extLst>
          </p:cNvPr>
          <p:cNvSpPr>
            <a:spLocks noGrp="1"/>
          </p:cNvSpPr>
          <p:nvPr>
            <p:ph type="title"/>
          </p:nvPr>
        </p:nvSpPr>
        <p:spPr>
          <a:xfrm>
            <a:off x="720000" y="1080000"/>
            <a:ext cx="7700963" cy="1082014"/>
          </a:xfrm>
        </p:spPr>
        <p:txBody>
          <a:bodyPr/>
          <a:lstStyle/>
          <a:p>
            <a:r>
              <a:rPr lang="sv-SE" sz="2800" dirty="0"/>
              <a:t>8. Ska man utreda detta? Ta några prover eller ska man behandla direkt?</a:t>
            </a:r>
          </a:p>
        </p:txBody>
      </p:sp>
      <p:sp>
        <p:nvSpPr>
          <p:cNvPr id="7" name="Platshållare för innehåll 6">
            <a:extLst>
              <a:ext uri="{FF2B5EF4-FFF2-40B4-BE49-F238E27FC236}">
                <a16:creationId xmlns:a16="http://schemas.microsoft.com/office/drawing/2014/main" id="{12E83032-00A6-420C-B79E-B67644929CAD}"/>
              </a:ext>
            </a:extLst>
          </p:cNvPr>
          <p:cNvSpPr>
            <a:spLocks noGrp="1"/>
          </p:cNvSpPr>
          <p:nvPr>
            <p:ph idx="1"/>
          </p:nvPr>
        </p:nvSpPr>
        <p:spPr>
          <a:xfrm>
            <a:off x="720000" y="2448731"/>
            <a:ext cx="7700963" cy="3649667"/>
          </a:xfrm>
        </p:spPr>
        <p:txBody>
          <a:bodyPr/>
          <a:lstStyle/>
          <a:p>
            <a:r>
              <a:rPr lang="sv-SE" dirty="0"/>
              <a:t>Utred för misstänkt PMR.</a:t>
            </a:r>
          </a:p>
          <a:p>
            <a:r>
              <a:rPr lang="sv-SE" dirty="0"/>
              <a:t>Inte som </a:t>
            </a:r>
            <a:r>
              <a:rPr lang="sv-SE" dirty="0" err="1"/>
              <a:t>neuroborrelios</a:t>
            </a:r>
            <a:r>
              <a:rPr lang="sv-SE" dirty="0"/>
              <a:t> (NB) i detta fall då symtomen ej stämmer med diagnosen.</a:t>
            </a:r>
          </a:p>
          <a:p>
            <a:r>
              <a:rPr lang="sv-SE" dirty="0"/>
              <a:t>Vid misstanke om NB: remiss för lumbalpunktion till infektionsmottagning.</a:t>
            </a:r>
          </a:p>
          <a:p>
            <a:r>
              <a:rPr lang="sv-SE" dirty="0"/>
              <a:t>Enbart serologi räcker ej.</a:t>
            </a:r>
          </a:p>
          <a:p>
            <a:r>
              <a:rPr lang="sv-SE" dirty="0"/>
              <a:t>Ingen provbehandling utan diagnos!</a:t>
            </a:r>
          </a:p>
          <a:p>
            <a:pPr marL="0" indent="0">
              <a:buNone/>
            </a:pPr>
            <a:r>
              <a:rPr lang="sv-SE" dirty="0"/>
              <a:t> </a:t>
            </a:r>
          </a:p>
          <a:p>
            <a:endParaRPr lang="sv-SE" dirty="0"/>
          </a:p>
        </p:txBody>
      </p:sp>
      <p:sp>
        <p:nvSpPr>
          <p:cNvPr id="4" name="Platshållare för sidfot 3">
            <a:extLst>
              <a:ext uri="{FF2B5EF4-FFF2-40B4-BE49-F238E27FC236}">
                <a16:creationId xmlns:a16="http://schemas.microsoft.com/office/drawing/2014/main" id="{36AAE139-85EF-4220-8DB0-CE24EC1AFB4F}"/>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18612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A1124D7-2045-7398-0A83-4085D15BE878}"/>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273E1B36-6D2D-AEBA-066F-3185B6182E50}"/>
              </a:ext>
            </a:extLst>
          </p:cNvPr>
          <p:cNvSpPr>
            <a:spLocks noGrp="1"/>
          </p:cNvSpPr>
          <p:nvPr>
            <p:ph idx="1"/>
          </p:nvPr>
        </p:nvSpPr>
        <p:spPr/>
        <p:txBody>
          <a:bodyPr/>
          <a:lstStyle/>
          <a:p>
            <a:pPr marL="0" indent="0">
              <a:buNone/>
            </a:pPr>
            <a:r>
              <a:rPr lang="sv-SE" dirty="0"/>
              <a:t>Zorans misstänkta PMR ska förstås remitteras till hans husläkarmottagning där </a:t>
            </a:r>
            <a:r>
              <a:rPr lang="sv-SE"/>
              <a:t>han ska </a:t>
            </a:r>
            <a:r>
              <a:rPr lang="sv-SE" dirty="0"/>
              <a:t>utredas </a:t>
            </a:r>
            <a:r>
              <a:rPr lang="sv-SE"/>
              <a:t>och behandlas.</a:t>
            </a:r>
            <a:endParaRPr lang="sv-SE" dirty="0"/>
          </a:p>
        </p:txBody>
      </p:sp>
      <p:sp>
        <p:nvSpPr>
          <p:cNvPr id="4" name="Platshållare för sidfot 3">
            <a:extLst>
              <a:ext uri="{FF2B5EF4-FFF2-40B4-BE49-F238E27FC236}">
                <a16:creationId xmlns:a16="http://schemas.microsoft.com/office/drawing/2014/main" id="{B5F114A5-5BE1-251C-CE73-37E2FED0B4E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207164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DE52F49-14DD-434A-CB6E-9D3F0E1BDEC4}"/>
              </a:ext>
            </a:extLst>
          </p:cNvPr>
          <p:cNvSpPr>
            <a:spLocks noGrp="1"/>
          </p:cNvSpPr>
          <p:nvPr>
            <p:ph type="title"/>
          </p:nvPr>
        </p:nvSpPr>
        <p:spPr>
          <a:xfrm>
            <a:off x="720000" y="1179446"/>
            <a:ext cx="7700963" cy="459240"/>
          </a:xfrm>
        </p:spPr>
        <p:txBody>
          <a:bodyPr/>
          <a:lstStyle/>
          <a:p>
            <a:pPr algn="ctr"/>
            <a:r>
              <a:rPr lang="sv-SE" sz="2800" dirty="0"/>
              <a:t>Borrelia forts</a:t>
            </a:r>
          </a:p>
        </p:txBody>
      </p:sp>
      <p:sp>
        <p:nvSpPr>
          <p:cNvPr id="7" name="Platshållare för innehåll 6">
            <a:extLst>
              <a:ext uri="{FF2B5EF4-FFF2-40B4-BE49-F238E27FC236}">
                <a16:creationId xmlns:a16="http://schemas.microsoft.com/office/drawing/2014/main" id="{5C3B389E-EA63-5C0B-0B9F-DFA5ED05E048}"/>
              </a:ext>
            </a:extLst>
          </p:cNvPr>
          <p:cNvSpPr>
            <a:spLocks noGrp="1"/>
          </p:cNvSpPr>
          <p:nvPr>
            <p:ph idx="1"/>
          </p:nvPr>
        </p:nvSpPr>
        <p:spPr>
          <a:xfrm>
            <a:off x="655320" y="1775460"/>
            <a:ext cx="7765643" cy="4130040"/>
          </a:xfrm>
        </p:spPr>
        <p:txBody>
          <a:bodyPr/>
          <a:lstStyle/>
          <a:p>
            <a:pPr marL="0" indent="0">
              <a:buNone/>
            </a:pPr>
            <a:r>
              <a:rPr lang="sv-SE" dirty="0"/>
              <a:t>Egentligen söker han inte för detta, utan passar på att visa upp det när han ändå kommer med dottern Sara 12 år som också orienterar. De brukar träna i skogarna i Roslagen och i helgen var det tävling utanför Rimbo. För två dagar sedan svullnade hennes vänstra örsnibb upp och blev röd. Det ömmar lite under örat men annars mår hon bra. </a:t>
            </a:r>
          </a:p>
          <a:p>
            <a:pPr marL="0" indent="0">
              <a:buNone/>
            </a:pPr>
            <a:endParaRPr lang="sv-SE" dirty="0"/>
          </a:p>
        </p:txBody>
      </p:sp>
      <p:sp>
        <p:nvSpPr>
          <p:cNvPr id="4" name="Platshållare för sidfot 3">
            <a:extLst>
              <a:ext uri="{FF2B5EF4-FFF2-40B4-BE49-F238E27FC236}">
                <a16:creationId xmlns:a16="http://schemas.microsoft.com/office/drawing/2014/main" id="{5E262D9A-B6D6-5EC2-A66E-22C57F9F659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560999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3F05CF1-F52C-B12D-36B4-B5470CCE3741}"/>
              </a:ext>
            </a:extLst>
          </p:cNvPr>
          <p:cNvSpPr>
            <a:spLocks noGrp="1"/>
          </p:cNvSpPr>
          <p:nvPr>
            <p:ph type="title"/>
          </p:nvPr>
        </p:nvSpPr>
        <p:spPr>
          <a:xfrm>
            <a:off x="720000" y="1210176"/>
            <a:ext cx="7700963" cy="444000"/>
          </a:xfrm>
        </p:spPr>
        <p:txBody>
          <a:bodyPr/>
          <a:lstStyle/>
          <a:p>
            <a:pPr algn="ctr"/>
            <a:r>
              <a:rPr lang="sv-SE" sz="2800" dirty="0"/>
              <a:t>Borrelia forts</a:t>
            </a:r>
          </a:p>
        </p:txBody>
      </p:sp>
      <p:sp>
        <p:nvSpPr>
          <p:cNvPr id="7" name="Platshållare för innehåll 6">
            <a:extLst>
              <a:ext uri="{FF2B5EF4-FFF2-40B4-BE49-F238E27FC236}">
                <a16:creationId xmlns:a16="http://schemas.microsoft.com/office/drawing/2014/main" id="{91F5676B-00F7-1753-537A-E726BBF7B3F2}"/>
              </a:ext>
            </a:extLst>
          </p:cNvPr>
          <p:cNvSpPr>
            <a:spLocks noGrp="1"/>
          </p:cNvSpPr>
          <p:nvPr>
            <p:ph idx="1"/>
          </p:nvPr>
        </p:nvSpPr>
        <p:spPr>
          <a:xfrm>
            <a:off x="720000" y="1897379"/>
            <a:ext cx="7700963" cy="4201019"/>
          </a:xfrm>
        </p:spPr>
        <p:txBody>
          <a:bodyPr/>
          <a:lstStyle/>
          <a:p>
            <a:pPr marL="0" indent="0">
              <a:buNone/>
            </a:pPr>
            <a:r>
              <a:rPr lang="sv-SE" dirty="0"/>
              <a:t>När du undersöker Sara ser du att vänster örsnibb är svullen och blåröd, under örat palperas lätt förstorade ömmande lymfkörtlar. Temp 37,1. </a:t>
            </a:r>
            <a:r>
              <a:rPr lang="sv-SE" dirty="0" err="1"/>
              <a:t>Öronstatus</a:t>
            </a:r>
            <a:r>
              <a:rPr lang="sv-SE" dirty="0"/>
              <a:t> i övrigt är </a:t>
            </a:r>
            <a:r>
              <a:rPr lang="sv-SE" dirty="0" err="1"/>
              <a:t>ua</a:t>
            </a:r>
            <a:r>
              <a:rPr lang="sv-SE" dirty="0"/>
              <a:t>.</a:t>
            </a:r>
          </a:p>
          <a:p>
            <a:pPr marL="0" indent="0">
              <a:buNone/>
            </a:pPr>
            <a:r>
              <a:rPr lang="sv-SE" dirty="0"/>
              <a:t>Pappa Zoran har en ca 10 cm i diameter ringformad rodnad strax under höger ljumske. Ytterkanten är något markerad och lite mörkare.</a:t>
            </a:r>
          </a:p>
          <a:p>
            <a:pPr marL="0" indent="0">
              <a:buNone/>
            </a:pPr>
            <a:endParaRPr lang="sv-SE" dirty="0"/>
          </a:p>
        </p:txBody>
      </p:sp>
      <p:sp>
        <p:nvSpPr>
          <p:cNvPr id="4" name="Platshållare för sidfot 3">
            <a:extLst>
              <a:ext uri="{FF2B5EF4-FFF2-40B4-BE49-F238E27FC236}">
                <a16:creationId xmlns:a16="http://schemas.microsoft.com/office/drawing/2014/main" id="{E564BD79-1B91-6BFB-0845-CF910F0A8BF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91120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B18109B-BB30-E2B8-32D7-B30EE7C28A3F}"/>
              </a:ext>
            </a:extLst>
          </p:cNvPr>
          <p:cNvSpPr>
            <a:spLocks noGrp="1"/>
          </p:cNvSpPr>
          <p:nvPr>
            <p:ph type="title"/>
          </p:nvPr>
        </p:nvSpPr>
        <p:spPr/>
        <p:txBody>
          <a:bodyPr/>
          <a:lstStyle/>
          <a:p>
            <a:r>
              <a:rPr lang="sv-SE" sz="2800" dirty="0"/>
              <a:t>1. Behöver vi veta något mer om Sara eller Zoran?</a:t>
            </a:r>
          </a:p>
        </p:txBody>
      </p:sp>
      <p:sp>
        <p:nvSpPr>
          <p:cNvPr id="7" name="Platshållare för innehåll 6">
            <a:extLst>
              <a:ext uri="{FF2B5EF4-FFF2-40B4-BE49-F238E27FC236}">
                <a16:creationId xmlns:a16="http://schemas.microsoft.com/office/drawing/2014/main" id="{268B8419-CF6A-F785-1ED6-5E4B9D9CC1BC}"/>
              </a:ext>
            </a:extLst>
          </p:cNvPr>
          <p:cNvSpPr>
            <a:spLocks noGrp="1"/>
          </p:cNvSpPr>
          <p:nvPr>
            <p:ph idx="1"/>
          </p:nvPr>
        </p:nvSpPr>
        <p:spPr>
          <a:xfrm>
            <a:off x="720000" y="1988820"/>
            <a:ext cx="7700963" cy="4109579"/>
          </a:xfrm>
        </p:spPr>
        <p:txBody>
          <a:bodyPr/>
          <a:lstStyle/>
          <a:p>
            <a:r>
              <a:rPr lang="sv-SE" dirty="0"/>
              <a:t>Pc-allergi?</a:t>
            </a:r>
          </a:p>
          <a:p>
            <a:r>
              <a:rPr lang="sv-SE" dirty="0"/>
              <a:t>Tidigare/nuvarande sjukdomar?</a:t>
            </a:r>
          </a:p>
          <a:p>
            <a:r>
              <a:rPr lang="sv-SE" dirty="0"/>
              <a:t>Har de sett några fästingar på kroppen?</a:t>
            </a:r>
          </a:p>
          <a:p>
            <a:pPr marL="0" indent="0">
              <a:buNone/>
            </a:pPr>
            <a:endParaRPr lang="sv-SE" dirty="0"/>
          </a:p>
          <a:p>
            <a:pPr marL="0" indent="0">
              <a:buNone/>
            </a:pPr>
            <a:r>
              <a:rPr lang="sv-SE" dirty="0"/>
              <a:t>Många patienter med borrelia har inte noterat någon fästing. Att patienten inte har sett någon fästing utesluter inte fästingburna sjukdomar.</a:t>
            </a:r>
          </a:p>
        </p:txBody>
      </p:sp>
      <p:sp>
        <p:nvSpPr>
          <p:cNvPr id="4" name="Platshållare för sidfot 3">
            <a:extLst>
              <a:ext uri="{FF2B5EF4-FFF2-40B4-BE49-F238E27FC236}">
                <a16:creationId xmlns:a16="http://schemas.microsoft.com/office/drawing/2014/main" id="{AF12A379-634F-321F-D9FE-6B1A0D454A41}"/>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1342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220CD57-9C80-4CE9-80C7-341792BB1140}"/>
              </a:ext>
            </a:extLst>
          </p:cNvPr>
          <p:cNvSpPr>
            <a:spLocks noGrp="1"/>
          </p:cNvSpPr>
          <p:nvPr>
            <p:ph type="title"/>
          </p:nvPr>
        </p:nvSpPr>
        <p:spPr>
          <a:xfrm>
            <a:off x="720000" y="1080001"/>
            <a:ext cx="7700963" cy="493078"/>
          </a:xfrm>
        </p:spPr>
        <p:txBody>
          <a:bodyPr/>
          <a:lstStyle/>
          <a:p>
            <a:r>
              <a:rPr lang="sv-SE" sz="2800" dirty="0"/>
              <a:t>2. Vad har Zoran och Sara för diagnoser?</a:t>
            </a:r>
          </a:p>
        </p:txBody>
      </p:sp>
      <p:sp>
        <p:nvSpPr>
          <p:cNvPr id="7" name="Platshållare för innehåll 6">
            <a:extLst>
              <a:ext uri="{FF2B5EF4-FFF2-40B4-BE49-F238E27FC236}">
                <a16:creationId xmlns:a16="http://schemas.microsoft.com/office/drawing/2014/main" id="{A3BFD369-28DC-4C38-82C7-1CD4686F0792}"/>
              </a:ext>
            </a:extLst>
          </p:cNvPr>
          <p:cNvSpPr>
            <a:spLocks noGrp="1"/>
          </p:cNvSpPr>
          <p:nvPr>
            <p:ph idx="1"/>
          </p:nvPr>
        </p:nvSpPr>
        <p:spPr>
          <a:xfrm>
            <a:off x="720000" y="1573079"/>
            <a:ext cx="7700963" cy="4525320"/>
          </a:xfrm>
        </p:spPr>
        <p:txBody>
          <a:bodyPr/>
          <a:lstStyle/>
          <a:p>
            <a:pPr marL="0" indent="0">
              <a:buNone/>
            </a:pPr>
            <a:r>
              <a:rPr lang="sv-SE" u="sng" dirty="0"/>
              <a:t>Zoran - </a:t>
            </a:r>
            <a:r>
              <a:rPr lang="sv-SE" u="sng" dirty="0" err="1"/>
              <a:t>Erytema</a:t>
            </a:r>
            <a:r>
              <a:rPr lang="sv-SE" u="sng" dirty="0"/>
              <a:t> </a:t>
            </a:r>
            <a:r>
              <a:rPr lang="sv-SE" u="sng" dirty="0" err="1"/>
              <a:t>migrans</a:t>
            </a:r>
            <a:endParaRPr lang="sv-SE" u="sng" dirty="0"/>
          </a:p>
          <a:p>
            <a:r>
              <a:rPr lang="sv-SE" dirty="0"/>
              <a:t>&gt;4 dagar efter bettet</a:t>
            </a:r>
          </a:p>
          <a:p>
            <a:r>
              <a:rPr lang="sv-SE" dirty="0"/>
              <a:t>≥5 cm i diameter</a:t>
            </a:r>
          </a:p>
          <a:p>
            <a:pPr marL="0" indent="0">
              <a:buNone/>
            </a:pPr>
            <a:r>
              <a:rPr lang="sv-SE" u="sng" dirty="0"/>
              <a:t>Sara - </a:t>
            </a:r>
            <a:r>
              <a:rPr lang="sv-SE" u="sng" dirty="0" err="1"/>
              <a:t>Lymfocytom</a:t>
            </a:r>
            <a:endParaRPr lang="sv-SE" u="sng" dirty="0"/>
          </a:p>
          <a:p>
            <a:r>
              <a:rPr lang="sv-SE" dirty="0"/>
              <a:t>Blåröd tumör, 1-5 cm</a:t>
            </a:r>
          </a:p>
          <a:p>
            <a:r>
              <a:rPr lang="sv-SE" dirty="0"/>
              <a:t>Oftast på örsnibb, bröstvårta eller </a:t>
            </a:r>
            <a:r>
              <a:rPr lang="sv-SE" dirty="0" err="1"/>
              <a:t>skrotum</a:t>
            </a:r>
            <a:endParaRPr lang="sv-SE" dirty="0"/>
          </a:p>
          <a:p>
            <a:r>
              <a:rPr lang="sv-SE" dirty="0"/>
              <a:t>Vanligast hos barn men förekommer även hos vuxna</a:t>
            </a:r>
          </a:p>
          <a:p>
            <a:r>
              <a:rPr lang="sv-SE" dirty="0"/>
              <a:t>Medianinkubationstid: 3 veckor</a:t>
            </a:r>
          </a:p>
          <a:p>
            <a:pPr marL="0" indent="0">
              <a:buNone/>
            </a:pPr>
            <a:endParaRPr lang="sv-SE" dirty="0"/>
          </a:p>
        </p:txBody>
      </p:sp>
      <p:sp>
        <p:nvSpPr>
          <p:cNvPr id="4" name="Platshållare för sidfot 3">
            <a:extLst>
              <a:ext uri="{FF2B5EF4-FFF2-40B4-BE49-F238E27FC236}">
                <a16:creationId xmlns:a16="http://schemas.microsoft.com/office/drawing/2014/main" id="{E1860483-07E7-4D58-992D-7E2F9774CEFD}"/>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69879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7C66D1-833E-4BFA-AA2B-1F17946596AE}"/>
              </a:ext>
            </a:extLst>
          </p:cNvPr>
          <p:cNvSpPr>
            <a:spLocks noGrp="1"/>
          </p:cNvSpPr>
          <p:nvPr>
            <p:ph type="title"/>
          </p:nvPr>
        </p:nvSpPr>
        <p:spPr>
          <a:xfrm>
            <a:off x="720000" y="1080000"/>
            <a:ext cx="7700963" cy="1182753"/>
          </a:xfrm>
        </p:spPr>
        <p:txBody>
          <a:bodyPr/>
          <a:lstStyle/>
          <a:p>
            <a:r>
              <a:rPr lang="sv-SE" sz="2800" dirty="0"/>
              <a:t>3. Ska man ta prov på någon av dem och i så fall vilka prover?</a:t>
            </a:r>
          </a:p>
        </p:txBody>
      </p:sp>
      <p:sp>
        <p:nvSpPr>
          <p:cNvPr id="7" name="Platshållare för innehåll 6">
            <a:extLst>
              <a:ext uri="{FF2B5EF4-FFF2-40B4-BE49-F238E27FC236}">
                <a16:creationId xmlns:a16="http://schemas.microsoft.com/office/drawing/2014/main" id="{F559EF99-900C-4F2E-86DE-E0E711105D64}"/>
              </a:ext>
            </a:extLst>
          </p:cNvPr>
          <p:cNvSpPr>
            <a:spLocks noGrp="1"/>
          </p:cNvSpPr>
          <p:nvPr>
            <p:ph idx="1"/>
          </p:nvPr>
        </p:nvSpPr>
        <p:spPr>
          <a:xfrm>
            <a:off x="719999" y="2555353"/>
            <a:ext cx="7700963" cy="3324202"/>
          </a:xfrm>
        </p:spPr>
        <p:txBody>
          <a:bodyPr/>
          <a:lstStyle/>
          <a:p>
            <a:pPr marL="0" indent="0">
              <a:buNone/>
            </a:pPr>
            <a:r>
              <a:rPr lang="sv-SE" u="sng" dirty="0" err="1"/>
              <a:t>Erytema</a:t>
            </a:r>
            <a:r>
              <a:rPr lang="sv-SE" u="sng" dirty="0"/>
              <a:t> </a:t>
            </a:r>
            <a:r>
              <a:rPr lang="sv-SE" u="sng" dirty="0" err="1"/>
              <a:t>migrans</a:t>
            </a:r>
            <a:r>
              <a:rPr lang="sv-SE" u="sng" dirty="0"/>
              <a:t>:</a:t>
            </a:r>
          </a:p>
          <a:p>
            <a:r>
              <a:rPr lang="sv-SE" dirty="0"/>
              <a:t>Klinisk diagnos, inga prover</a:t>
            </a:r>
          </a:p>
          <a:p>
            <a:pPr marL="0" indent="0">
              <a:buNone/>
            </a:pPr>
            <a:r>
              <a:rPr lang="sv-SE" u="sng" dirty="0" err="1"/>
              <a:t>Lymfocytom</a:t>
            </a:r>
            <a:r>
              <a:rPr lang="sv-SE" u="sng" dirty="0"/>
              <a:t>:</a:t>
            </a:r>
          </a:p>
          <a:p>
            <a:r>
              <a:rPr lang="sv-SE" dirty="0"/>
              <a:t>Klinisk diagnos för det mesta tillräcklig</a:t>
            </a:r>
          </a:p>
          <a:p>
            <a:r>
              <a:rPr lang="sv-SE" dirty="0"/>
              <a:t>Borreliaserologi (ca 70% har </a:t>
            </a:r>
            <a:r>
              <a:rPr lang="sv-SE" dirty="0" err="1"/>
              <a:t>IgG</a:t>
            </a:r>
            <a:r>
              <a:rPr lang="sv-SE" dirty="0"/>
              <a:t>-antikroppar)</a:t>
            </a:r>
          </a:p>
        </p:txBody>
      </p:sp>
      <p:sp>
        <p:nvSpPr>
          <p:cNvPr id="4" name="Platshållare för sidfot 3">
            <a:extLst>
              <a:ext uri="{FF2B5EF4-FFF2-40B4-BE49-F238E27FC236}">
                <a16:creationId xmlns:a16="http://schemas.microsoft.com/office/drawing/2014/main" id="{519934F9-A9B2-4EEF-9777-4977068EB85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98129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D233A5F-BEBE-43E5-9134-0F6345FADAE2}"/>
              </a:ext>
            </a:extLst>
          </p:cNvPr>
          <p:cNvSpPr>
            <a:spLocks noGrp="1"/>
          </p:cNvSpPr>
          <p:nvPr>
            <p:ph type="title"/>
          </p:nvPr>
        </p:nvSpPr>
        <p:spPr/>
        <p:txBody>
          <a:bodyPr/>
          <a:lstStyle/>
          <a:p>
            <a:r>
              <a:rPr lang="sv-SE" sz="2800" dirty="0"/>
              <a:t>4. Hur ska de behandlas? Vuxna:</a:t>
            </a:r>
          </a:p>
        </p:txBody>
      </p:sp>
      <p:sp>
        <p:nvSpPr>
          <p:cNvPr id="4" name="Platshållare för sidfot 3">
            <a:extLst>
              <a:ext uri="{FF2B5EF4-FFF2-40B4-BE49-F238E27FC236}">
                <a16:creationId xmlns:a16="http://schemas.microsoft.com/office/drawing/2014/main" id="{A795AF71-4CED-45D2-8548-EBB98FDDBF46}"/>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
        <p:nvSpPr>
          <p:cNvPr id="3" name="Platshållare för innehåll 2">
            <a:extLst>
              <a:ext uri="{FF2B5EF4-FFF2-40B4-BE49-F238E27FC236}">
                <a16:creationId xmlns:a16="http://schemas.microsoft.com/office/drawing/2014/main" id="{4F575C80-8BAE-098A-E17B-E4053A432FD4}"/>
              </a:ext>
            </a:extLst>
          </p:cNvPr>
          <p:cNvSpPr>
            <a:spLocks noGrp="1"/>
          </p:cNvSpPr>
          <p:nvPr>
            <p:ph idx="1"/>
          </p:nvPr>
        </p:nvSpPr>
        <p:spPr>
          <a:xfrm>
            <a:off x="720000" y="2581240"/>
            <a:ext cx="7700963" cy="3938400"/>
          </a:xfrm>
        </p:spPr>
        <p:txBody>
          <a:bodyPr/>
          <a:lstStyle/>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solitärt 	Penicillin V 1 g x 3 10 dagar</a:t>
            </a:r>
          </a:p>
          <a:p>
            <a:pPr marL="0" indent="0">
              <a:lnSpc>
                <a:spcPct val="115000"/>
              </a:lnSpc>
              <a:spcAft>
                <a:spcPts val="1000"/>
              </a:spcAft>
              <a:buNone/>
            </a:pPr>
            <a:r>
              <a:rPr lang="sv-SE" sz="2000" dirty="0" err="1">
                <a:latin typeface="Verdana" panose="020B0604030504040204" pitchFamily="34" charset="0"/>
                <a:ea typeface="Verdana" panose="020B0604030504040204" pitchFamily="34" charset="0"/>
                <a:cs typeface="Times New Roman" panose="02020603050405020304" pitchFamily="18" charset="0"/>
              </a:rPr>
              <a:t>Erytema</a:t>
            </a:r>
            <a:r>
              <a:rPr lang="sv-SE" sz="2000" dirty="0">
                <a:latin typeface="Verdana" panose="020B0604030504040204" pitchFamily="34" charset="0"/>
                <a:ea typeface="Verdana" panose="020B0604030504040204" pitchFamily="34" charset="0"/>
                <a:cs typeface="Times New Roman" panose="02020603050405020304" pitchFamily="18" charset="0"/>
              </a:rPr>
              <a:t> </a:t>
            </a:r>
            <a:r>
              <a:rPr lang="sv-SE" sz="2000" dirty="0" err="1">
                <a:latin typeface="Verdana" panose="020B0604030504040204" pitchFamily="34" charset="0"/>
                <a:ea typeface="Verdana" panose="020B0604030504040204" pitchFamily="34" charset="0"/>
                <a:cs typeface="Times New Roman" panose="02020603050405020304" pitchFamily="18" charset="0"/>
              </a:rPr>
              <a:t>migrans</a:t>
            </a:r>
            <a:r>
              <a:rPr lang="sv-SE" sz="2000" dirty="0">
                <a:latin typeface="Verdana" panose="020B0604030504040204" pitchFamily="34" charset="0"/>
                <a:ea typeface="Verdana" panose="020B0604030504040204" pitchFamily="34" charset="0"/>
                <a:cs typeface="Times New Roman" panose="02020603050405020304" pitchFamily="18" charset="0"/>
              </a:rPr>
              <a:t>, pc-allergi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Doxycyklin</a:t>
            </a:r>
            <a:r>
              <a:rPr lang="sv-SE" sz="2000" dirty="0">
                <a:effectLst/>
                <a:latin typeface="Verdana" panose="020B0604030504040204" pitchFamily="34" charset="0"/>
                <a:ea typeface="Verdana" panose="020B0604030504040204" pitchFamily="34" charset="0"/>
                <a:cs typeface="Times New Roman" panose="02020603050405020304" pitchFamily="18" charset="0"/>
              </a:rPr>
              <a:t> 200 mg x 1 10 d</a:t>
            </a:r>
          </a:p>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solitärt, gravida	Penicillin V 1 g x 4 10 d</a:t>
            </a:r>
          </a:p>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multipla eller med feber </a:t>
            </a:r>
            <a:br>
              <a:rPr lang="sv-SE" sz="2000" dirty="0">
                <a:effectLst/>
                <a:latin typeface="Verdana" panose="020B0604030504040204" pitchFamily="34" charset="0"/>
                <a:ea typeface="Verdana" panose="020B0604030504040204" pitchFamily="34" charset="0"/>
                <a:cs typeface="Times New Roman" panose="02020603050405020304" pitchFamily="18" charset="0"/>
              </a:rPr>
            </a:b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Doxycyklin</a:t>
            </a:r>
            <a:r>
              <a:rPr lang="sv-SE" sz="2000" dirty="0">
                <a:effectLst/>
                <a:latin typeface="Verdana" panose="020B0604030504040204" pitchFamily="34" charset="0"/>
                <a:ea typeface="Verdana" panose="020B0604030504040204" pitchFamily="34" charset="0"/>
                <a:cs typeface="Times New Roman" panose="02020603050405020304" pitchFamily="18" charset="0"/>
              </a:rPr>
              <a:t> 200 mg x 1 i 10 d </a:t>
            </a:r>
          </a:p>
          <a:p>
            <a:pPr marL="0" indent="0">
              <a:buNone/>
            </a:pPr>
            <a:endParaRPr lang="sv-SE" dirty="0"/>
          </a:p>
        </p:txBody>
      </p:sp>
    </p:spTree>
    <p:extLst>
      <p:ext uri="{BB962C8B-B14F-4D97-AF65-F5344CB8AC3E}">
        <p14:creationId xmlns:p14="http://schemas.microsoft.com/office/powerpoint/2010/main" val="177992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455752-92CD-40D5-AB51-9F4546719018}"/>
              </a:ext>
            </a:extLst>
          </p:cNvPr>
          <p:cNvSpPr>
            <a:spLocks noGrp="1"/>
          </p:cNvSpPr>
          <p:nvPr>
            <p:ph type="title"/>
          </p:nvPr>
        </p:nvSpPr>
        <p:spPr/>
        <p:txBody>
          <a:bodyPr/>
          <a:lstStyle/>
          <a:p>
            <a:r>
              <a:rPr lang="sv-SE" sz="2800" dirty="0"/>
              <a:t>Forts. Barn, upp till </a:t>
            </a:r>
            <a:r>
              <a:rPr lang="sv-SE" sz="2800" dirty="0" err="1"/>
              <a:t>vuxendos</a:t>
            </a:r>
            <a:r>
              <a:rPr lang="sv-SE" sz="2800" dirty="0"/>
              <a:t>:</a:t>
            </a:r>
          </a:p>
        </p:txBody>
      </p:sp>
      <p:sp>
        <p:nvSpPr>
          <p:cNvPr id="4" name="Platshållare för sidfot 3">
            <a:extLst>
              <a:ext uri="{FF2B5EF4-FFF2-40B4-BE49-F238E27FC236}">
                <a16:creationId xmlns:a16="http://schemas.microsoft.com/office/drawing/2014/main" id="{E65D6328-502B-4DD9-8059-6DDEBC0E87B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
        <p:nvSpPr>
          <p:cNvPr id="5" name="Platshållare för innehåll 4">
            <a:extLst>
              <a:ext uri="{FF2B5EF4-FFF2-40B4-BE49-F238E27FC236}">
                <a16:creationId xmlns:a16="http://schemas.microsoft.com/office/drawing/2014/main" id="{83F909CC-F834-C2D6-C69F-241363D2241A}"/>
              </a:ext>
            </a:extLst>
          </p:cNvPr>
          <p:cNvSpPr>
            <a:spLocks noGrp="1"/>
          </p:cNvSpPr>
          <p:nvPr>
            <p:ph idx="1"/>
          </p:nvPr>
        </p:nvSpPr>
        <p:spPr>
          <a:xfrm>
            <a:off x="720000" y="2159998"/>
            <a:ext cx="7700963" cy="4477108"/>
          </a:xfrm>
        </p:spPr>
        <p:txBody>
          <a:bodyPr/>
          <a:lstStyle/>
          <a:p>
            <a:pPr marL="0" indent="0">
              <a:lnSpc>
                <a:spcPct val="115000"/>
              </a:lnSpc>
              <a:spcAft>
                <a:spcPts val="1000"/>
              </a:spcAft>
              <a:buNone/>
            </a:pPr>
            <a:r>
              <a:rPr lang="sv-SE" sz="1800" dirty="0" err="1">
                <a:effectLst/>
                <a:ea typeface="Calibri" panose="020F0502020204030204" pitchFamily="34" charset="0"/>
                <a:cs typeface="Times New Roman" panose="02020603050405020304" pitchFamily="18" charset="0"/>
              </a:rPr>
              <a:t>Erytema</a:t>
            </a:r>
            <a:r>
              <a:rPr lang="sv-SE" sz="1800" dirty="0">
                <a:effectLst/>
                <a:ea typeface="Calibri" panose="020F0502020204030204" pitchFamily="34" charset="0"/>
                <a:cs typeface="Times New Roman" panose="02020603050405020304" pitchFamily="18" charset="0"/>
              </a:rPr>
              <a:t> </a:t>
            </a:r>
            <a:r>
              <a:rPr lang="sv-SE" sz="1800" dirty="0" err="1">
                <a:effectLst/>
                <a:ea typeface="Calibri" panose="020F0502020204030204" pitchFamily="34" charset="0"/>
                <a:cs typeface="Times New Roman" panose="02020603050405020304" pitchFamily="18" charset="0"/>
              </a:rPr>
              <a:t>migrans</a:t>
            </a:r>
            <a:r>
              <a:rPr lang="sv-SE" sz="1800" dirty="0">
                <a:effectLst/>
                <a:ea typeface="Calibri" panose="020F0502020204030204" pitchFamily="34" charset="0"/>
                <a:cs typeface="Times New Roman" panose="02020603050405020304" pitchFamily="18" charset="0"/>
              </a:rPr>
              <a:t>, solitärt 	Penicillin V 25 mg/kg x 3 i 10 d</a:t>
            </a:r>
          </a:p>
          <a:p>
            <a:pPr marL="0" indent="0">
              <a:lnSpc>
                <a:spcPct val="115000"/>
              </a:lnSpc>
              <a:spcAft>
                <a:spcPts val="1000"/>
              </a:spcAft>
              <a:buNone/>
            </a:pPr>
            <a:r>
              <a:rPr lang="sv-SE" sz="1800" dirty="0" err="1">
                <a:effectLst/>
                <a:ea typeface="Calibri" panose="020F0502020204030204" pitchFamily="34" charset="0"/>
                <a:cs typeface="Times New Roman" panose="02020603050405020304" pitchFamily="18" charset="0"/>
              </a:rPr>
              <a:t>Erytema</a:t>
            </a:r>
            <a:r>
              <a:rPr lang="sv-SE" sz="1800" dirty="0">
                <a:effectLst/>
                <a:ea typeface="Calibri" panose="020F0502020204030204" pitchFamily="34" charset="0"/>
                <a:cs typeface="Times New Roman" panose="02020603050405020304" pitchFamily="18" charset="0"/>
              </a:rPr>
              <a:t> </a:t>
            </a:r>
            <a:r>
              <a:rPr lang="sv-SE" sz="1800" dirty="0" err="1">
                <a:effectLst/>
                <a:ea typeface="Calibri" panose="020F0502020204030204" pitchFamily="34" charset="0"/>
                <a:cs typeface="Times New Roman" panose="02020603050405020304" pitchFamily="18" charset="0"/>
              </a:rPr>
              <a:t>migrans</a:t>
            </a:r>
            <a:r>
              <a:rPr lang="sv-SE" sz="1800" dirty="0">
                <a:effectLst/>
                <a:ea typeface="Calibri" panose="020F0502020204030204" pitchFamily="34" charset="0"/>
                <a:cs typeface="Times New Roman" panose="02020603050405020304" pitchFamily="18" charset="0"/>
              </a:rPr>
              <a:t>, pc-allergi 	</a:t>
            </a:r>
            <a:r>
              <a:rPr lang="sv-SE" sz="1800" dirty="0" err="1">
                <a:effectLst/>
                <a:ea typeface="Calibri" panose="020F0502020204030204" pitchFamily="34" charset="0"/>
                <a:cs typeface="Times New Roman" panose="02020603050405020304" pitchFamily="18" charset="0"/>
              </a:rPr>
              <a:t>Doxycyklin</a:t>
            </a:r>
            <a:r>
              <a:rPr lang="sv-SE" sz="1800" dirty="0">
                <a:effectLst/>
                <a:ea typeface="Calibri" panose="020F0502020204030204" pitchFamily="34" charset="0"/>
                <a:cs typeface="Times New Roman" panose="02020603050405020304" pitchFamily="18" charset="0"/>
              </a:rPr>
              <a:t> 4 mg/kg x 1 i 10 d</a:t>
            </a:r>
          </a:p>
          <a:p>
            <a:pPr marL="0" indent="0">
              <a:lnSpc>
                <a:spcPct val="115000"/>
              </a:lnSpc>
              <a:spcAft>
                <a:spcPts val="1000"/>
              </a:spcAft>
              <a:buNone/>
            </a:pPr>
            <a:r>
              <a:rPr lang="sv-SE" sz="1800" dirty="0" err="1"/>
              <a:t>Erytema</a:t>
            </a:r>
            <a:r>
              <a:rPr lang="sv-SE" sz="1800" dirty="0"/>
              <a:t> </a:t>
            </a:r>
            <a:r>
              <a:rPr lang="sv-SE" sz="1800" dirty="0" err="1"/>
              <a:t>migrans</a:t>
            </a:r>
            <a:r>
              <a:rPr lang="sv-SE" sz="1800" dirty="0"/>
              <a:t>, multipla eller med feber, barn &gt; 8 år 					</a:t>
            </a:r>
            <a:r>
              <a:rPr lang="sv-SE" sz="1800" dirty="0" err="1"/>
              <a:t>Doxycyklin</a:t>
            </a:r>
            <a:r>
              <a:rPr lang="sv-SE" sz="1800" dirty="0"/>
              <a:t> 4 mg/kg x 1 i 10 d</a:t>
            </a:r>
          </a:p>
          <a:p>
            <a:pPr marL="0" indent="0">
              <a:lnSpc>
                <a:spcPct val="115000"/>
              </a:lnSpc>
              <a:spcAft>
                <a:spcPts val="1000"/>
              </a:spcAft>
              <a:buNone/>
            </a:pPr>
            <a:r>
              <a:rPr lang="sv-SE" sz="1800" dirty="0" err="1"/>
              <a:t>Erytema</a:t>
            </a:r>
            <a:r>
              <a:rPr lang="sv-SE" sz="1800" dirty="0"/>
              <a:t> </a:t>
            </a:r>
            <a:r>
              <a:rPr lang="sv-SE" sz="1800" dirty="0" err="1"/>
              <a:t>migrans</a:t>
            </a:r>
            <a:r>
              <a:rPr lang="sv-SE" sz="1800" dirty="0"/>
              <a:t>, multipla eller med feber, barn &lt; 8 år</a:t>
            </a:r>
            <a:br>
              <a:rPr lang="sv-SE" sz="1800" dirty="0"/>
            </a:br>
            <a:r>
              <a:rPr lang="sv-SE" sz="1800" dirty="0"/>
              <a:t>				</a:t>
            </a:r>
            <a:r>
              <a:rPr lang="sv-SE" sz="1800" dirty="0" err="1"/>
              <a:t>Amoxicillin</a:t>
            </a:r>
            <a:r>
              <a:rPr lang="sv-SE" sz="1800" dirty="0"/>
              <a:t> 15 mg/kg x 3 i 10 d</a:t>
            </a:r>
          </a:p>
          <a:p>
            <a:pPr marL="0" indent="0">
              <a:lnSpc>
                <a:spcPct val="115000"/>
              </a:lnSpc>
              <a:spcAft>
                <a:spcPts val="1000"/>
              </a:spcAft>
              <a:buNone/>
            </a:pPr>
            <a:r>
              <a:rPr lang="sv-SE" sz="1800" dirty="0" err="1"/>
              <a:t>Borrelialymfocytom</a:t>
            </a:r>
            <a:r>
              <a:rPr lang="sv-SE" sz="1800" dirty="0"/>
              <a:t> 		Penicillin V 25 mg/kg x 3 i 14 d</a:t>
            </a:r>
          </a:p>
          <a:p>
            <a:pPr marL="0" indent="0">
              <a:lnSpc>
                <a:spcPct val="115000"/>
              </a:lnSpc>
              <a:spcAft>
                <a:spcPts val="1000"/>
              </a:spcAft>
              <a:buNone/>
            </a:pPr>
            <a:r>
              <a:rPr lang="sv-SE" sz="1800" dirty="0" err="1"/>
              <a:t>Borrelialymfocytom</a:t>
            </a:r>
            <a:r>
              <a:rPr lang="sv-SE" sz="1800" dirty="0"/>
              <a:t>, pc-allergi 	</a:t>
            </a:r>
            <a:r>
              <a:rPr lang="sv-SE" sz="1800" dirty="0" err="1"/>
              <a:t>Doxycyklin</a:t>
            </a:r>
            <a:r>
              <a:rPr lang="sv-SE" sz="1800" dirty="0"/>
              <a:t> 4 mg/kg x 1 i 14 d</a:t>
            </a:r>
          </a:p>
        </p:txBody>
      </p:sp>
    </p:spTree>
    <p:extLst>
      <p:ext uri="{BB962C8B-B14F-4D97-AF65-F5344CB8AC3E}">
        <p14:creationId xmlns:p14="http://schemas.microsoft.com/office/powerpoint/2010/main" val="309942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5788951-A307-0C55-400D-88904714976E}"/>
              </a:ext>
            </a:extLst>
          </p:cNvPr>
          <p:cNvSpPr>
            <a:spLocks noGrp="1"/>
          </p:cNvSpPr>
          <p:nvPr>
            <p:ph type="title"/>
          </p:nvPr>
        </p:nvSpPr>
        <p:spPr>
          <a:xfrm>
            <a:off x="720000" y="965700"/>
            <a:ext cx="7700963" cy="836613"/>
          </a:xfrm>
        </p:spPr>
        <p:txBody>
          <a:bodyPr/>
          <a:lstStyle/>
          <a:p>
            <a:r>
              <a:rPr lang="sv-SE" sz="2800" dirty="0"/>
              <a:t>5. Ska man kontrollera utläkningen med serologi efter avslutad behandling?</a:t>
            </a:r>
          </a:p>
        </p:txBody>
      </p:sp>
      <p:sp>
        <p:nvSpPr>
          <p:cNvPr id="7" name="Platshållare för innehåll 6">
            <a:extLst>
              <a:ext uri="{FF2B5EF4-FFF2-40B4-BE49-F238E27FC236}">
                <a16:creationId xmlns:a16="http://schemas.microsoft.com/office/drawing/2014/main" id="{9EF7040A-EF62-E52F-8B7F-616B861FC9E0}"/>
              </a:ext>
            </a:extLst>
          </p:cNvPr>
          <p:cNvSpPr>
            <a:spLocks noGrp="1"/>
          </p:cNvSpPr>
          <p:nvPr>
            <p:ph idx="1"/>
          </p:nvPr>
        </p:nvSpPr>
        <p:spPr>
          <a:xfrm>
            <a:off x="720000" y="1980613"/>
            <a:ext cx="7700963" cy="4117786"/>
          </a:xfrm>
        </p:spPr>
        <p:txBody>
          <a:bodyPr/>
          <a:lstStyle/>
          <a:p>
            <a:pPr marL="0" indent="0">
              <a:buNone/>
            </a:pPr>
            <a:r>
              <a:rPr lang="sv-SE" dirty="0"/>
              <a:t>Nej!</a:t>
            </a:r>
          </a:p>
          <a:p>
            <a:pPr marL="0" indent="0">
              <a:buNone/>
            </a:pPr>
            <a:r>
              <a:rPr lang="sv-SE" dirty="0"/>
              <a:t>Antikropparna kan kvarstå i åratal efter asymtomatisk infektion och efter behandlad symtomatisk infektion</a:t>
            </a:r>
          </a:p>
        </p:txBody>
      </p:sp>
      <p:sp>
        <p:nvSpPr>
          <p:cNvPr id="4" name="Platshållare för sidfot 3">
            <a:extLst>
              <a:ext uri="{FF2B5EF4-FFF2-40B4-BE49-F238E27FC236}">
                <a16:creationId xmlns:a16="http://schemas.microsoft.com/office/drawing/2014/main" id="{68B9CE05-A546-9C75-5C92-B144DE8784C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54991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7DE988-78BA-432C-811D-B94796D10CDD}">
  <ds:schemaRefs>
    <ds:schemaRef ds:uri="http://schemas.microsoft.com/sharepoint/v3/contenttype/forms"/>
  </ds:schemaRefs>
</ds:datastoreItem>
</file>

<file path=customXml/itemProps2.xml><?xml version="1.0" encoding="utf-8"?>
<ds:datastoreItem xmlns:ds="http://schemas.openxmlformats.org/officeDocument/2006/customXml" ds:itemID="{FE2B664F-2EC1-4637-86C5-436208370596}">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d072807-e122-4efb-9d88-b0ac3a1d1dd8"/>
    <ds:schemaRef ds:uri="http://schemas.microsoft.com/office/2006/documentManagement/types"/>
    <ds:schemaRef ds:uri="e9d55fef-9325-455e-9a07-a8b72c230570"/>
    <ds:schemaRef ds:uri="http://www.w3.org/XML/1998/namespace"/>
    <ds:schemaRef ds:uri="http://purl.org/dc/dcmitype/"/>
  </ds:schemaRefs>
</ds:datastoreItem>
</file>

<file path=customXml/itemProps3.xml><?xml version="1.0" encoding="utf-8"?>
<ds:datastoreItem xmlns:ds="http://schemas.openxmlformats.org/officeDocument/2006/customXml" ds:itemID="{B9DC20CA-2F6B-4BC3-859B-7E6C1FBCA9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307</TotalTime>
  <Words>1705</Words>
  <Application>Microsoft Office PowerPoint</Application>
  <PresentationFormat>Bildspel på skärmen (4:3)</PresentationFormat>
  <Paragraphs>97</Paragraphs>
  <Slides>14</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Arial</vt:lpstr>
      <vt:lpstr>Calibri</vt:lpstr>
      <vt:lpstr>Verdana</vt:lpstr>
      <vt:lpstr>Wingdings</vt:lpstr>
      <vt:lpstr>Standardformgivning</vt:lpstr>
      <vt:lpstr>Borrelia</vt:lpstr>
      <vt:lpstr>Borrelia forts</vt:lpstr>
      <vt:lpstr>Borrelia forts</vt:lpstr>
      <vt:lpstr>1. Behöver vi veta något mer om Sara eller Zoran?</vt:lpstr>
      <vt:lpstr>2. Vad har Zoran och Sara för diagnoser?</vt:lpstr>
      <vt:lpstr>3. Ska man ta prov på någon av dem och i så fall vilka prover?</vt:lpstr>
      <vt:lpstr>4. Hur ska de behandlas? Vuxna:</vt:lpstr>
      <vt:lpstr>Forts. Barn, upp till vuxendos:</vt:lpstr>
      <vt:lpstr>5. Ska man kontrollera utläkningen med serologi efter avslutad behandling?</vt:lpstr>
      <vt:lpstr>PowerPoint-presentation</vt:lpstr>
      <vt:lpstr>6. Är det troligt att det är en neuroborrelios?</vt:lpstr>
      <vt:lpstr>7. Vilka är symtomen på neuroborrelios?</vt:lpstr>
      <vt:lpstr>8. Ska man utreda detta? Ta några prover eller ska man behandla direkt?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Borrelia närakut</dc:title>
  <dc:creator>Strama Stockholm</dc:creator>
  <cp:lastModifiedBy>Ann-Sofie Mangs</cp:lastModifiedBy>
  <cp:revision>8</cp:revision>
  <dcterms:created xsi:type="dcterms:W3CDTF">2023-06-20T10:31:52Z</dcterms:created>
  <dcterms:modified xsi:type="dcterms:W3CDTF">2026-04-20T10:41:41Z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