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91" r:id="rId5"/>
    <p:sldId id="262" r:id="rId6"/>
    <p:sldId id="263" r:id="rId7"/>
    <p:sldId id="292" r:id="rId8"/>
    <p:sldId id="265" r:id="rId9"/>
    <p:sldId id="293" r:id="rId10"/>
    <p:sldId id="267" r:id="rId11"/>
    <p:sldId id="268" r:id="rId12"/>
    <p:sldId id="269" r:id="rId13"/>
    <p:sldId id="270" r:id="rId14"/>
    <p:sldId id="271" r:id="rId15"/>
    <p:sldId id="272" r:id="rId16"/>
    <p:sldId id="273" r:id="rId17"/>
    <p:sldId id="274" r:id="rId18"/>
    <p:sldId id="2354" r:id="rId19"/>
    <p:sldId id="275" r:id="rId20"/>
    <p:sldId id="276" r:id="rId21"/>
    <p:sldId id="277" r:id="rId22"/>
    <p:sldId id="27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6" d="100"/>
          <a:sy n="76"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E5D789-C67F-4DE0-8AEC-A1C48FFADA52}"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8C2CAF-2B76-40D7-9DF9-2532FEA8E779}" type="slidenum">
              <a:rPr lang="sv-SE" smtClean="0"/>
              <a:t>‹#›</a:t>
            </a:fld>
            <a:endParaRPr lang="sv-SE"/>
          </a:p>
        </p:txBody>
      </p:sp>
    </p:spTree>
    <p:extLst>
      <p:ext uri="{BB962C8B-B14F-4D97-AF65-F5344CB8AC3E}">
        <p14:creationId xmlns:p14="http://schemas.microsoft.com/office/powerpoint/2010/main" val="883170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ardgivarguiden.se/kunskapsstod/smittskydd/sjukdomar/betahemolyserande-grupp-a-streptokocker/"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vardgivarguiden.se/kunskapsstod/smittskydd/sjukdomar/betahemolyserande-grupp-a-streptokocker/"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olkhalsomyndigheten.se/contentassets/246aa17721b44c5380a0117f6d0aba40/behandlingsrekommendationer-oppenvard.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lvl="0" indent="0">
              <a:lnSpc>
                <a:spcPct val="107000"/>
              </a:lnSpc>
              <a:buFont typeface="+mj-lt"/>
              <a:buNone/>
            </a:pPr>
            <a:r>
              <a:rPr lang="sv-SE" sz="1800" dirty="0">
                <a:effectLst/>
                <a:latin typeface="Calibri" panose="020F0502020204030204" pitchFamily="34" charset="0"/>
                <a:ea typeface="Calibri" panose="020F0502020204030204" pitchFamily="34" charset="0"/>
                <a:cs typeface="Calibri" panose="020F0502020204030204" pitchFamily="34" charset="0"/>
              </a:rPr>
              <a:t>Halsont är ett symtom som kan ha många orsaker. Det vanligaste är förmodligen vanlig förkylning. Oftast har man då också snuva, nästäppa och kanske hosta och heshet. Förkylningar orsakas av virus och utöver egenvårdsråd finns det inget vi i sjukvården kan göra för att hjälpa dessa patienter eller göra dem fortare friska. Som regel är det därför onödigt att boka in förkylda människor till läkarbesök. </a:t>
            </a:r>
            <a:br>
              <a:rPr lang="sv-SE" sz="1800" dirty="0">
                <a:effectLst/>
                <a:latin typeface="Calibri" panose="020F0502020204030204" pitchFamily="34" charset="0"/>
                <a:ea typeface="Calibri" panose="020F0502020204030204" pitchFamily="34" charset="0"/>
                <a:cs typeface="Calibri" panose="020F0502020204030204" pitchFamily="34" charset="0"/>
              </a:rPr>
            </a:b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En annan vanlig orsak till halsont är halsfluss, tonsillit. Människor med halsfluss har oftast rejält ont i halsen, sväljningssmärta och feber, men inte hosta eller snuva. Vid halsont utan andra förkylningssymtom är det klokt att boka in patienten på läkarbesök för bedömning.</a:t>
            </a:r>
            <a:br>
              <a:rPr lang="sv-SE" sz="1800" dirty="0">
                <a:effectLst/>
                <a:latin typeface="Calibri" panose="020F0502020204030204" pitchFamily="34" charset="0"/>
                <a:ea typeface="Calibri" panose="020F0502020204030204" pitchFamily="34" charset="0"/>
                <a:cs typeface="Calibri" panose="020F0502020204030204" pitchFamily="34" charset="0"/>
              </a:rPr>
            </a:b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En ovanligare orsak till halsont är halsböld, peritonsillit. Här brukar patienten prata grötigt och inte kunna gapa fullt ut. Smärtan kan vara ensidig. Vid misstanke om halsböld bör patienten snabbt få tid på vårdcentralen för en bedömning. Om misstanken om halsböld kvarstår efter bedömningen remitteras patienten till ÖNH-akuten.</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Ännu ovanligare men mycket allvarligt och brådskande är epiglottit, som kan ge akut andningshinder. Patienter med epiglottit kan ofta inte svälja alls, utan dreglar eller spottar sin saliv i en mugg. Stridor kan också förekomma. Vid misstanke om epiglottit ska patienten till sjukhus så snabbt det går. Ring 112.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037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Vid fyra Centorkriterier är det 50–60 procent av patienterna som har en bakteriell tonsillit. 40–50 procent har alltså en virustonsillit även om de har en uttalad halsfluss med alla Centorkriterier uppfyllda. Det finns inga säkra kliniska tecken som talar för vare sig virus eller bakterier. </a:t>
            </a:r>
          </a:p>
          <a:p>
            <a:r>
              <a:rPr lang="sv-SE" sz="1800" dirty="0">
                <a:effectLst/>
                <a:latin typeface="Calibri" panose="020F0502020204030204" pitchFamily="34" charset="0"/>
                <a:ea typeface="Calibri" panose="020F0502020204030204" pitchFamily="34" charset="0"/>
              </a:rPr>
              <a:t>Man ska inte, annat än i undantagsfall, ge antibiotika ”för säkerhets skull” när snabbtestet är negativt. Som regel kan patienten gå hem med egenvårdsråd och en uppmaning att återkomma vid försämring. </a:t>
            </a:r>
            <a:br>
              <a:rPr lang="sv-SE" sz="1800" dirty="0">
                <a:effectLst/>
                <a:latin typeface="Calibri" panose="020F0502020204030204" pitchFamily="34" charset="0"/>
                <a:ea typeface="Calibri" panose="020F0502020204030204" pitchFamily="34" charset="0"/>
              </a:rPr>
            </a:br>
            <a:br>
              <a:rPr lang="sv-SE" sz="1800" dirty="0">
                <a:effectLst/>
                <a:latin typeface="Calibri" panose="020F0502020204030204" pitchFamily="34" charset="0"/>
                <a:ea typeface="Calibri" panose="020F0502020204030204" pitchFamily="34" charset="0"/>
              </a:rPr>
            </a:br>
            <a:r>
              <a:rPr lang="sv-SE" sz="1800" dirty="0">
                <a:effectLst/>
                <a:latin typeface="Calibri" panose="020F0502020204030204" pitchFamily="34" charset="0"/>
                <a:ea typeface="Calibri" panose="020F0502020204030204" pitchFamily="34" charset="0"/>
              </a:rPr>
              <a:t>Man ska inte, annat än i undantagsfall, ge antibiotika ”för säkerhets skull” när snabbtestet är negativt. Som regel kan patienten gå hem med egenvårdsråd och en uppmaning att återkomma vid försämring.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266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Det är alltid klokt att överväga differentialdiagnoser. Av dem med bakteriell tonsillit är det cirka 95 procent som har streptokocker grupp A. De är de enda som fångas i snabbtestet. Ett fåtal har streptokocker grupp C eller G, och misstänker man dessa får man ta en svalgodling. Man kan också överväga provtagning för mononukleos, hiv eller annat.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2788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buFont typeface="+mj-lt"/>
              <a:buAutoNum type="arabicPeriod"/>
            </a:pPr>
            <a:r>
              <a:rPr lang="sv-SE" sz="1800" dirty="0">
                <a:effectLst/>
                <a:latin typeface="Calibri" panose="020F0502020204030204" pitchFamily="34" charset="0"/>
                <a:ea typeface="Calibri" panose="020F0502020204030204" pitchFamily="34" charset="0"/>
                <a:cs typeface="Calibri" panose="020F0502020204030204" pitchFamily="34" charset="0"/>
              </a:rPr>
              <a:t>Här kan det vara frestande att ta snabbtest eller odling på helt friska individer och behandla med antibiotika vid positivt test. Men det är oftast ingen bra idé. För det första leder det till ökad risk för resistens, biverkningar och störd mikrobiota hos en människa som är frisk och inte har nytta av behandlingen. För det andra är det inte ett särskilt effektivt sätt att förhindra smitta eftersom streptokocker också finns i miljön, och där kommer ju inte antibiotikan åt. </a:t>
            </a:r>
            <a:br>
              <a:rPr lang="sv-SE" sz="1800" dirty="0">
                <a:effectLst/>
                <a:latin typeface="Calibri" panose="020F0502020204030204" pitchFamily="34" charset="0"/>
                <a:ea typeface="Calibri" panose="020F0502020204030204" pitchFamily="34" charset="0"/>
                <a:cs typeface="Calibri" panose="020F0502020204030204" pitchFamily="34" charset="0"/>
              </a:rPr>
            </a:b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Hygienåtgärder är mer effektiva och mindre riskabla: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God handhygien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Täta byten av handdukar och att alla i familjen har varsin handduk</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Att man slänger använda tandborstar och påbörjade tandkrämstuber och att var och en får ha sin egen tub</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Att man undviker att smaka på varandras mat eller dricka ur samma flaska och så vidare. </a:t>
            </a:r>
            <a:br>
              <a:rPr lang="sv-SE" sz="1800" dirty="0">
                <a:effectLst/>
                <a:latin typeface="Calibri" panose="020F0502020204030204" pitchFamily="34" charset="0"/>
                <a:ea typeface="Calibri" panose="020F0502020204030204" pitchFamily="34" charset="0"/>
                <a:cs typeface="Calibri" panose="020F0502020204030204" pitchFamily="34" charset="0"/>
              </a:rPr>
            </a:b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Man får försöka hålla sin saliv för sig själv ett tag och inte dela den med andra!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Vid anhopning av streptokocksjukdom på en förskola, se Smittskydd Stockholm: </a:t>
            </a:r>
            <a:r>
              <a:rPr lang="sv-SE" sz="1800"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Betahemolyserande</a:t>
            </a:r>
            <a:r>
              <a:rPr lang="sv-SE"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grupp A-streptokocker | Vårdgivarguiden (vardgivarguiden.se)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107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Man får försöka hålla sin saliv för sig själv ett tag och inte dela den med andra!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Vid anhopning av streptokocksjukdom på en förskola, se Smittskydd Stockholm: </a:t>
            </a:r>
            <a:r>
              <a:rPr lang="sv-SE" sz="1800"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Betahemolyserande</a:t>
            </a:r>
            <a:r>
              <a:rPr lang="sv-SE"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grupp A-streptokocker | Vårdgivarguiden (vardgivarguiden.se)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9E8C2CAF-2B76-40D7-9DF9-2532FEA8E779}" type="slidenum">
              <a:rPr lang="sv-SE" smtClean="0"/>
              <a:t>19</a:t>
            </a:fld>
            <a:endParaRPr lang="sv-SE"/>
          </a:p>
        </p:txBody>
      </p:sp>
    </p:spTree>
    <p:extLst>
      <p:ext uri="{BB962C8B-B14F-4D97-AF65-F5344CB8AC3E}">
        <p14:creationId xmlns:p14="http://schemas.microsoft.com/office/powerpoint/2010/main" val="2904444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En annan vanlig orsak till halsont är halsfluss, tonsillit. Människor med halsfluss har oftast rejält ont i halsen, sväljningssmärta och feber, men inte hosta eller snuva. Vid halsont utan andra förkylningssymtom är det klokt att boka in patienten på läkarbesök för bedömning.</a:t>
            </a:r>
            <a:endParaRPr lang="sv-SE" dirty="0"/>
          </a:p>
        </p:txBody>
      </p:sp>
      <p:sp>
        <p:nvSpPr>
          <p:cNvPr id="4" name="Platshållare för bildnummer 3"/>
          <p:cNvSpPr>
            <a:spLocks noGrp="1"/>
          </p:cNvSpPr>
          <p:nvPr>
            <p:ph type="sldNum" sz="quarter" idx="5"/>
          </p:nvPr>
        </p:nvSpPr>
        <p:spPr/>
        <p:txBody>
          <a:bodyPr/>
          <a:lstStyle/>
          <a:p>
            <a:fld id="{9E8C2CAF-2B76-40D7-9DF9-2532FEA8E779}" type="slidenum">
              <a:rPr lang="sv-SE" smtClean="0"/>
              <a:t>3</a:t>
            </a:fld>
            <a:endParaRPr lang="sv-SE"/>
          </a:p>
        </p:txBody>
      </p:sp>
    </p:spTree>
    <p:extLst>
      <p:ext uri="{BB962C8B-B14F-4D97-AF65-F5344CB8AC3E}">
        <p14:creationId xmlns:p14="http://schemas.microsoft.com/office/powerpoint/2010/main" val="89606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Calibri" panose="020F0502020204030204" pitchFamily="34" charset="0"/>
              </a:rPr>
              <a:t>Om André skulle visa tecken på sepsis behöver han också snabbt komma till sjukhus. Tecken på sepsis är exempelvis:</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Uttalad allmänpåverkan eller konfusion</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Diarré och kräkningar</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Anamnes på frossa</a:t>
            </a:r>
          </a:p>
          <a:p>
            <a:pPr marL="457200">
              <a:lnSpc>
                <a:spcPct val="107000"/>
              </a:lnSpc>
            </a:pPr>
            <a:r>
              <a:rPr lang="sv-SE" sz="1800" dirty="0">
                <a:effectLst/>
                <a:latin typeface="Calibri" panose="020F0502020204030204" pitchFamily="34" charset="0"/>
                <a:ea typeface="Calibri" panose="020F0502020204030204" pitchFamily="34" charset="0"/>
                <a:cs typeface="Calibri" panose="020F0502020204030204" pitchFamily="34"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 behöver alltså fråga André om eventuella andra symtom såsom andningssvårigheter, sväljningssvårigheter, frossa, feber, hosta och snuva.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22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Calibri" panose="020F0502020204030204" pitchFamily="34" charset="0"/>
              </a:rPr>
              <a:t>Vi behöver alltså fråga André om eventuella andra symtom såsom andningssvårigheter, sväljningssvårigheter, frossa, feber, hosta och snuva.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1088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Halsfluss, tonsillit, betyder att tonsillerna är inflammerade. De blir då svullna och rodnade och ibland får de beläggningar. Själva diagnosen halsfluss är alltså en klinisk diagnos, det vill säga diagnosen sätts utifrån anamnes och status. Har man synligt inflammerade tonsiller så har man tonsillit, annars inte. André har alltså halsfluss.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8622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u="sng" dirty="0">
                <a:effectLst/>
                <a:latin typeface="Calibri" panose="020F0502020204030204" pitchFamily="34" charset="0"/>
                <a:ea typeface="Calibri" panose="020F0502020204030204" pitchFamily="34" charset="0"/>
                <a:cs typeface="Calibri" panose="020F0502020204030204" pitchFamily="34" charset="0"/>
              </a:rPr>
              <a:t>Steg 1</a:t>
            </a:r>
            <a:r>
              <a:rPr lang="sv-SE" sz="1800" dirty="0">
                <a:effectLst/>
                <a:latin typeface="Calibri" panose="020F0502020204030204" pitchFamily="34" charset="0"/>
                <a:ea typeface="Calibri" panose="020F0502020204030204" pitchFamily="34" charset="0"/>
                <a:cs typeface="Calibri" panose="020F0502020204030204" pitchFamily="34" charset="0"/>
              </a:rPr>
              <a:t> Tänk efter om patienten är ”normalsjuk” för att vara på en vårdcentral. Se gärna sidorna 4–13 i ”regnbågshäftet” </a:t>
            </a:r>
            <a:r>
              <a:rPr lang="sv-SE"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Behandlingsrekommendationer för vanliga infektioner i öppenvård (folkhalsomyndigheten.se)</a:t>
            </a:r>
            <a:r>
              <a:rPr lang="sv-SE" sz="1800" dirty="0">
                <a:effectLst/>
                <a:latin typeface="Calibri" panose="020F0502020204030204" pitchFamily="34" charset="0"/>
                <a:ea typeface="Calibri" panose="020F0502020204030204" pitchFamily="34" charset="0"/>
                <a:cs typeface="Calibri" panose="020F0502020204030204" pitchFamily="34" charset="0"/>
              </a:rPr>
              <a:t> - om det finns tecken på allvarlig infektion bör patienten </a:t>
            </a:r>
            <a:r>
              <a:rPr lang="sv-SE" sz="1800" b="1" dirty="0">
                <a:effectLst/>
                <a:latin typeface="Calibri" panose="020F0502020204030204" pitchFamily="34" charset="0"/>
                <a:ea typeface="Calibri" panose="020F0502020204030204" pitchFamily="34" charset="0"/>
                <a:cs typeface="Calibri" panose="020F0502020204030204" pitchFamily="34" charset="0"/>
              </a:rPr>
              <a:t>inte</a:t>
            </a:r>
            <a:r>
              <a:rPr lang="sv-SE" sz="1800" dirty="0">
                <a:effectLst/>
                <a:latin typeface="Calibri" panose="020F0502020204030204" pitchFamily="34" charset="0"/>
                <a:ea typeface="Calibri" panose="020F0502020204030204" pitchFamily="34" charset="0"/>
                <a:cs typeface="Calibri" panose="020F0502020204030204" pitchFamily="34" charset="0"/>
              </a:rPr>
              <a:t> skickas hem med peroral antibiotika utan istället remitteras till sjukhus. Peroral antibiotika mot halsfluss </a:t>
            </a:r>
            <a:r>
              <a:rPr lang="sv-S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är otillräckligt vid allvarlig sjukdom varför patienten ska remitteras till sjukhus</a:t>
            </a:r>
            <a:r>
              <a:rPr lang="sv-SE" sz="1800" dirty="0">
                <a:effectLst/>
                <a:latin typeface="Calibri" panose="020F0502020204030204" pitchFamily="34" charset="0"/>
                <a:ea typeface="Calibri" panose="020F0502020204030204" pitchFamily="34" charset="0"/>
                <a:cs typeface="Calibri" panose="020F0502020204030204" pitchFamily="34" charset="0"/>
              </a:rPr>
              <a:t> om hen verkar ovanligt sjuk och man är orolig för exempelvis uppseglande sepsis.</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br>
              <a:rPr lang="sv-SE" sz="1800" u="sng" dirty="0">
                <a:effectLst/>
                <a:latin typeface="Calibri" panose="020F0502020204030204" pitchFamily="34" charset="0"/>
                <a:ea typeface="Calibri" panose="020F0502020204030204" pitchFamily="34" charset="0"/>
                <a:cs typeface="Calibri" panose="020F0502020204030204" pitchFamily="34" charset="0"/>
              </a:rPr>
            </a:br>
            <a:r>
              <a:rPr lang="sv-SE" sz="1800" u="sng" dirty="0">
                <a:effectLst/>
                <a:latin typeface="Calibri" panose="020F0502020204030204" pitchFamily="34" charset="0"/>
                <a:ea typeface="Calibri" panose="020F0502020204030204" pitchFamily="34" charset="0"/>
                <a:cs typeface="Calibri" panose="020F0502020204030204" pitchFamily="34" charset="0"/>
              </a:rPr>
              <a:t>Steg 2</a:t>
            </a:r>
            <a:r>
              <a:rPr lang="sv-SE" sz="1800" dirty="0">
                <a:effectLst/>
                <a:latin typeface="Calibri" panose="020F0502020204030204" pitchFamily="34" charset="0"/>
                <a:ea typeface="Calibri" panose="020F0502020204030204" pitchFamily="34" charset="0"/>
                <a:cs typeface="Calibri" panose="020F0502020204030204" pitchFamily="34" charset="0"/>
              </a:rPr>
              <a:t> Om patienten är en ”normalsjuk” vårdcentralspatient, gå vidare med att bedöma Centorkriterier: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Feber ≥ 38,5 grader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Ömmande käkvinkeladeniter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Beläggning på tonsillerna. Hos barn 3–6 år räcker inflammerade (rodnade och svullna) tonsiller som kriterium, beläggning krävs inte.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Calibri" panose="020F0502020204030204" pitchFamily="34" charset="0"/>
              </a:rPr>
              <a:t>Ingen hosta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u="sng"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u="sng" dirty="0">
                <a:effectLst/>
                <a:latin typeface="Calibri" panose="020F0502020204030204" pitchFamily="34" charset="0"/>
                <a:ea typeface="Calibri" panose="020F0502020204030204" pitchFamily="34" charset="0"/>
                <a:cs typeface="Calibri" panose="020F0502020204030204" pitchFamily="34" charset="0"/>
              </a:rPr>
              <a:t>Steg 3</a:t>
            </a:r>
            <a:r>
              <a:rPr lang="sv-SE" sz="1800" dirty="0">
                <a:effectLst/>
                <a:latin typeface="Calibri" panose="020F0502020204030204" pitchFamily="34" charset="0"/>
                <a:ea typeface="Calibri" panose="020F0502020204030204" pitchFamily="34" charset="0"/>
                <a:cs typeface="Calibri" panose="020F0502020204030204" pitchFamily="34" charset="0"/>
              </a:rPr>
              <a:t> Om 3–4 Centorkriterier är uppfyllda, ta snabbtest för streptokocker (Step A-test) och erbjud antibiotika om testet är positivt. </a:t>
            </a: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Är snabbtestet negativt rör det sig oftast om en virustonsillit och då behandlar man inte med antibiotika. </a:t>
            </a:r>
            <a:br>
              <a:rPr lang="sv-SE" sz="1800" dirty="0">
                <a:effectLst/>
                <a:latin typeface="Calibri" panose="020F0502020204030204" pitchFamily="34" charset="0"/>
                <a:ea typeface="Calibri" panose="020F0502020204030204" pitchFamily="34" charset="0"/>
                <a:cs typeface="Calibri" panose="020F0502020204030204" pitchFamily="34" charset="0"/>
              </a:rPr>
            </a:br>
            <a:r>
              <a:rPr lang="sv-SE" sz="1800" dirty="0">
                <a:effectLst/>
                <a:latin typeface="Calibri" panose="020F0502020204030204" pitchFamily="34" charset="0"/>
                <a:ea typeface="Calibri" panose="020F0502020204030204" pitchFamily="34" charset="0"/>
                <a:cs typeface="Calibri" panose="020F0502020204030204" pitchFamily="34" charset="0"/>
              </a:rPr>
              <a:t>Avstå från snabbtest om 0–2 Centorkriterier är uppfyllda. Tänk också igenom möjliga differentialdiagnoser som kan ge tonsillit eller en tonsillitliknande bild, till exempel mononukleos och primär </a:t>
            </a:r>
            <a:r>
              <a:rPr lang="sv-SE" sz="1800" dirty="0" err="1">
                <a:effectLst/>
                <a:latin typeface="Calibri" panose="020F0502020204030204" pitchFamily="34" charset="0"/>
                <a:ea typeface="Calibri" panose="020F0502020204030204" pitchFamily="34" charset="0"/>
                <a:cs typeface="Calibri" panose="020F0502020204030204" pitchFamily="34" charset="0"/>
              </a:rPr>
              <a:t>hiv-infektion</a:t>
            </a:r>
            <a:r>
              <a:rPr lang="sv-SE" sz="1800" dirty="0">
                <a:effectLst/>
                <a:latin typeface="Calibri" panose="020F0502020204030204" pitchFamily="34" charset="0"/>
                <a:ea typeface="Calibri" panose="020F0502020204030204" pitchFamily="34" charset="0"/>
                <a:cs typeface="Calibri" panose="020F0502020204030204" pitchFamily="34"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21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Calibri" panose="020F0502020204030204" pitchFamily="34" charset="0"/>
              </a:rPr>
              <a:t>Det främsta syftet är att lindra symtomen och förkorta sjukdomstiden. Man blir också snabbare mindre smittsam, även om antibiotika inte är det effektivaste sättet att förhindra smitta. Dessutom förhindras någon enstaka peritonsillit, men antibiotika mot tonsillit är inte på något sätt en garanti för att peritonsillit inte ska uppkomma, och effekten är så liten att den inte anses vara det främsta skälet till att behandla tonsillit.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9E8C2CAF-2B76-40D7-9DF9-2532FEA8E779}" type="slidenum">
              <a:rPr lang="sv-SE" smtClean="0"/>
              <a:t>13</a:t>
            </a:fld>
            <a:endParaRPr lang="sv-SE"/>
          </a:p>
        </p:txBody>
      </p:sp>
    </p:spTree>
    <p:extLst>
      <p:ext uri="{BB962C8B-B14F-4D97-AF65-F5344CB8AC3E}">
        <p14:creationId xmlns:p14="http://schemas.microsoft.com/office/powerpoint/2010/main" val="1498874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Calibri" panose="020F0502020204030204" pitchFamily="34" charset="0"/>
              </a:rPr>
              <a:t>Det främsta syftet är att lindra symtomen och förkorta sjukdomstiden. Man blir också snabbare mindre smittsam, även om antibiotika inte är det effektivaste sättet att förhindra smitta. Dessutom förhindras någon enstaka peritonsillit, men antibiotika mot tonsillit är inte på något sätt en garanti för att peritonsillit inte ska uppkomma, och effekten är så liten att den inte anses vara det främsta skälet till att behandla tonsillit.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sv-SE" sz="1800" dirty="0">
                <a:effectLst/>
                <a:latin typeface="Calibri" panose="020F0502020204030204" pitchFamily="34" charset="0"/>
                <a:ea typeface="Calibri" panose="020F0502020204030204" pitchFamily="34" charset="0"/>
                <a:cs typeface="Calibri" panose="020F0502020204030204" pitchFamily="34"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Sjukdomstiden förkortas upp till 2½ dygn av antibiotika om man har en så pass uttalad halsfluss att man uppfyller 3–4 Centorkriterier. Vid färre Centorkriterier, det vill säga en lite mindre uttalad halsfluss, förkortas sjukdomstiden mindre än ett dygn. Då är nackdelarna (resistensutveckling, störd mikrobiota, biverkningar) med behandling större än fördelarna.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F36FD-B862-4776-BF76-5CFF8366BC5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936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PcV</a:t>
            </a:r>
            <a:r>
              <a:rPr lang="sv-SE" sz="1800" dirty="0">
                <a:effectLst/>
                <a:latin typeface="Calibri" panose="020F0502020204030204" pitchFamily="34" charset="0"/>
                <a:ea typeface="Calibri" panose="020F0502020204030204" pitchFamily="34" charset="0"/>
                <a:cs typeface="Times New Roman" panose="02020603050405020304" pitchFamily="18" charset="0"/>
              </a:rPr>
              <a:t> 800 mg x 4 i 5 dygn alternativt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PcV</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3 i 10 dygn. 5-dygnsbehandlingen kan ges till vuxna utan allvarlig underliggande sjukdom och utan immunmodulerande behandling. </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penicillinallergi typ 1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klindamycin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300 mg x 3 i 10 dygn</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terapisvikt och recidiv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klindamycin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300 mg x 3 i 10 dygn alternativt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cefadroxil</a:t>
            </a:r>
            <a:r>
              <a:rPr lang="sv-SE" sz="1800" dirty="0">
                <a:effectLst/>
                <a:latin typeface="Calibri" panose="020F0502020204030204" pitchFamily="34" charset="0"/>
                <a:ea typeface="Calibri" panose="020F0502020204030204" pitchFamily="34" charset="0"/>
                <a:cs typeface="Times New Roman" panose="02020603050405020304" pitchFamily="18" charset="0"/>
              </a:rPr>
              <a:t> 500 mg x 2 i 10 dygn</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Gravida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PcV</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4 i 10 dygn</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pPr>
            <a:r>
              <a:rPr lang="sv-SE" sz="1800" b="1" dirty="0">
                <a:effectLst/>
                <a:latin typeface="Calibri" panose="020F0502020204030204" pitchFamily="34" charset="0"/>
                <a:ea typeface="Calibri" panose="020F0502020204030204" pitchFamily="34" charset="0"/>
                <a:cs typeface="Times New Roman" panose="02020603050405020304" pitchFamily="18" charset="0"/>
              </a:rPr>
              <a:t>Antibiotikabehandling av barn, upp till </a:t>
            </a:r>
            <a:r>
              <a:rPr lang="sv-SE" sz="1800" b="1" dirty="0" err="1">
                <a:effectLst/>
                <a:latin typeface="Calibri" panose="020F0502020204030204" pitchFamily="34" charset="0"/>
                <a:ea typeface="Calibri" panose="020F0502020204030204" pitchFamily="34" charset="0"/>
                <a:cs typeface="Times New Roman" panose="02020603050405020304" pitchFamily="18" charset="0"/>
              </a:rPr>
              <a:t>vuxendos</a:t>
            </a:r>
            <a:r>
              <a:rPr lang="sv-SE" sz="1800" b="1" dirty="0">
                <a:effectLst/>
                <a:latin typeface="Calibri" panose="020F0502020204030204" pitchFamily="34" charset="0"/>
                <a:ea typeface="Calibri" panose="020F0502020204030204" pitchFamily="34" charset="0"/>
                <a:cs typeface="Times New Roman" panose="02020603050405020304" pitchFamily="18" charset="0"/>
              </a:rPr>
              <a: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PcV</a:t>
            </a:r>
            <a:r>
              <a:rPr lang="sv-SE" sz="1800" dirty="0">
                <a:effectLst/>
                <a:latin typeface="Calibri" panose="020F0502020204030204" pitchFamily="34" charset="0"/>
                <a:ea typeface="Calibri" panose="020F0502020204030204" pitchFamily="34" charset="0"/>
                <a:cs typeface="Times New Roman" panose="02020603050405020304" pitchFamily="18" charset="0"/>
              </a:rPr>
              <a:t> 12,5 mg/kg kroppsvikt × 3 alternativt i 10 dygn alternativt 12,5 mg/kg kroppsvikt x 4 i 5 dygn. 5-dygnsbehandlingen kan ges till barn ≥ 6 år utan allvarlig underliggande sjukdom och utan immunmodulerande behandling. </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penicillinallergi typ 1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klindamycin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5 mg/kg kroppsvikt x 3 i 10 dygn</a:t>
            </a: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terapisvikt och recidiv ges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klindamycin</a:t>
            </a:r>
            <a:r>
              <a:rPr lang="sv-SE" sz="1800" dirty="0">
                <a:effectLst/>
                <a:latin typeface="Calibri" panose="020F0502020204030204" pitchFamily="34" charset="0"/>
                <a:ea typeface="Calibri" panose="020F0502020204030204" pitchFamily="34" charset="0"/>
                <a:cs typeface="Times New Roman" panose="02020603050405020304" pitchFamily="18" charset="0"/>
              </a:rPr>
              <a:t> 5 mg/kg kroppsvikt x 3 i 10 dygn alternativt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cefadroxil</a:t>
            </a:r>
            <a:r>
              <a:rPr lang="sv-SE" sz="1800" dirty="0">
                <a:effectLst/>
                <a:latin typeface="Calibri" panose="020F0502020204030204" pitchFamily="34" charset="0"/>
                <a:ea typeface="Calibri" panose="020F0502020204030204" pitchFamily="34" charset="0"/>
                <a:cs typeface="Times New Roman" panose="02020603050405020304" pitchFamily="18" charset="0"/>
              </a:rPr>
              <a:t> 15 mg/kg kroppsvikt x 2 10 dygn.</a:t>
            </a:r>
          </a:p>
          <a:p>
            <a:endParaRPr lang="sv-SE" dirty="0"/>
          </a:p>
        </p:txBody>
      </p:sp>
      <p:sp>
        <p:nvSpPr>
          <p:cNvPr id="4" name="Platshållare för bildnummer 3"/>
          <p:cNvSpPr>
            <a:spLocks noGrp="1"/>
          </p:cNvSpPr>
          <p:nvPr>
            <p:ph type="sldNum" sz="quarter" idx="5"/>
          </p:nvPr>
        </p:nvSpPr>
        <p:spPr/>
        <p:txBody>
          <a:bodyPr/>
          <a:lstStyle/>
          <a:p>
            <a:fld id="{B68F36FD-B862-4776-BF76-5CFF8366BC55}" type="slidenum">
              <a:rPr lang="sv-SE" smtClean="0"/>
              <a:t>15</a:t>
            </a:fld>
            <a:endParaRPr lang="sv-SE"/>
          </a:p>
        </p:txBody>
      </p:sp>
    </p:spTree>
    <p:extLst>
      <p:ext uri="{BB962C8B-B14F-4D97-AF65-F5344CB8AC3E}">
        <p14:creationId xmlns:p14="http://schemas.microsoft.com/office/powerpoint/2010/main" val="2084580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67555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3239917932"/>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4097234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656157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234482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vardgivarguiden.se/kunskapsstod/smittskydd/sjukdomar/betahemolyserande-grupp-a-streptokocker/"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6C1EC12-B73A-2DBD-F800-450633D8838D}"/>
              </a:ext>
            </a:extLst>
          </p:cNvPr>
          <p:cNvSpPr>
            <a:spLocks noGrp="1"/>
          </p:cNvSpPr>
          <p:nvPr>
            <p:ph type="title"/>
          </p:nvPr>
        </p:nvSpPr>
        <p:spPr>
          <a:xfrm>
            <a:off x="720000" y="1080000"/>
            <a:ext cx="7700963" cy="836613"/>
          </a:xfrm>
        </p:spPr>
        <p:txBody>
          <a:bodyPr/>
          <a:lstStyle/>
          <a:p>
            <a:pPr algn="ctr"/>
            <a:r>
              <a:rPr lang="en-US" sz="2800" dirty="0" err="1"/>
              <a:t>Halsont</a:t>
            </a:r>
            <a:endParaRPr lang="en-US" sz="2800" dirty="0"/>
          </a:p>
        </p:txBody>
      </p:sp>
      <p:sp>
        <p:nvSpPr>
          <p:cNvPr id="12" name="Content Placeholder 2">
            <a:extLst>
              <a:ext uri="{FF2B5EF4-FFF2-40B4-BE49-F238E27FC236}">
                <a16:creationId xmlns:a16="http://schemas.microsoft.com/office/drawing/2014/main" id="{079212FA-B06C-8D5E-8538-37991DEFE7F9}"/>
              </a:ext>
            </a:extLst>
          </p:cNvPr>
          <p:cNvSpPr>
            <a:spLocks noGrp="1"/>
          </p:cNvSpPr>
          <p:nvPr>
            <p:ph idx="1"/>
          </p:nvPr>
        </p:nvSpPr>
        <p:spPr>
          <a:xfrm>
            <a:off x="720000" y="2159999"/>
            <a:ext cx="7700963" cy="3938400"/>
          </a:xfrm>
        </p:spPr>
        <p:txBody>
          <a:bodyPr/>
          <a:lstStyle/>
          <a:p>
            <a:pPr marL="0" indent="0">
              <a:buNone/>
            </a:pPr>
            <a:r>
              <a:rPr lang="sv-SE" dirty="0"/>
              <a:t>André, 19 år, söker en morgon på närakuten. Han har ont i halsen, tror kanske att han har halsfluss och funderar på om han behöver antibiotika. Han är i övrigt frisk och tar inga mediciner. </a:t>
            </a:r>
            <a:endParaRPr lang="en-US" dirty="0"/>
          </a:p>
        </p:txBody>
      </p:sp>
      <p:sp>
        <p:nvSpPr>
          <p:cNvPr id="14" name="Footer Placeholder 3">
            <a:extLst>
              <a:ext uri="{FF2B5EF4-FFF2-40B4-BE49-F238E27FC236}">
                <a16:creationId xmlns:a16="http://schemas.microsoft.com/office/drawing/2014/main" id="{F500D8BC-6FCA-3173-4179-FD0C8E3BDF78}"/>
              </a:ext>
            </a:extLst>
          </p:cNvPr>
          <p:cNvSpPr>
            <a:spLocks noGrp="1"/>
          </p:cNvSpPr>
          <p:nvPr>
            <p:ph type="ftr" sz="quarter" idx="3"/>
          </p:nvPr>
        </p:nvSpPr>
        <p:spPr>
          <a:xfrm>
            <a:off x="6400800" y="657225"/>
            <a:ext cx="2519363" cy="130175"/>
          </a:xfrm>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915989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4725B2F-A396-4A1F-AAC7-12FEFC0FBAD9}"/>
              </a:ext>
            </a:extLst>
          </p:cNvPr>
          <p:cNvSpPr>
            <a:spLocks noGrp="1"/>
          </p:cNvSpPr>
          <p:nvPr>
            <p:ph type="title"/>
          </p:nvPr>
        </p:nvSpPr>
        <p:spPr>
          <a:xfrm>
            <a:off x="720000" y="1080000"/>
            <a:ext cx="7700963" cy="770571"/>
          </a:xfrm>
        </p:spPr>
        <p:txBody>
          <a:bodyPr/>
          <a:lstStyle/>
          <a:p>
            <a:r>
              <a:rPr lang="sv-SE" sz="2800" dirty="0"/>
              <a:t>3. Hur går man vidare med diagnostiken hos en patient med halsfluss?</a:t>
            </a:r>
          </a:p>
        </p:txBody>
      </p:sp>
      <p:sp>
        <p:nvSpPr>
          <p:cNvPr id="7" name="Platshållare för innehåll 6">
            <a:extLst>
              <a:ext uri="{FF2B5EF4-FFF2-40B4-BE49-F238E27FC236}">
                <a16:creationId xmlns:a16="http://schemas.microsoft.com/office/drawing/2014/main" id="{EC33CF02-F430-4809-8BFF-7603EFA2CFBD}"/>
              </a:ext>
            </a:extLst>
          </p:cNvPr>
          <p:cNvSpPr>
            <a:spLocks noGrp="1"/>
          </p:cNvSpPr>
          <p:nvPr>
            <p:ph idx="1"/>
          </p:nvPr>
        </p:nvSpPr>
        <p:spPr>
          <a:xfrm>
            <a:off x="720000" y="1850571"/>
            <a:ext cx="7700963" cy="4452258"/>
          </a:xfrm>
        </p:spPr>
        <p:txBody>
          <a:bodyPr/>
          <a:lstStyle/>
          <a:p>
            <a:r>
              <a:rPr lang="sv-SE" dirty="0"/>
              <a:t>Är patienten ”normalsjuk”?</a:t>
            </a:r>
          </a:p>
          <a:p>
            <a:r>
              <a:rPr lang="sv-SE" dirty="0"/>
              <a:t>Om tecken på allvarlig infektion bör patienten remitteras till sjukhus</a:t>
            </a:r>
          </a:p>
          <a:p>
            <a:r>
              <a:rPr lang="sv-SE" dirty="0"/>
              <a:t>Om patienten är normalsjuk bedömer vi </a:t>
            </a:r>
            <a:r>
              <a:rPr lang="sv-SE" dirty="0" err="1"/>
              <a:t>Centorkriterierna</a:t>
            </a:r>
            <a:r>
              <a:rPr lang="sv-SE" dirty="0"/>
              <a:t> (se nästa bild)</a:t>
            </a:r>
          </a:p>
          <a:p>
            <a:r>
              <a:rPr lang="sv-SE" dirty="0"/>
              <a:t>Ta </a:t>
            </a:r>
            <a:r>
              <a:rPr lang="sv-SE" dirty="0" err="1"/>
              <a:t>Strep</a:t>
            </a:r>
            <a:r>
              <a:rPr lang="sv-SE" dirty="0"/>
              <a:t> A-test om 3-4 Centorkriterier är uppfyllda</a:t>
            </a:r>
          </a:p>
          <a:p>
            <a:r>
              <a:rPr lang="sv-SE" dirty="0"/>
              <a:t>Avstå från </a:t>
            </a:r>
            <a:r>
              <a:rPr lang="sv-SE" dirty="0" err="1"/>
              <a:t>Strep</a:t>
            </a:r>
            <a:r>
              <a:rPr lang="sv-SE" dirty="0"/>
              <a:t> A-test om 0-2 kriterier är uppfyllda och tänk igenom möjliga </a:t>
            </a:r>
            <a:r>
              <a:rPr lang="sv-SE" dirty="0" err="1"/>
              <a:t>diff</a:t>
            </a:r>
            <a:r>
              <a:rPr lang="sv-SE" dirty="0"/>
              <a:t>-diagnoser, t ex primär </a:t>
            </a:r>
            <a:r>
              <a:rPr lang="sv-SE" dirty="0" err="1"/>
              <a:t>hiv-infektion</a:t>
            </a:r>
            <a:r>
              <a:rPr lang="sv-SE" dirty="0"/>
              <a:t> och mononukleos.</a:t>
            </a:r>
          </a:p>
        </p:txBody>
      </p:sp>
      <p:sp>
        <p:nvSpPr>
          <p:cNvPr id="4" name="Platshållare för sidfot 3">
            <a:extLst>
              <a:ext uri="{FF2B5EF4-FFF2-40B4-BE49-F238E27FC236}">
                <a16:creationId xmlns:a16="http://schemas.microsoft.com/office/drawing/2014/main" id="{7CC06A7D-CA6E-4341-8C11-91ADCB59846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263037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28E62DC-B111-47A5-883F-5806A2595D8C}"/>
              </a:ext>
            </a:extLst>
          </p:cNvPr>
          <p:cNvSpPr>
            <a:spLocks noGrp="1"/>
          </p:cNvSpPr>
          <p:nvPr>
            <p:ph type="title"/>
          </p:nvPr>
        </p:nvSpPr>
        <p:spPr/>
        <p:txBody>
          <a:bodyPr/>
          <a:lstStyle/>
          <a:p>
            <a:r>
              <a:rPr lang="sv-SE" sz="2800" dirty="0" err="1"/>
              <a:t>Centorkriterierna</a:t>
            </a:r>
            <a:endParaRPr lang="sv-SE" sz="2800" dirty="0"/>
          </a:p>
        </p:txBody>
      </p:sp>
      <p:sp>
        <p:nvSpPr>
          <p:cNvPr id="7" name="Platshållare för innehåll 6">
            <a:extLst>
              <a:ext uri="{FF2B5EF4-FFF2-40B4-BE49-F238E27FC236}">
                <a16:creationId xmlns:a16="http://schemas.microsoft.com/office/drawing/2014/main" id="{3330764A-7012-4130-BC95-FB283F72221B}"/>
              </a:ext>
            </a:extLst>
          </p:cNvPr>
          <p:cNvSpPr>
            <a:spLocks noGrp="1"/>
          </p:cNvSpPr>
          <p:nvPr>
            <p:ph idx="1"/>
          </p:nvPr>
        </p:nvSpPr>
        <p:spPr/>
        <p:txBody>
          <a:bodyPr/>
          <a:lstStyle/>
          <a:p>
            <a:r>
              <a:rPr lang="sv-SE" dirty="0"/>
              <a:t>Feber ≥ 38,5º</a:t>
            </a:r>
          </a:p>
          <a:p>
            <a:r>
              <a:rPr lang="sv-SE" dirty="0"/>
              <a:t>Ömmande käkvinkeladeniter</a:t>
            </a:r>
          </a:p>
          <a:p>
            <a:r>
              <a:rPr lang="sv-SE" dirty="0"/>
              <a:t>Beläggning på tonsillerna. Hos barn 3-6 år räcker inflammerade (rodnade och svullna) tonsiller som kriterium</a:t>
            </a:r>
          </a:p>
          <a:p>
            <a:r>
              <a:rPr lang="sv-SE" dirty="0"/>
              <a:t>Frånvaro av hosta</a:t>
            </a:r>
          </a:p>
        </p:txBody>
      </p:sp>
      <p:sp>
        <p:nvSpPr>
          <p:cNvPr id="4" name="Platshållare för sidfot 3">
            <a:extLst>
              <a:ext uri="{FF2B5EF4-FFF2-40B4-BE49-F238E27FC236}">
                <a16:creationId xmlns:a16="http://schemas.microsoft.com/office/drawing/2014/main" id="{4A6005D6-03BC-401A-905D-6626B87137A4}"/>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288667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BD7C947-13DF-4C99-8B22-660AB962213B}"/>
              </a:ext>
            </a:extLst>
          </p:cNvPr>
          <p:cNvSpPr>
            <a:spLocks noGrp="1"/>
          </p:cNvSpPr>
          <p:nvPr>
            <p:ph type="title"/>
          </p:nvPr>
        </p:nvSpPr>
        <p:spPr>
          <a:xfrm>
            <a:off x="720000" y="1210175"/>
            <a:ext cx="7700963" cy="1206000"/>
          </a:xfrm>
        </p:spPr>
        <p:txBody>
          <a:bodyPr/>
          <a:lstStyle/>
          <a:p>
            <a:r>
              <a:rPr lang="sv-SE" sz="2800" dirty="0"/>
              <a:t>4. Varför ska man inte ta </a:t>
            </a:r>
            <a:r>
              <a:rPr lang="sv-SE" sz="2800" dirty="0" err="1"/>
              <a:t>Strep</a:t>
            </a:r>
            <a:r>
              <a:rPr lang="sv-SE" sz="2800" dirty="0"/>
              <a:t> A-test innan man bedömt patienten och räknat Centorkriterier?</a:t>
            </a:r>
          </a:p>
        </p:txBody>
      </p:sp>
      <p:sp>
        <p:nvSpPr>
          <p:cNvPr id="7" name="Platshållare för innehåll 6">
            <a:extLst>
              <a:ext uri="{FF2B5EF4-FFF2-40B4-BE49-F238E27FC236}">
                <a16:creationId xmlns:a16="http://schemas.microsoft.com/office/drawing/2014/main" id="{5E6994A3-4C59-4469-81DD-4756D337E9B6}"/>
              </a:ext>
            </a:extLst>
          </p:cNvPr>
          <p:cNvSpPr>
            <a:spLocks noGrp="1"/>
          </p:cNvSpPr>
          <p:nvPr>
            <p:ph idx="1"/>
          </p:nvPr>
        </p:nvSpPr>
        <p:spPr>
          <a:xfrm>
            <a:off x="631371" y="2677886"/>
            <a:ext cx="7789592" cy="3522889"/>
          </a:xfrm>
        </p:spPr>
        <p:txBody>
          <a:bodyPr/>
          <a:lstStyle/>
          <a:p>
            <a:r>
              <a:rPr lang="sv-SE" dirty="0"/>
              <a:t>Friskt bärarskap av streptokocker i svalget är vanligt</a:t>
            </a:r>
          </a:p>
          <a:p>
            <a:r>
              <a:rPr lang="sv-SE" dirty="0"/>
              <a:t>Alla med streptokocker i svalget ska inte behandlas</a:t>
            </a:r>
          </a:p>
          <a:p>
            <a:r>
              <a:rPr lang="sv-SE" dirty="0"/>
              <a:t>För att antibiotikabehandlingen ska göra mer nytta än skada behöver man ha en ganska uttalad halsfluss</a:t>
            </a:r>
          </a:p>
        </p:txBody>
      </p:sp>
      <p:sp>
        <p:nvSpPr>
          <p:cNvPr id="4" name="Platshållare för sidfot 3">
            <a:extLst>
              <a:ext uri="{FF2B5EF4-FFF2-40B4-BE49-F238E27FC236}">
                <a16:creationId xmlns:a16="http://schemas.microsoft.com/office/drawing/2014/main" id="{4D420218-A874-4126-B00F-64E12E0087D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100421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5DCC54E-04D4-456B-8122-BD6236877DCC}"/>
              </a:ext>
            </a:extLst>
          </p:cNvPr>
          <p:cNvSpPr>
            <a:spLocks noGrp="1"/>
          </p:cNvSpPr>
          <p:nvPr>
            <p:ph type="title"/>
          </p:nvPr>
        </p:nvSpPr>
        <p:spPr>
          <a:xfrm>
            <a:off x="544286" y="1080000"/>
            <a:ext cx="7876677" cy="1325743"/>
          </a:xfrm>
        </p:spPr>
        <p:txBody>
          <a:bodyPr/>
          <a:lstStyle/>
          <a:p>
            <a:r>
              <a:rPr lang="sv-SE" sz="2800" dirty="0"/>
              <a:t>5. Varför antibiotikabehandlas människor med halsfluss, 3-4 Centorkriterier och positivt </a:t>
            </a:r>
            <a:r>
              <a:rPr lang="sv-SE" sz="2800" dirty="0" err="1"/>
              <a:t>Strep</a:t>
            </a:r>
            <a:r>
              <a:rPr lang="sv-SE" sz="2800" dirty="0"/>
              <a:t> A-test?</a:t>
            </a:r>
          </a:p>
        </p:txBody>
      </p:sp>
      <p:sp>
        <p:nvSpPr>
          <p:cNvPr id="7" name="Platshållare för innehåll 6">
            <a:extLst>
              <a:ext uri="{FF2B5EF4-FFF2-40B4-BE49-F238E27FC236}">
                <a16:creationId xmlns:a16="http://schemas.microsoft.com/office/drawing/2014/main" id="{D2F84F8F-E220-4507-B13B-8973A99A1208}"/>
              </a:ext>
            </a:extLst>
          </p:cNvPr>
          <p:cNvSpPr>
            <a:spLocks noGrp="1"/>
          </p:cNvSpPr>
          <p:nvPr>
            <p:ph idx="1"/>
          </p:nvPr>
        </p:nvSpPr>
        <p:spPr>
          <a:xfrm>
            <a:off x="631370" y="2895600"/>
            <a:ext cx="7789593" cy="3202798"/>
          </a:xfrm>
        </p:spPr>
        <p:txBody>
          <a:bodyPr/>
          <a:lstStyle/>
          <a:p>
            <a:r>
              <a:rPr lang="sv-SE" dirty="0"/>
              <a:t>Främst för att lindra symtomen och förkorta sjukdomstiden</a:t>
            </a:r>
          </a:p>
          <a:p>
            <a:r>
              <a:rPr lang="sv-SE" dirty="0"/>
              <a:t>Man blir snabbare mindre smittsam</a:t>
            </a:r>
          </a:p>
          <a:p>
            <a:r>
              <a:rPr lang="sv-SE" dirty="0"/>
              <a:t>Någon enstaka peritonsillit förhindras (dock ingen garanti för att peritonsillit inte ska uppkomma)</a:t>
            </a:r>
          </a:p>
        </p:txBody>
      </p:sp>
      <p:sp>
        <p:nvSpPr>
          <p:cNvPr id="4" name="Platshållare för sidfot 3">
            <a:extLst>
              <a:ext uri="{FF2B5EF4-FFF2-40B4-BE49-F238E27FC236}">
                <a16:creationId xmlns:a16="http://schemas.microsoft.com/office/drawing/2014/main" id="{E12CB189-A836-4C85-8B01-FB72A126236B}"/>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55223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53B4563-BA56-40AD-AA54-D851B48131A3}"/>
              </a:ext>
            </a:extLst>
          </p:cNvPr>
          <p:cNvSpPr>
            <a:spLocks noGrp="1"/>
          </p:cNvSpPr>
          <p:nvPr>
            <p:ph type="title"/>
          </p:nvPr>
        </p:nvSpPr>
        <p:spPr/>
        <p:txBody>
          <a:bodyPr/>
          <a:lstStyle/>
          <a:p>
            <a:r>
              <a:rPr lang="sv-SE" dirty="0"/>
              <a:t>5. forts</a:t>
            </a:r>
          </a:p>
        </p:txBody>
      </p:sp>
      <p:sp>
        <p:nvSpPr>
          <p:cNvPr id="7" name="Platshållare för innehåll 6">
            <a:extLst>
              <a:ext uri="{FF2B5EF4-FFF2-40B4-BE49-F238E27FC236}">
                <a16:creationId xmlns:a16="http://schemas.microsoft.com/office/drawing/2014/main" id="{1E612D37-6E87-47C0-980A-74E6DA834710}"/>
              </a:ext>
            </a:extLst>
          </p:cNvPr>
          <p:cNvSpPr>
            <a:spLocks noGrp="1"/>
          </p:cNvSpPr>
          <p:nvPr>
            <p:ph idx="1"/>
          </p:nvPr>
        </p:nvSpPr>
        <p:spPr/>
        <p:txBody>
          <a:bodyPr/>
          <a:lstStyle/>
          <a:p>
            <a:r>
              <a:rPr lang="sv-SE" dirty="0"/>
              <a:t>Vid 3-4 Centorkriterier uppfyllda och positivt </a:t>
            </a:r>
            <a:r>
              <a:rPr lang="sv-SE" dirty="0" err="1"/>
              <a:t>Strep</a:t>
            </a:r>
            <a:r>
              <a:rPr lang="sv-SE" dirty="0"/>
              <a:t> A förkortas sjukdomstiden med upp till 2½ dygn.</a:t>
            </a:r>
          </a:p>
          <a:p>
            <a:pPr marL="1371600" lvl="3" indent="0">
              <a:buNone/>
            </a:pPr>
            <a:r>
              <a:rPr lang="sv-SE" sz="2200" dirty="0"/>
              <a:t>Fördelen med antibiotika överväger nackdelarna</a:t>
            </a:r>
          </a:p>
          <a:p>
            <a:pPr marL="285750" lvl="3" indent="-285750">
              <a:buFont typeface="Wingdings" panose="05000000000000000000" pitchFamily="2" charset="2"/>
              <a:buChar char="§"/>
            </a:pPr>
            <a:r>
              <a:rPr lang="sv-SE" sz="2200" dirty="0"/>
              <a:t>Vid 0-2 Centorkriterier uppfyllda och positivt </a:t>
            </a:r>
            <a:r>
              <a:rPr lang="sv-SE" sz="2200" dirty="0" err="1"/>
              <a:t>Strep</a:t>
            </a:r>
            <a:r>
              <a:rPr lang="sv-SE" sz="2200" dirty="0"/>
              <a:t> A förkortas sjukdomstiden med mindre än ett dygn</a:t>
            </a:r>
          </a:p>
          <a:p>
            <a:pPr marL="0" lvl="3" indent="0">
              <a:buNone/>
            </a:pPr>
            <a:r>
              <a:rPr lang="sv-SE" sz="2200" dirty="0"/>
              <a:t>		Har mindre besvär och nackdelarna 				överväger fördelarna</a:t>
            </a:r>
            <a:endParaRPr lang="sv-SE" dirty="0"/>
          </a:p>
        </p:txBody>
      </p:sp>
      <p:sp>
        <p:nvSpPr>
          <p:cNvPr id="4" name="Platshållare för sidfot 3">
            <a:extLst>
              <a:ext uri="{FF2B5EF4-FFF2-40B4-BE49-F238E27FC236}">
                <a16:creationId xmlns:a16="http://schemas.microsoft.com/office/drawing/2014/main" id="{4D710978-1DE9-4711-8196-8F941FC5EB0B}"/>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
        <p:nvSpPr>
          <p:cNvPr id="8" name="Pil: höger 7">
            <a:extLst>
              <a:ext uri="{FF2B5EF4-FFF2-40B4-BE49-F238E27FC236}">
                <a16:creationId xmlns:a16="http://schemas.microsoft.com/office/drawing/2014/main" id="{519527A1-986A-41CE-910F-EA5EFF26CBE8}"/>
              </a:ext>
            </a:extLst>
          </p:cNvPr>
          <p:cNvSpPr/>
          <p:nvPr/>
        </p:nvSpPr>
        <p:spPr bwMode="auto">
          <a:xfrm>
            <a:off x="1066801" y="3080657"/>
            <a:ext cx="978408" cy="484632"/>
          </a:xfrm>
          <a:prstGeom prst="rightArrow">
            <a:avLst/>
          </a:prstGeom>
          <a:solidFill>
            <a:srgbClr val="FF0000"/>
          </a:solidFill>
          <a:ln w="9525" cap="flat" cmpd="sng" algn="ctr">
            <a:solidFill>
              <a:srgbClr val="00346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a:ln>
                <a:noFill/>
              </a:ln>
              <a:solidFill>
                <a:srgbClr val="000000"/>
              </a:solidFill>
              <a:effectLst/>
              <a:uLnTx/>
              <a:uFillTx/>
              <a:latin typeface="Verdana" pitchFamily="34" charset="0"/>
              <a:ea typeface="Geneva" pitchFamily="1" charset="-128"/>
              <a:cs typeface="+mn-cs"/>
            </a:endParaRPr>
          </a:p>
        </p:txBody>
      </p:sp>
      <p:sp>
        <p:nvSpPr>
          <p:cNvPr id="9" name="Pil: höger 8">
            <a:extLst>
              <a:ext uri="{FF2B5EF4-FFF2-40B4-BE49-F238E27FC236}">
                <a16:creationId xmlns:a16="http://schemas.microsoft.com/office/drawing/2014/main" id="{0DD3A334-B74F-4C90-BB5E-AA47975914B9}"/>
              </a:ext>
            </a:extLst>
          </p:cNvPr>
          <p:cNvSpPr/>
          <p:nvPr/>
        </p:nvSpPr>
        <p:spPr bwMode="auto">
          <a:xfrm>
            <a:off x="1066801" y="4920342"/>
            <a:ext cx="978408" cy="484632"/>
          </a:xfrm>
          <a:prstGeom prst="rightArrow">
            <a:avLst/>
          </a:prstGeom>
          <a:solidFill>
            <a:srgbClr val="FF0000"/>
          </a:solidFill>
          <a:ln w="9525" cap="flat" cmpd="sng" algn="ctr">
            <a:solidFill>
              <a:srgbClr val="00346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a:ln>
                <a:noFill/>
              </a:ln>
              <a:solidFill>
                <a:srgbClr val="000000"/>
              </a:solidFill>
              <a:effectLst/>
              <a:uLnTx/>
              <a:uFillTx/>
              <a:latin typeface="Verdana" pitchFamily="34" charset="0"/>
              <a:ea typeface="Geneva" pitchFamily="1" charset="-128"/>
              <a:cs typeface="+mn-cs"/>
            </a:endParaRPr>
          </a:p>
        </p:txBody>
      </p:sp>
    </p:spTree>
    <p:extLst>
      <p:ext uri="{BB962C8B-B14F-4D97-AF65-F5344CB8AC3E}">
        <p14:creationId xmlns:p14="http://schemas.microsoft.com/office/powerpoint/2010/main" val="907343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E37626-159F-EF24-2BDF-F0CD52541BF9}"/>
              </a:ext>
            </a:extLst>
          </p:cNvPr>
          <p:cNvSpPr>
            <a:spLocks noGrp="1"/>
          </p:cNvSpPr>
          <p:nvPr>
            <p:ph type="title"/>
          </p:nvPr>
        </p:nvSpPr>
        <p:spPr/>
        <p:txBody>
          <a:bodyPr/>
          <a:lstStyle/>
          <a:p>
            <a:r>
              <a:rPr lang="sv-SE" dirty="0"/>
              <a:t>5. forts. Antibiotika mot tonsillit</a:t>
            </a:r>
          </a:p>
        </p:txBody>
      </p:sp>
      <p:sp>
        <p:nvSpPr>
          <p:cNvPr id="6" name="Platshållare för innehåll 5">
            <a:extLst>
              <a:ext uri="{FF2B5EF4-FFF2-40B4-BE49-F238E27FC236}">
                <a16:creationId xmlns:a16="http://schemas.microsoft.com/office/drawing/2014/main" id="{47CA4A5A-BE00-5017-7815-D80CDF4CAB8F}"/>
              </a:ext>
            </a:extLst>
          </p:cNvPr>
          <p:cNvSpPr>
            <a:spLocks noGrp="1"/>
          </p:cNvSpPr>
          <p:nvPr>
            <p:ph idx="1"/>
          </p:nvPr>
        </p:nvSpPr>
        <p:spPr/>
        <p:txBody>
          <a:bodyPr/>
          <a:lstStyle/>
          <a:p>
            <a:pPr marL="0" indent="0">
              <a:buNone/>
            </a:pPr>
            <a:r>
              <a:rPr lang="sv-SE" dirty="0"/>
              <a:t>Vuxna</a:t>
            </a:r>
          </a:p>
          <a:p>
            <a:r>
              <a:rPr lang="sv-SE" dirty="0" err="1"/>
              <a:t>PcV</a:t>
            </a:r>
            <a:r>
              <a:rPr lang="sv-SE" dirty="0"/>
              <a:t> 800 mg x 4 i 5 dagar </a:t>
            </a:r>
            <a:r>
              <a:rPr lang="sv-SE" sz="1400" dirty="0"/>
              <a:t>(utan allvarlig underliggande sjukdom och utan immunmodulerande behandling)</a:t>
            </a:r>
          </a:p>
          <a:p>
            <a:r>
              <a:rPr lang="sv-SE" dirty="0" err="1"/>
              <a:t>PcV</a:t>
            </a:r>
            <a:r>
              <a:rPr lang="sv-SE" dirty="0"/>
              <a:t> 1 g x 3 i 10 dagar</a:t>
            </a:r>
          </a:p>
          <a:p>
            <a:r>
              <a:rPr lang="sv-SE" dirty="0"/>
              <a:t>Gravida </a:t>
            </a:r>
            <a:r>
              <a:rPr lang="sv-SE" dirty="0" err="1"/>
              <a:t>PcV</a:t>
            </a:r>
            <a:r>
              <a:rPr lang="sv-SE" dirty="0"/>
              <a:t> 1 g x 4 i 10 dagar</a:t>
            </a:r>
          </a:p>
          <a:p>
            <a:pPr marL="0" indent="0">
              <a:buNone/>
            </a:pPr>
            <a:r>
              <a:rPr lang="sv-SE" dirty="0"/>
              <a:t>Barn, upp till </a:t>
            </a:r>
            <a:r>
              <a:rPr lang="sv-SE" dirty="0" err="1"/>
              <a:t>vuxendos</a:t>
            </a:r>
            <a:endParaRPr lang="sv-SE" dirty="0"/>
          </a:p>
          <a:p>
            <a:r>
              <a:rPr lang="sv-SE" dirty="0" err="1"/>
              <a:t>PcV</a:t>
            </a:r>
            <a:r>
              <a:rPr lang="sv-SE" dirty="0"/>
              <a:t> 12,5 mg/kg x 4 i 5 dagar </a:t>
            </a:r>
            <a:r>
              <a:rPr lang="sv-SE" sz="1400" dirty="0"/>
              <a:t>(från 6 års ålder, utan allvarlig underliggande sjukdom och utan immunmodulerande behandling)</a:t>
            </a:r>
            <a:endParaRPr lang="sv-SE" dirty="0"/>
          </a:p>
          <a:p>
            <a:r>
              <a:rPr lang="sv-SE" dirty="0" err="1"/>
              <a:t>PcV</a:t>
            </a:r>
            <a:r>
              <a:rPr lang="sv-SE" dirty="0"/>
              <a:t> 12,5 mg/kg x 3 i 10 dagar</a:t>
            </a:r>
          </a:p>
        </p:txBody>
      </p:sp>
      <p:sp>
        <p:nvSpPr>
          <p:cNvPr id="4" name="Platshållare för sidfot 3">
            <a:extLst>
              <a:ext uri="{FF2B5EF4-FFF2-40B4-BE49-F238E27FC236}">
                <a16:creationId xmlns:a16="http://schemas.microsoft.com/office/drawing/2014/main" id="{B01AE9F4-F6ED-E0C1-3C66-A61523F258AE}"/>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845169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F7F3382-4423-42E1-85A0-E297C5764FB4}"/>
              </a:ext>
            </a:extLst>
          </p:cNvPr>
          <p:cNvSpPr>
            <a:spLocks noGrp="1"/>
          </p:cNvSpPr>
          <p:nvPr>
            <p:ph type="title"/>
          </p:nvPr>
        </p:nvSpPr>
        <p:spPr>
          <a:xfrm>
            <a:off x="533400" y="1080001"/>
            <a:ext cx="7887563" cy="1333686"/>
          </a:xfrm>
        </p:spPr>
        <p:txBody>
          <a:bodyPr/>
          <a:lstStyle/>
          <a:p>
            <a:r>
              <a:rPr lang="sv-SE" sz="2800" dirty="0"/>
              <a:t>6. Vad gör man med en patient med alla Centorkriterier uppfyllda men där </a:t>
            </a:r>
            <a:r>
              <a:rPr lang="sv-SE" sz="2800" dirty="0" err="1"/>
              <a:t>Strep</a:t>
            </a:r>
            <a:r>
              <a:rPr lang="sv-SE" sz="2800" dirty="0"/>
              <a:t> A-testet är negativt?</a:t>
            </a:r>
          </a:p>
        </p:txBody>
      </p:sp>
      <p:sp>
        <p:nvSpPr>
          <p:cNvPr id="7" name="Platshållare för innehåll 6">
            <a:extLst>
              <a:ext uri="{FF2B5EF4-FFF2-40B4-BE49-F238E27FC236}">
                <a16:creationId xmlns:a16="http://schemas.microsoft.com/office/drawing/2014/main" id="{56BBB0E0-8326-4593-B4A5-2D3B79A3D15B}"/>
              </a:ext>
            </a:extLst>
          </p:cNvPr>
          <p:cNvSpPr>
            <a:spLocks noGrp="1"/>
          </p:cNvSpPr>
          <p:nvPr>
            <p:ph idx="1"/>
          </p:nvPr>
        </p:nvSpPr>
        <p:spPr>
          <a:xfrm>
            <a:off x="457200" y="2706288"/>
            <a:ext cx="7963763" cy="3392111"/>
          </a:xfrm>
        </p:spPr>
        <p:txBody>
          <a:bodyPr/>
          <a:lstStyle/>
          <a:p>
            <a:r>
              <a:rPr lang="sv-SE" dirty="0"/>
              <a:t>Vid 4 Centorkriterier är 50-60% bakterier, resten virus</a:t>
            </a:r>
          </a:p>
          <a:p>
            <a:r>
              <a:rPr lang="sv-SE" dirty="0"/>
              <a:t>Går ej att se skillnad kliniskt</a:t>
            </a:r>
          </a:p>
          <a:p>
            <a:r>
              <a:rPr lang="sv-SE" dirty="0"/>
              <a:t>Ge som regel inte antibiotika för säkerhets skull vid negativt </a:t>
            </a:r>
            <a:r>
              <a:rPr lang="sv-SE" dirty="0" err="1"/>
              <a:t>Strep</a:t>
            </a:r>
            <a:r>
              <a:rPr lang="sv-SE" dirty="0"/>
              <a:t> A-test. Endast i undantagsfall.</a:t>
            </a:r>
          </a:p>
          <a:p>
            <a:r>
              <a:rPr lang="sv-SE" dirty="0"/>
              <a:t>Ge egenvårdsråd och uppmana till att återkomma vid försämring.</a:t>
            </a:r>
          </a:p>
          <a:p>
            <a:endParaRPr lang="sv-SE" dirty="0"/>
          </a:p>
        </p:txBody>
      </p:sp>
      <p:sp>
        <p:nvSpPr>
          <p:cNvPr id="4" name="Platshållare för sidfot 3">
            <a:extLst>
              <a:ext uri="{FF2B5EF4-FFF2-40B4-BE49-F238E27FC236}">
                <a16:creationId xmlns:a16="http://schemas.microsoft.com/office/drawing/2014/main" id="{2CE2705B-18E9-4B54-ADE4-8CFAA22AF3BE}"/>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298016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56B5F45-6B2B-4746-ACC1-F4D6A94F86A2}"/>
              </a:ext>
            </a:extLst>
          </p:cNvPr>
          <p:cNvSpPr>
            <a:spLocks noGrp="1"/>
          </p:cNvSpPr>
          <p:nvPr>
            <p:ph type="title"/>
          </p:nvPr>
        </p:nvSpPr>
        <p:spPr>
          <a:xfrm>
            <a:off x="720000" y="1837990"/>
            <a:ext cx="7700963" cy="836613"/>
          </a:xfrm>
        </p:spPr>
        <p:txBody>
          <a:bodyPr/>
          <a:lstStyle/>
          <a:p>
            <a:r>
              <a:rPr lang="sv-SE" sz="2800" dirty="0"/>
              <a:t>6. forts. </a:t>
            </a:r>
            <a:br>
              <a:rPr lang="sv-SE" sz="2800" dirty="0"/>
            </a:br>
            <a:r>
              <a:rPr lang="sv-SE" sz="2800" dirty="0"/>
              <a:t>Vad gör man med en patient med alla </a:t>
            </a:r>
            <a:r>
              <a:rPr lang="sv-SE" sz="2800" dirty="0" err="1"/>
              <a:t>Centorkriterier</a:t>
            </a:r>
            <a:r>
              <a:rPr lang="sv-SE" sz="2800" dirty="0"/>
              <a:t> uppfyllda men där </a:t>
            </a:r>
            <a:r>
              <a:rPr lang="sv-SE" sz="2800" dirty="0" err="1"/>
              <a:t>Strep</a:t>
            </a:r>
            <a:r>
              <a:rPr lang="sv-SE" sz="2800" dirty="0"/>
              <a:t> A-testet är negativt?</a:t>
            </a:r>
          </a:p>
        </p:txBody>
      </p:sp>
      <p:sp>
        <p:nvSpPr>
          <p:cNvPr id="7" name="Platshållare för innehåll 6">
            <a:extLst>
              <a:ext uri="{FF2B5EF4-FFF2-40B4-BE49-F238E27FC236}">
                <a16:creationId xmlns:a16="http://schemas.microsoft.com/office/drawing/2014/main" id="{A50F07A7-A9F2-4A90-BA55-EC03F6AAC34C}"/>
              </a:ext>
            </a:extLst>
          </p:cNvPr>
          <p:cNvSpPr>
            <a:spLocks noGrp="1"/>
          </p:cNvSpPr>
          <p:nvPr>
            <p:ph idx="1"/>
          </p:nvPr>
        </p:nvSpPr>
        <p:spPr>
          <a:xfrm>
            <a:off x="721518" y="2996612"/>
            <a:ext cx="7700963" cy="2472159"/>
          </a:xfrm>
        </p:spPr>
        <p:txBody>
          <a:bodyPr/>
          <a:lstStyle/>
          <a:p>
            <a:r>
              <a:rPr lang="sv-SE" dirty="0"/>
              <a:t>Av dem med bakteriell tonsillit har cirka 95% streptokocker grupp A</a:t>
            </a:r>
          </a:p>
          <a:p>
            <a:r>
              <a:rPr lang="sv-SE" dirty="0"/>
              <a:t>Ett fåtal har grupp C eller G, hittas i svalgodling</a:t>
            </a:r>
          </a:p>
          <a:p>
            <a:r>
              <a:rPr lang="sv-SE" dirty="0"/>
              <a:t>Överväg provtagning för mononukleos, hiv eller annat</a:t>
            </a:r>
          </a:p>
        </p:txBody>
      </p:sp>
      <p:sp>
        <p:nvSpPr>
          <p:cNvPr id="4" name="Platshållare för sidfot 3">
            <a:extLst>
              <a:ext uri="{FF2B5EF4-FFF2-40B4-BE49-F238E27FC236}">
                <a16:creationId xmlns:a16="http://schemas.microsoft.com/office/drawing/2014/main" id="{BA330423-FB2A-4561-B969-23A764DC2AD0}"/>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26155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19EF8FE-98AE-4A87-A832-B6BFAB73DC54}"/>
              </a:ext>
            </a:extLst>
          </p:cNvPr>
          <p:cNvSpPr>
            <a:spLocks noGrp="1"/>
          </p:cNvSpPr>
          <p:nvPr>
            <p:ph type="title"/>
          </p:nvPr>
        </p:nvSpPr>
        <p:spPr>
          <a:xfrm>
            <a:off x="720000" y="1080000"/>
            <a:ext cx="7781743" cy="946508"/>
          </a:xfrm>
        </p:spPr>
        <p:txBody>
          <a:bodyPr/>
          <a:lstStyle/>
          <a:p>
            <a:r>
              <a:rPr lang="sv-SE" sz="2800" dirty="0"/>
              <a:t>7. Om ”det går streptokocker” i en familj, hur kan man förhindra smittspridning?</a:t>
            </a:r>
          </a:p>
        </p:txBody>
      </p:sp>
      <p:sp>
        <p:nvSpPr>
          <p:cNvPr id="7" name="Platshållare för innehåll 6">
            <a:extLst>
              <a:ext uri="{FF2B5EF4-FFF2-40B4-BE49-F238E27FC236}">
                <a16:creationId xmlns:a16="http://schemas.microsoft.com/office/drawing/2014/main" id="{2CDC099C-C17C-418C-94C5-92574D064AF8}"/>
              </a:ext>
            </a:extLst>
          </p:cNvPr>
          <p:cNvSpPr>
            <a:spLocks noGrp="1"/>
          </p:cNvSpPr>
          <p:nvPr>
            <p:ph idx="1"/>
          </p:nvPr>
        </p:nvSpPr>
        <p:spPr>
          <a:xfrm>
            <a:off x="720000" y="2125362"/>
            <a:ext cx="7700963" cy="3973037"/>
          </a:xfrm>
        </p:spPr>
        <p:txBody>
          <a:bodyPr/>
          <a:lstStyle/>
          <a:p>
            <a:r>
              <a:rPr lang="sv-SE" dirty="0"/>
              <a:t>Att testa och behandla friska individer gör mer skada än nytta</a:t>
            </a:r>
          </a:p>
          <a:p>
            <a:r>
              <a:rPr lang="sv-SE" dirty="0"/>
              <a:t>Hygienåtgärder är mer effektiva och mindre riskabla</a:t>
            </a:r>
          </a:p>
          <a:p>
            <a:r>
              <a:rPr lang="sv-SE" dirty="0"/>
              <a:t>Man ska hålla sin saliv för sig själv!</a:t>
            </a:r>
          </a:p>
          <a:p>
            <a:r>
              <a:rPr lang="sv-SE" dirty="0"/>
              <a:t>Vid anhopning av streptokocksjukdom på en förskola, </a:t>
            </a:r>
            <a:r>
              <a:rPr lang="sv-SE" sz="2000" u="sng" dirty="0" err="1">
                <a:solidFill>
                  <a:srgbClr val="0563C1"/>
                </a:solidFill>
                <a:ea typeface="Calibri" panose="020F0502020204030204" pitchFamily="34" charset="0"/>
                <a:cs typeface="Calibri" panose="020F0502020204030204" pitchFamily="34" charset="0"/>
                <a:hlinkClick r:id="rId3"/>
              </a:rPr>
              <a:t>Betahemolyserande</a:t>
            </a:r>
            <a:r>
              <a:rPr lang="sv-SE" sz="2000" u="sng" dirty="0">
                <a:solidFill>
                  <a:srgbClr val="0563C1"/>
                </a:solidFill>
                <a:ea typeface="Calibri" panose="020F0502020204030204" pitchFamily="34" charset="0"/>
                <a:cs typeface="Calibri" panose="020F0502020204030204" pitchFamily="34" charset="0"/>
                <a:hlinkClick r:id="rId3"/>
              </a:rPr>
              <a:t> grupp A-streptokocker | Vårdgivarguiden (vardgivarguiden.se)</a:t>
            </a:r>
            <a:endParaRPr lang="sv-SE" sz="2000" dirty="0">
              <a:ea typeface="Calibri" panose="020F0502020204030204" pitchFamily="34" charset="0"/>
              <a:cs typeface="Times New Roman" panose="02020603050405020304" pitchFamily="18" charset="0"/>
            </a:endParaRPr>
          </a:p>
          <a:p>
            <a:pPr marL="0" indent="0">
              <a:buNone/>
            </a:pPr>
            <a:endParaRPr lang="sv-SE" dirty="0"/>
          </a:p>
        </p:txBody>
      </p:sp>
      <p:sp>
        <p:nvSpPr>
          <p:cNvPr id="4" name="Platshållare för sidfot 3">
            <a:extLst>
              <a:ext uri="{FF2B5EF4-FFF2-40B4-BE49-F238E27FC236}">
                <a16:creationId xmlns:a16="http://schemas.microsoft.com/office/drawing/2014/main" id="{4A0B60C0-E537-496C-A16E-BA54E4EC1357}"/>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21882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EF1D906-E9F3-4B6C-8919-621032A4D8E0}"/>
              </a:ext>
            </a:extLst>
          </p:cNvPr>
          <p:cNvSpPr>
            <a:spLocks noGrp="1"/>
          </p:cNvSpPr>
          <p:nvPr>
            <p:ph type="title"/>
          </p:nvPr>
        </p:nvSpPr>
        <p:spPr/>
        <p:txBody>
          <a:bodyPr/>
          <a:lstStyle/>
          <a:p>
            <a:r>
              <a:rPr lang="sv-SE" sz="2800" dirty="0"/>
              <a:t>Hygienråd</a:t>
            </a:r>
          </a:p>
        </p:txBody>
      </p:sp>
      <p:sp>
        <p:nvSpPr>
          <p:cNvPr id="7" name="Platshållare för innehåll 6">
            <a:extLst>
              <a:ext uri="{FF2B5EF4-FFF2-40B4-BE49-F238E27FC236}">
                <a16:creationId xmlns:a16="http://schemas.microsoft.com/office/drawing/2014/main" id="{D4236AB9-3211-4B58-AA99-1EA616A93C4C}"/>
              </a:ext>
            </a:extLst>
          </p:cNvPr>
          <p:cNvSpPr>
            <a:spLocks noGrp="1"/>
          </p:cNvSpPr>
          <p:nvPr>
            <p:ph idx="1"/>
          </p:nvPr>
        </p:nvSpPr>
        <p:spPr/>
        <p:txBody>
          <a:bodyPr/>
          <a:lstStyle/>
          <a:p>
            <a:r>
              <a:rPr lang="sv-SE" dirty="0"/>
              <a:t>God handhygien</a:t>
            </a:r>
          </a:p>
          <a:p>
            <a:r>
              <a:rPr lang="sv-SE" dirty="0"/>
              <a:t>Alla i familjen har varsin handduk, täta byten av handdukar</a:t>
            </a:r>
          </a:p>
          <a:p>
            <a:r>
              <a:rPr lang="sv-SE" dirty="0"/>
              <a:t>Släng använda tandborstar och påbörjade tandkrämstuber, var och en får sin egen tandborste och tandkrämstub</a:t>
            </a:r>
          </a:p>
          <a:p>
            <a:r>
              <a:rPr lang="sv-SE" dirty="0"/>
              <a:t>Undvik att smaka på varandras mat och dricka ur samma glas eller flaska</a:t>
            </a:r>
          </a:p>
        </p:txBody>
      </p:sp>
      <p:sp>
        <p:nvSpPr>
          <p:cNvPr id="4" name="Platshållare för sidfot 3">
            <a:extLst>
              <a:ext uri="{FF2B5EF4-FFF2-40B4-BE49-F238E27FC236}">
                <a16:creationId xmlns:a16="http://schemas.microsoft.com/office/drawing/2014/main" id="{701FABDC-36E5-4101-9F89-3F5A8516D45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4119944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CC40470E-7E98-4812-96E7-485E5E613285}"/>
              </a:ext>
            </a:extLst>
          </p:cNvPr>
          <p:cNvSpPr>
            <a:spLocks noGrp="1"/>
          </p:cNvSpPr>
          <p:nvPr>
            <p:ph type="title"/>
          </p:nvPr>
        </p:nvSpPr>
        <p:spPr/>
        <p:txBody>
          <a:bodyPr/>
          <a:lstStyle/>
          <a:p>
            <a:r>
              <a:rPr lang="sv-SE" sz="2800" dirty="0">
                <a:latin typeface="+mn-lt"/>
              </a:rPr>
              <a:t>1.</a:t>
            </a:r>
            <a:r>
              <a:rPr lang="sv-SE" sz="2800" dirty="0">
                <a:effectLst/>
                <a:latin typeface="+mn-lt"/>
                <a:ea typeface="Calibri" panose="020F0502020204030204" pitchFamily="34" charset="0"/>
              </a:rPr>
              <a:t> Vad kan halsont bero på? </a:t>
            </a:r>
            <a:br>
              <a:rPr lang="sv-SE" sz="2400" b="1" dirty="0">
                <a:effectLst/>
                <a:latin typeface="+mn-lt"/>
                <a:ea typeface="Calibri" panose="020F0502020204030204" pitchFamily="34" charset="0"/>
              </a:rPr>
            </a:br>
            <a:endParaRPr lang="sv-SE" sz="2400" dirty="0">
              <a:latin typeface="+mn-lt"/>
            </a:endParaRPr>
          </a:p>
        </p:txBody>
      </p:sp>
      <p:sp>
        <p:nvSpPr>
          <p:cNvPr id="9" name="Platshållare för innehåll 8">
            <a:extLst>
              <a:ext uri="{FF2B5EF4-FFF2-40B4-BE49-F238E27FC236}">
                <a16:creationId xmlns:a16="http://schemas.microsoft.com/office/drawing/2014/main" id="{46F2E110-AE7C-4452-AE5A-EA22A86252AF}"/>
              </a:ext>
            </a:extLst>
          </p:cNvPr>
          <p:cNvSpPr>
            <a:spLocks noGrp="1"/>
          </p:cNvSpPr>
          <p:nvPr>
            <p:ph idx="1"/>
          </p:nvPr>
        </p:nvSpPr>
        <p:spPr>
          <a:xfrm>
            <a:off x="579120" y="1605280"/>
            <a:ext cx="7841843" cy="4493119"/>
          </a:xfrm>
        </p:spPr>
        <p:txBody>
          <a:bodyPr/>
          <a:lstStyle/>
          <a:p>
            <a:r>
              <a:rPr lang="sv-SE" dirty="0"/>
              <a:t>Många orsaker</a:t>
            </a:r>
          </a:p>
          <a:p>
            <a:r>
              <a:rPr lang="sv-SE" dirty="0"/>
              <a:t>Förkylning vanligast - snuva, nästäppa och kanske hosta och heshet</a:t>
            </a:r>
          </a:p>
          <a:p>
            <a:r>
              <a:rPr lang="sv-SE" dirty="0"/>
              <a:t>Tonsillit (halsfluss) – halsont, sväljningssmärta och feber, ingen hosta eller snuva</a:t>
            </a:r>
          </a:p>
          <a:p>
            <a:r>
              <a:rPr lang="sv-SE" dirty="0"/>
              <a:t>Peritonsillit (halsböld) – grötigt tal, svårt att gapa, eventuellt ensidig smärta</a:t>
            </a:r>
          </a:p>
          <a:p>
            <a:r>
              <a:rPr lang="sv-SE" dirty="0"/>
              <a:t>Epiglottit – Akut! Kan inte svälja alls, dreglar eller spottar saliv i en mugg, eventuellt </a:t>
            </a:r>
            <a:r>
              <a:rPr lang="sv-SE" dirty="0" err="1"/>
              <a:t>stridor</a:t>
            </a:r>
            <a:endParaRPr lang="sv-SE" dirty="0"/>
          </a:p>
        </p:txBody>
      </p:sp>
      <p:sp>
        <p:nvSpPr>
          <p:cNvPr id="4" name="Platshållare för sidfot 3">
            <a:extLst>
              <a:ext uri="{FF2B5EF4-FFF2-40B4-BE49-F238E27FC236}">
                <a16:creationId xmlns:a16="http://schemas.microsoft.com/office/drawing/2014/main" id="{3B317487-C408-44C0-9B9B-71E27DB39CC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6158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6850779-3303-417D-A4C2-7BBDA34832CF}"/>
              </a:ext>
            </a:extLst>
          </p:cNvPr>
          <p:cNvSpPr>
            <a:spLocks noGrp="1"/>
          </p:cNvSpPr>
          <p:nvPr>
            <p:ph type="title"/>
          </p:nvPr>
        </p:nvSpPr>
        <p:spPr/>
        <p:txBody>
          <a:bodyPr/>
          <a:lstStyle/>
          <a:p>
            <a:r>
              <a:rPr lang="sv-SE" sz="2800" dirty="0"/>
              <a:t>Vad är vanligt?</a:t>
            </a:r>
          </a:p>
        </p:txBody>
      </p:sp>
      <p:sp>
        <p:nvSpPr>
          <p:cNvPr id="7" name="Platshållare för innehåll 6">
            <a:extLst>
              <a:ext uri="{FF2B5EF4-FFF2-40B4-BE49-F238E27FC236}">
                <a16:creationId xmlns:a16="http://schemas.microsoft.com/office/drawing/2014/main" id="{81063D0C-5FE5-4627-9E61-1ED0322F035D}"/>
              </a:ext>
            </a:extLst>
          </p:cNvPr>
          <p:cNvSpPr>
            <a:spLocks noGrp="1"/>
          </p:cNvSpPr>
          <p:nvPr>
            <p:ph idx="1"/>
          </p:nvPr>
        </p:nvSpPr>
        <p:spPr/>
        <p:txBody>
          <a:bodyPr/>
          <a:lstStyle/>
          <a:p>
            <a:r>
              <a:rPr lang="sv-SE" dirty="0"/>
              <a:t>Förkylning</a:t>
            </a:r>
          </a:p>
          <a:p>
            <a:r>
              <a:rPr lang="sv-SE" dirty="0"/>
              <a:t>Halsfluss</a:t>
            </a:r>
          </a:p>
        </p:txBody>
      </p:sp>
      <p:sp>
        <p:nvSpPr>
          <p:cNvPr id="4" name="Platshållare för sidfot 3">
            <a:extLst>
              <a:ext uri="{FF2B5EF4-FFF2-40B4-BE49-F238E27FC236}">
                <a16:creationId xmlns:a16="http://schemas.microsoft.com/office/drawing/2014/main" id="{74163749-1392-4FFB-93D4-DD6F4FB06090}"/>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29437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0471B5D-566C-4822-89E9-E755300BAD5E}"/>
              </a:ext>
            </a:extLst>
          </p:cNvPr>
          <p:cNvSpPr>
            <a:spLocks noGrp="1"/>
          </p:cNvSpPr>
          <p:nvPr>
            <p:ph type="title"/>
          </p:nvPr>
        </p:nvSpPr>
        <p:spPr/>
        <p:txBody>
          <a:bodyPr/>
          <a:lstStyle/>
          <a:p>
            <a:r>
              <a:rPr lang="sv-SE" dirty="0"/>
              <a:t>Vad är farligt?</a:t>
            </a:r>
          </a:p>
        </p:txBody>
      </p:sp>
      <p:sp>
        <p:nvSpPr>
          <p:cNvPr id="7" name="Platshållare för innehåll 6">
            <a:extLst>
              <a:ext uri="{FF2B5EF4-FFF2-40B4-BE49-F238E27FC236}">
                <a16:creationId xmlns:a16="http://schemas.microsoft.com/office/drawing/2014/main" id="{3F4A17AD-5C67-4477-ADC3-B7C0012ED0CA}"/>
              </a:ext>
            </a:extLst>
          </p:cNvPr>
          <p:cNvSpPr>
            <a:spLocks noGrp="1"/>
          </p:cNvSpPr>
          <p:nvPr>
            <p:ph idx="1"/>
          </p:nvPr>
        </p:nvSpPr>
        <p:spPr/>
        <p:txBody>
          <a:bodyPr/>
          <a:lstStyle/>
          <a:p>
            <a:r>
              <a:rPr lang="sv-SE" b="1" dirty="0"/>
              <a:t>Epiglottit</a:t>
            </a:r>
            <a:r>
              <a:rPr lang="sv-SE" dirty="0"/>
              <a:t> - ring 112, ska till sjukhus så fort som möjligt!</a:t>
            </a:r>
          </a:p>
          <a:p>
            <a:r>
              <a:rPr lang="sv-SE" b="1" dirty="0"/>
              <a:t>Peritonsillit </a:t>
            </a:r>
            <a:r>
              <a:rPr lang="sv-SE" dirty="0"/>
              <a:t>- ej lika akut men ska remitteras till ÖNH-akut</a:t>
            </a:r>
          </a:p>
          <a:p>
            <a:r>
              <a:rPr lang="sv-SE" b="1" dirty="0"/>
              <a:t>Sepsis</a:t>
            </a:r>
          </a:p>
        </p:txBody>
      </p:sp>
      <p:sp>
        <p:nvSpPr>
          <p:cNvPr id="4" name="Platshållare för sidfot 3">
            <a:extLst>
              <a:ext uri="{FF2B5EF4-FFF2-40B4-BE49-F238E27FC236}">
                <a16:creationId xmlns:a16="http://schemas.microsoft.com/office/drawing/2014/main" id="{B4C83B0E-54C3-4510-AAA1-40B77DC56879}"/>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406095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FA62E84-1F27-4A1C-BB63-F40D27242A22}"/>
              </a:ext>
            </a:extLst>
          </p:cNvPr>
          <p:cNvSpPr>
            <a:spLocks noGrp="1"/>
          </p:cNvSpPr>
          <p:nvPr>
            <p:ph type="title"/>
          </p:nvPr>
        </p:nvSpPr>
        <p:spPr>
          <a:xfrm>
            <a:off x="720000" y="1080000"/>
            <a:ext cx="7700963" cy="1561600"/>
          </a:xfrm>
        </p:spPr>
        <p:txBody>
          <a:bodyPr/>
          <a:lstStyle/>
          <a:p>
            <a:r>
              <a:rPr lang="sv-SE" sz="2800" dirty="0"/>
              <a:t>Vem behöver undersökas fysiskt och vem kan få egenvårdsråd?</a:t>
            </a:r>
          </a:p>
        </p:txBody>
      </p:sp>
      <p:sp>
        <p:nvSpPr>
          <p:cNvPr id="7" name="Platshållare för innehåll 6">
            <a:extLst>
              <a:ext uri="{FF2B5EF4-FFF2-40B4-BE49-F238E27FC236}">
                <a16:creationId xmlns:a16="http://schemas.microsoft.com/office/drawing/2014/main" id="{F528E0A8-3126-43AE-A4D2-9CD74C9A0927}"/>
              </a:ext>
            </a:extLst>
          </p:cNvPr>
          <p:cNvSpPr>
            <a:spLocks noGrp="1"/>
          </p:cNvSpPr>
          <p:nvPr>
            <p:ph idx="1"/>
          </p:nvPr>
        </p:nvSpPr>
        <p:spPr>
          <a:xfrm>
            <a:off x="720000" y="2824481"/>
            <a:ext cx="7700963" cy="3273918"/>
          </a:xfrm>
        </p:spPr>
        <p:txBody>
          <a:bodyPr/>
          <a:lstStyle/>
          <a:p>
            <a:r>
              <a:rPr lang="sv-SE" dirty="0"/>
              <a:t>Patienter med trolig förkylning klarar sig med egenvård, övriga diagnoser behöver läkarbedömning.</a:t>
            </a:r>
          </a:p>
        </p:txBody>
      </p:sp>
      <p:sp>
        <p:nvSpPr>
          <p:cNvPr id="4" name="Platshållare för sidfot 3">
            <a:extLst>
              <a:ext uri="{FF2B5EF4-FFF2-40B4-BE49-F238E27FC236}">
                <a16:creationId xmlns:a16="http://schemas.microsoft.com/office/drawing/2014/main" id="{D9F1F843-1E18-48B6-81BC-D606FE84B1DC}"/>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58736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FFCE83C-B5DB-43DC-B7B6-2EA70CA2B5F4}"/>
              </a:ext>
            </a:extLst>
          </p:cNvPr>
          <p:cNvSpPr>
            <a:spLocks noGrp="1"/>
          </p:cNvSpPr>
          <p:nvPr>
            <p:ph type="title"/>
          </p:nvPr>
        </p:nvSpPr>
        <p:spPr/>
        <p:txBody>
          <a:bodyPr/>
          <a:lstStyle/>
          <a:p>
            <a:r>
              <a:rPr lang="sv-SE" dirty="0"/>
              <a:t>Vad behöver vi fråga André?</a:t>
            </a:r>
          </a:p>
        </p:txBody>
      </p:sp>
      <p:sp>
        <p:nvSpPr>
          <p:cNvPr id="7" name="Platshållare för innehåll 6">
            <a:extLst>
              <a:ext uri="{FF2B5EF4-FFF2-40B4-BE49-F238E27FC236}">
                <a16:creationId xmlns:a16="http://schemas.microsoft.com/office/drawing/2014/main" id="{E0E718FF-60E7-41A8-BB45-865483F8731D}"/>
              </a:ext>
            </a:extLst>
          </p:cNvPr>
          <p:cNvSpPr>
            <a:spLocks noGrp="1"/>
          </p:cNvSpPr>
          <p:nvPr>
            <p:ph idx="1"/>
          </p:nvPr>
        </p:nvSpPr>
        <p:spPr/>
        <p:txBody>
          <a:bodyPr/>
          <a:lstStyle/>
          <a:p>
            <a:pPr marL="0" indent="0">
              <a:buNone/>
            </a:pPr>
            <a:r>
              <a:rPr lang="sv-SE" dirty="0"/>
              <a:t>Andra symtom:</a:t>
            </a:r>
          </a:p>
          <a:p>
            <a:r>
              <a:rPr lang="sv-SE" dirty="0"/>
              <a:t>Andningssvårigheter?</a:t>
            </a:r>
          </a:p>
          <a:p>
            <a:r>
              <a:rPr lang="sv-SE" dirty="0"/>
              <a:t>Sväljningssvårigheter?</a:t>
            </a:r>
          </a:p>
          <a:p>
            <a:r>
              <a:rPr lang="sv-SE" dirty="0"/>
              <a:t>Feber? Frossa?</a:t>
            </a:r>
          </a:p>
          <a:p>
            <a:r>
              <a:rPr lang="sv-SE" dirty="0"/>
              <a:t>Hosta?</a:t>
            </a:r>
          </a:p>
          <a:p>
            <a:r>
              <a:rPr lang="sv-SE" dirty="0"/>
              <a:t>Snuva?</a:t>
            </a:r>
          </a:p>
        </p:txBody>
      </p:sp>
      <p:sp>
        <p:nvSpPr>
          <p:cNvPr id="4" name="Platshållare för sidfot 3">
            <a:extLst>
              <a:ext uri="{FF2B5EF4-FFF2-40B4-BE49-F238E27FC236}">
                <a16:creationId xmlns:a16="http://schemas.microsoft.com/office/drawing/2014/main" id="{642D1612-F512-4C32-A5D4-1DA371EC3323}"/>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83127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F44E908-BA9D-409E-8A1E-903151633030}"/>
              </a:ext>
            </a:extLst>
          </p:cNvPr>
          <p:cNvSpPr>
            <a:spLocks noGrp="1"/>
          </p:cNvSpPr>
          <p:nvPr>
            <p:ph type="title"/>
          </p:nvPr>
        </p:nvSpPr>
        <p:spPr>
          <a:xfrm>
            <a:off x="609600" y="1080000"/>
            <a:ext cx="8011886" cy="596400"/>
          </a:xfrm>
        </p:spPr>
        <p:txBody>
          <a:bodyPr/>
          <a:lstStyle/>
          <a:p>
            <a:endParaRPr lang="sv-SE" dirty="0"/>
          </a:p>
        </p:txBody>
      </p:sp>
      <p:sp>
        <p:nvSpPr>
          <p:cNvPr id="7" name="Platshållare för innehåll 6">
            <a:extLst>
              <a:ext uri="{FF2B5EF4-FFF2-40B4-BE49-F238E27FC236}">
                <a16:creationId xmlns:a16="http://schemas.microsoft.com/office/drawing/2014/main" id="{EC76038D-9EE4-41EA-ADFD-C59F9DEF46A5}"/>
              </a:ext>
            </a:extLst>
          </p:cNvPr>
          <p:cNvSpPr>
            <a:spLocks noGrp="1"/>
          </p:cNvSpPr>
          <p:nvPr>
            <p:ph idx="1"/>
          </p:nvPr>
        </p:nvSpPr>
        <p:spPr>
          <a:xfrm>
            <a:off x="609600" y="1820090"/>
            <a:ext cx="7811363" cy="4278308"/>
          </a:xfrm>
        </p:spPr>
        <p:txBody>
          <a:bodyPr/>
          <a:lstStyle/>
          <a:p>
            <a:pPr marL="0" indent="0">
              <a:buNone/>
            </a:pPr>
            <a:r>
              <a:rPr lang="sv-SE" dirty="0">
                <a:effectLst/>
                <a:ea typeface="Calibri" panose="020F0502020204030204" pitchFamily="34" charset="0"/>
              </a:rPr>
              <a:t>André berättar i receptionen att han har ont i halsen och känner sig varm. Det hela började i förrgår. Tror kanske att han har feber men har inte kollat tempen. Han har ingen snuva eller hosta, inte heller svårt att andas eller gapa. Det gör ont när han sväljer men han har ändå lyckats peta i sig lite frukost. André får träffa en läkare eftersom han skulle kunna ha halsfluss. </a:t>
            </a:r>
            <a:endParaRPr lang="sv-SE" dirty="0"/>
          </a:p>
        </p:txBody>
      </p:sp>
      <p:sp>
        <p:nvSpPr>
          <p:cNvPr id="4" name="Platshållare för sidfot 3">
            <a:extLst>
              <a:ext uri="{FF2B5EF4-FFF2-40B4-BE49-F238E27FC236}">
                <a16:creationId xmlns:a16="http://schemas.microsoft.com/office/drawing/2014/main" id="{BEADEC08-31A3-4E53-87D6-EC5E8453DB01}"/>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963735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E61BF15-F4A3-4C8E-BB41-BC877E18C1B1}"/>
              </a:ext>
            </a:extLst>
          </p:cNvPr>
          <p:cNvSpPr>
            <a:spLocks noGrp="1"/>
          </p:cNvSpPr>
          <p:nvPr>
            <p:ph type="title"/>
          </p:nvPr>
        </p:nvSpPr>
        <p:spPr/>
        <p:txBody>
          <a:bodyPr/>
          <a:lstStyle/>
          <a:p>
            <a:endParaRPr lang="sv-SE" dirty="0"/>
          </a:p>
        </p:txBody>
      </p:sp>
      <p:sp>
        <p:nvSpPr>
          <p:cNvPr id="7" name="Platshållare för innehåll 6">
            <a:extLst>
              <a:ext uri="{FF2B5EF4-FFF2-40B4-BE49-F238E27FC236}">
                <a16:creationId xmlns:a16="http://schemas.microsoft.com/office/drawing/2014/main" id="{F0D8BD4C-3D5E-40A9-8BE3-609B7F3BAFB1}"/>
              </a:ext>
            </a:extLst>
          </p:cNvPr>
          <p:cNvSpPr>
            <a:spLocks noGrp="1"/>
          </p:cNvSpPr>
          <p:nvPr>
            <p:ph idx="1"/>
          </p:nvPr>
        </p:nvSpPr>
        <p:spPr/>
        <p:txBody>
          <a:bodyPr/>
          <a:lstStyle/>
          <a:p>
            <a:pPr marL="0" indent="0">
              <a:buNone/>
            </a:pPr>
            <a:r>
              <a:rPr lang="sv-SE" sz="2200" dirty="0">
                <a:effectLst/>
                <a:ea typeface="Calibri" panose="020F0502020204030204" pitchFamily="34" charset="0"/>
              </a:rPr>
              <a:t>När läkaren träffar André visar det sig att Andrés allmäntillstånd är relativt gott men han har feber med en temp på 38,8 grader. Svalget är symmetriskt och båda tonsillerna är ilsket rodnade och svullna med vita proppar. När du känner efter körtlar på halsen hittar du en stor och öm körtel i vardera käkvinkeln. Hjärta och lungor auskulteras utan anmärkning.</a:t>
            </a:r>
            <a:endParaRPr lang="sv-SE" sz="2200" dirty="0"/>
          </a:p>
          <a:p>
            <a:endParaRPr lang="sv-SE" dirty="0"/>
          </a:p>
        </p:txBody>
      </p:sp>
      <p:sp>
        <p:nvSpPr>
          <p:cNvPr id="4" name="Platshållare för sidfot 3">
            <a:extLst>
              <a:ext uri="{FF2B5EF4-FFF2-40B4-BE49-F238E27FC236}">
                <a16:creationId xmlns:a16="http://schemas.microsoft.com/office/drawing/2014/main" id="{C98DCCEA-7B40-4A08-B920-1E4EA6EB5284}"/>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318230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AB95C6E-44D7-4A87-AFEE-28315F1CFBF8}"/>
              </a:ext>
            </a:extLst>
          </p:cNvPr>
          <p:cNvSpPr>
            <a:spLocks noGrp="1"/>
          </p:cNvSpPr>
          <p:nvPr>
            <p:ph type="title"/>
          </p:nvPr>
        </p:nvSpPr>
        <p:spPr/>
        <p:txBody>
          <a:bodyPr/>
          <a:lstStyle/>
          <a:p>
            <a:r>
              <a:rPr lang="sv-SE" sz="2800" dirty="0"/>
              <a:t>2. Hur vet man att någon har halsfluss?</a:t>
            </a:r>
          </a:p>
        </p:txBody>
      </p:sp>
      <p:sp>
        <p:nvSpPr>
          <p:cNvPr id="7" name="Platshållare för innehåll 6">
            <a:extLst>
              <a:ext uri="{FF2B5EF4-FFF2-40B4-BE49-F238E27FC236}">
                <a16:creationId xmlns:a16="http://schemas.microsoft.com/office/drawing/2014/main" id="{D48FA371-EC5E-493D-BFA5-DC1CCD168C6D}"/>
              </a:ext>
            </a:extLst>
          </p:cNvPr>
          <p:cNvSpPr>
            <a:spLocks noGrp="1"/>
          </p:cNvSpPr>
          <p:nvPr>
            <p:ph idx="1"/>
          </p:nvPr>
        </p:nvSpPr>
        <p:spPr>
          <a:xfrm>
            <a:off x="696687" y="2159999"/>
            <a:ext cx="7724276" cy="3838030"/>
          </a:xfrm>
        </p:spPr>
        <p:txBody>
          <a:bodyPr/>
          <a:lstStyle/>
          <a:p>
            <a:r>
              <a:rPr lang="sv-SE" dirty="0"/>
              <a:t>Klinisk diagnos – diagnosen sätts utifrån anamnes och status</a:t>
            </a:r>
          </a:p>
          <a:p>
            <a:r>
              <a:rPr lang="sv-SE" dirty="0"/>
              <a:t>Tonsillit = synligt inflammerade tonsiller</a:t>
            </a:r>
          </a:p>
          <a:p>
            <a:endParaRPr lang="sv-SE" dirty="0"/>
          </a:p>
          <a:p>
            <a:pPr marL="1371600" lvl="3" indent="0">
              <a:buNone/>
            </a:pPr>
            <a:r>
              <a:rPr lang="sv-SE" sz="2200" dirty="0"/>
              <a:t>	André har halsfluss</a:t>
            </a:r>
          </a:p>
          <a:p>
            <a:pPr marL="0" indent="0">
              <a:buNone/>
            </a:pPr>
            <a:endParaRPr lang="sv-SE" dirty="0"/>
          </a:p>
          <a:p>
            <a:endParaRPr lang="sv-SE" dirty="0"/>
          </a:p>
        </p:txBody>
      </p:sp>
      <p:sp>
        <p:nvSpPr>
          <p:cNvPr id="4" name="Platshållare för sidfot 3">
            <a:extLst>
              <a:ext uri="{FF2B5EF4-FFF2-40B4-BE49-F238E27FC236}">
                <a16:creationId xmlns:a16="http://schemas.microsoft.com/office/drawing/2014/main" id="{9FFB9A29-1A10-4A12-8A09-CE2C5D808B4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
        <p:nvSpPr>
          <p:cNvPr id="8" name="Pil: höger 7">
            <a:extLst>
              <a:ext uri="{FF2B5EF4-FFF2-40B4-BE49-F238E27FC236}">
                <a16:creationId xmlns:a16="http://schemas.microsoft.com/office/drawing/2014/main" id="{3B5BE115-4201-40D2-B647-F5EAF94F7922}"/>
              </a:ext>
            </a:extLst>
          </p:cNvPr>
          <p:cNvSpPr/>
          <p:nvPr/>
        </p:nvSpPr>
        <p:spPr bwMode="auto">
          <a:xfrm>
            <a:off x="1088571" y="4079014"/>
            <a:ext cx="978408" cy="484632"/>
          </a:xfrm>
          <a:prstGeom prst="rightArrow">
            <a:avLst>
              <a:gd name="adj1" fmla="val 50000"/>
              <a:gd name="adj2" fmla="val 56738"/>
            </a:avLst>
          </a:prstGeom>
          <a:solidFill>
            <a:srgbClr val="FF0000"/>
          </a:solidFill>
          <a:ln w="9525" cap="flat" cmpd="sng" algn="ctr">
            <a:solidFill>
              <a:srgbClr val="00346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sv-SE" sz="2200" b="0" i="0" u="none" strike="noStrike" kern="1200" cap="none" spc="0" normalizeH="0" baseline="0" noProof="0">
              <a:ln>
                <a:noFill/>
              </a:ln>
              <a:solidFill>
                <a:srgbClr val="000000"/>
              </a:solidFill>
              <a:effectLst/>
              <a:uLnTx/>
              <a:uFillTx/>
              <a:latin typeface="Verdana" pitchFamily="34" charset="0"/>
              <a:ea typeface="Geneva" pitchFamily="1" charset="-128"/>
              <a:cs typeface="+mn-cs"/>
            </a:endParaRPr>
          </a:p>
        </p:txBody>
      </p:sp>
    </p:spTree>
    <p:extLst>
      <p:ext uri="{BB962C8B-B14F-4D97-AF65-F5344CB8AC3E}">
        <p14:creationId xmlns:p14="http://schemas.microsoft.com/office/powerpoint/2010/main" val="198249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animBg="1"/>
    </p:bld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FA1923-EDEB-43E1-92CB-0ABBF6B7E7E8}">
  <ds:schemaRefs>
    <ds:schemaRef ds:uri="http://schemas.microsoft.com/sharepoint/v3/contenttype/forms"/>
  </ds:schemaRefs>
</ds:datastoreItem>
</file>

<file path=customXml/itemProps2.xml><?xml version="1.0" encoding="utf-8"?>
<ds:datastoreItem xmlns:ds="http://schemas.openxmlformats.org/officeDocument/2006/customXml" ds:itemID="{63B9EAC3-D4B1-4CCE-A6DA-4A586E010518}">
  <ds:schemaRefs>
    <ds:schemaRef ds:uri="http://schemas.openxmlformats.org/package/2006/metadata/core-properties"/>
    <ds:schemaRef ds:uri="http://schemas.microsoft.com/office/infopath/2007/PartnerControls"/>
    <ds:schemaRef ds:uri="http://purl.org/dc/terms/"/>
    <ds:schemaRef ds:uri="e9d55fef-9325-455e-9a07-a8b72c230570"/>
    <ds:schemaRef ds:uri="http://schemas.microsoft.com/office/2006/documentManagement/types"/>
    <ds:schemaRef ds:uri="http://purl.org/dc/elements/1.1/"/>
    <ds:schemaRef ds:uri="5d072807-e122-4efb-9d88-b0ac3a1d1dd8"/>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759D6A2-A2E2-4835-A1F5-2CB32483F6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108</TotalTime>
  <Words>2344</Words>
  <Application>Microsoft Office PowerPoint</Application>
  <PresentationFormat>Bildspel på skärmen (4:3)</PresentationFormat>
  <Paragraphs>139</Paragraphs>
  <Slides>19</Slides>
  <Notes>13</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19</vt:i4>
      </vt:variant>
    </vt:vector>
  </HeadingPairs>
  <TitlesOfParts>
    <vt:vector size="25" baseType="lpstr">
      <vt:lpstr>Arial</vt:lpstr>
      <vt:lpstr>Calibri</vt:lpstr>
      <vt:lpstr>Symbol</vt:lpstr>
      <vt:lpstr>Verdana</vt:lpstr>
      <vt:lpstr>Wingdings</vt:lpstr>
      <vt:lpstr>Standardformgivning</vt:lpstr>
      <vt:lpstr>Halsont</vt:lpstr>
      <vt:lpstr>1. Vad kan halsont bero på?  </vt:lpstr>
      <vt:lpstr>Vad är vanligt?</vt:lpstr>
      <vt:lpstr>Vad är farligt?</vt:lpstr>
      <vt:lpstr>Vem behöver undersökas fysiskt och vem kan få egenvårdsråd?</vt:lpstr>
      <vt:lpstr>Vad behöver vi fråga André?</vt:lpstr>
      <vt:lpstr>PowerPoint-presentation</vt:lpstr>
      <vt:lpstr>PowerPoint-presentation</vt:lpstr>
      <vt:lpstr>2. Hur vet man att någon har halsfluss?</vt:lpstr>
      <vt:lpstr>3. Hur går man vidare med diagnostiken hos en patient med halsfluss?</vt:lpstr>
      <vt:lpstr>Centorkriterierna</vt:lpstr>
      <vt:lpstr>4. Varför ska man inte ta Strep A-test innan man bedömt patienten och räknat Centorkriterier?</vt:lpstr>
      <vt:lpstr>5. Varför antibiotikabehandlas människor med halsfluss, 3-4 Centorkriterier och positivt Strep A-test?</vt:lpstr>
      <vt:lpstr>5. forts</vt:lpstr>
      <vt:lpstr>5. forts. Antibiotika mot tonsillit</vt:lpstr>
      <vt:lpstr>6. Vad gör man med en patient med alla Centorkriterier uppfyllda men där Strep A-testet är negativt?</vt:lpstr>
      <vt:lpstr>6. forts.  Vad gör man med en patient med alla Centorkriterier uppfyllda men där Strep A-testet är negativt?</vt:lpstr>
      <vt:lpstr>7. Om ”det går streptokocker” i en familj, hur kan man förhindra smittspridning?</vt:lpstr>
      <vt:lpstr>Hygienråd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Halsont närakut</dc:title>
  <dc:creator>Strama Stockholm</dc:creator>
  <cp:lastModifiedBy>Ann-Sofie Mangs</cp:lastModifiedBy>
  <cp:revision>11</cp:revision>
  <dcterms:created xsi:type="dcterms:W3CDTF">2023-06-26T13:41:17Z</dcterms:created>
  <dcterms:modified xsi:type="dcterms:W3CDTF">2026-04-20T10:45:53Z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