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sldIdLst>
    <p:sldId id="553" r:id="rId5"/>
    <p:sldId id="554" r:id="rId6"/>
    <p:sldId id="555" r:id="rId7"/>
    <p:sldId id="556" r:id="rId8"/>
    <p:sldId id="557" r:id="rId9"/>
    <p:sldId id="558" r:id="rId10"/>
    <p:sldId id="559" r:id="rId11"/>
    <p:sldId id="560" r:id="rId12"/>
    <p:sldId id="561" r:id="rId13"/>
    <p:sldId id="562" r:id="rId14"/>
    <p:sldId id="563" r:id="rId15"/>
    <p:sldId id="564" r:id="rId16"/>
    <p:sldId id="565" r:id="rId17"/>
    <p:sldId id="5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76" d="100"/>
          <a:sy n="76" d="100"/>
        </p:scale>
        <p:origin x="84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DBD4FC-220C-42FD-8B88-00C45FFE2F01}"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AA6F1A-F673-4257-A75F-CB6CECCB7175}" type="slidenum">
              <a:rPr lang="sv-SE" smtClean="0"/>
              <a:t>‹#›</a:t>
            </a:fld>
            <a:endParaRPr lang="sv-SE"/>
          </a:p>
        </p:txBody>
      </p:sp>
    </p:spTree>
    <p:extLst>
      <p:ext uri="{BB962C8B-B14F-4D97-AF65-F5344CB8AC3E}">
        <p14:creationId xmlns:p14="http://schemas.microsoft.com/office/powerpoint/2010/main" val="1294679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olkhalsomyndigheten.se/contentassets/246aa17721b44c5380a0117f6d0aba40/behandlingsrekommendationer-oppenvard.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ss.nu/kunskapsstod/vardprogram/urinvagsinfektion-hos-barn-och-ungdoma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janusinfo.se/informationsmaterial.4.72866553160e98a7ddf1de3.html#Patientinforma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Vickys tonsiller är rodnade, förstorade och har vita beläggningar. Vicky har alltså tonsillit. Om man har tonsillit och uppfyller tre eller fyra </a:t>
            </a:r>
            <a:r>
              <a:rPr lang="sv-SE" sz="1200" kern="1200" dirty="0" err="1">
                <a:solidFill>
                  <a:schemeClr val="tx1"/>
                </a:solidFill>
                <a:effectLst/>
                <a:latin typeface="+mn-lt"/>
                <a:ea typeface="+mn-ea"/>
                <a:cs typeface="+mn-cs"/>
              </a:rPr>
              <a:t>Centorkriterier</a:t>
            </a:r>
            <a:r>
              <a:rPr lang="sv-SE" sz="1200" kern="1200" dirty="0">
                <a:solidFill>
                  <a:schemeClr val="tx1"/>
                </a:solidFill>
                <a:effectLst/>
                <a:latin typeface="+mn-lt"/>
                <a:ea typeface="+mn-ea"/>
                <a:cs typeface="+mn-cs"/>
              </a:rPr>
              <a:t> rekommenderas snabbtest för streptokocker, och antibiotikabehandling om snabbtestet är positivt.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Syftet med antibiotikabehandling mot tonsillit (när tre-fyra </a:t>
            </a:r>
            <a:r>
              <a:rPr lang="sv-SE" sz="1200" kern="1200" dirty="0" err="1">
                <a:solidFill>
                  <a:schemeClr val="tx1"/>
                </a:solidFill>
                <a:effectLst/>
                <a:latin typeface="+mn-lt"/>
                <a:ea typeface="+mn-ea"/>
                <a:cs typeface="+mn-cs"/>
              </a:rPr>
              <a:t>Centorkriterier</a:t>
            </a:r>
            <a:r>
              <a:rPr lang="sv-SE" sz="1200" kern="1200" dirty="0">
                <a:solidFill>
                  <a:schemeClr val="tx1"/>
                </a:solidFill>
                <a:effectLst/>
                <a:latin typeface="+mn-lt"/>
                <a:ea typeface="+mn-ea"/>
                <a:cs typeface="+mn-cs"/>
              </a:rPr>
              <a:t> är uppfyllda och </a:t>
            </a:r>
            <a:r>
              <a:rPr lang="sv-SE" sz="1200" kern="1200" dirty="0" err="1">
                <a:solidFill>
                  <a:schemeClr val="tx1"/>
                </a:solidFill>
                <a:effectLst/>
                <a:latin typeface="+mn-lt"/>
                <a:ea typeface="+mn-ea"/>
                <a:cs typeface="+mn-cs"/>
              </a:rPr>
              <a:t>strep</a:t>
            </a:r>
            <a:r>
              <a:rPr lang="sv-SE" sz="1200" kern="1200" dirty="0">
                <a:solidFill>
                  <a:schemeClr val="tx1"/>
                </a:solidFill>
                <a:effectLst/>
                <a:latin typeface="+mn-lt"/>
                <a:ea typeface="+mn-ea"/>
                <a:cs typeface="+mn-cs"/>
              </a:rPr>
              <a:t> A är positivt) är i första hand symtomlindring och förkortad sjukdomstid med upp till 2½ dygn. Patienten blir också snabbare mindre smittsam, men den effekten kan även uppnås genom hygienåtgärder. Allvarligare infektioner, som </a:t>
            </a:r>
            <a:r>
              <a:rPr lang="sv-SE" sz="1200" kern="1200" dirty="0" err="1">
                <a:solidFill>
                  <a:schemeClr val="tx1"/>
                </a:solidFill>
                <a:effectLst/>
                <a:latin typeface="+mn-lt"/>
                <a:ea typeface="+mn-ea"/>
                <a:cs typeface="+mn-cs"/>
              </a:rPr>
              <a:t>peritonsillit</a:t>
            </a:r>
            <a:r>
              <a:rPr lang="sv-SE" sz="1200" kern="1200" dirty="0">
                <a:solidFill>
                  <a:schemeClr val="tx1"/>
                </a:solidFill>
                <a:effectLst/>
                <a:latin typeface="+mn-lt"/>
                <a:ea typeface="+mn-ea"/>
                <a:cs typeface="+mn-cs"/>
              </a:rPr>
              <a:t> och sepsis, förhindras i ytterst liten omfattning eller inte alls av antibiotikabehandling av tonsillit. Man ska alltså inte vara överdrivet rädd för att ”missa” en streptokocktonsillit. Patienten kan visserligen gå miste om en symtomlindrande behandling, men det händer mycket sällan något farligt så länge det rör sig om en ”normalsjuk” öppenvårdspatient. Vicky visar inga tecken på allvarlig sjukdom </a:t>
            </a:r>
            <a:r>
              <a:rPr lang="sv-SE" sz="1200" u="sng" kern="1200" dirty="0">
                <a:solidFill>
                  <a:schemeClr val="tx1"/>
                </a:solidFill>
                <a:effectLst/>
                <a:latin typeface="+mn-lt"/>
                <a:ea typeface="+mn-ea"/>
                <a:cs typeface="+mn-cs"/>
                <a:hlinkClick r:id="rId3"/>
              </a:rPr>
              <a:t>Behandlingsrekommendationer för vanliga infektioner i öppenvård</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Vicky uppfyller alla fyra </a:t>
            </a:r>
            <a:r>
              <a:rPr lang="sv-SE" sz="1200" kern="1200" dirty="0" err="1">
                <a:solidFill>
                  <a:schemeClr val="tx1"/>
                </a:solidFill>
                <a:effectLst/>
                <a:latin typeface="+mn-lt"/>
                <a:ea typeface="+mn-ea"/>
                <a:cs typeface="+mn-cs"/>
              </a:rPr>
              <a:t>Centorkriterierna</a:t>
            </a:r>
            <a:r>
              <a:rPr lang="sv-SE" sz="1200" kern="1200" dirty="0">
                <a:solidFill>
                  <a:schemeClr val="tx1"/>
                </a:solidFill>
                <a:effectLst/>
                <a:latin typeface="+mn-lt"/>
                <a:ea typeface="+mn-ea"/>
                <a:cs typeface="+mn-cs"/>
              </a:rPr>
              <a:t> men snabbtestet för streptokocker är negativt. Sannolikt är hennes tonsillit då orsakad av virus. Andra bakterier än grupp A-streptokocker är förstås en möjlighet, men de är betydligt ovanligare och orsakar som regel mindre uttalade tonsilliter där antibiotika skulle göra mycket liten nytta. Nästan hälften av alla tonsilliter med fyra </a:t>
            </a:r>
            <a:r>
              <a:rPr lang="sv-SE" sz="1200" kern="1200" dirty="0" err="1">
                <a:solidFill>
                  <a:schemeClr val="tx1"/>
                </a:solidFill>
                <a:effectLst/>
                <a:latin typeface="+mn-lt"/>
                <a:ea typeface="+mn-ea"/>
                <a:cs typeface="+mn-cs"/>
              </a:rPr>
              <a:t>Centorkriterier</a:t>
            </a:r>
            <a:r>
              <a:rPr lang="sv-SE" sz="1200" kern="1200" dirty="0">
                <a:solidFill>
                  <a:schemeClr val="tx1"/>
                </a:solidFill>
                <a:effectLst/>
                <a:latin typeface="+mn-lt"/>
                <a:ea typeface="+mn-ea"/>
                <a:cs typeface="+mn-cs"/>
              </a:rPr>
              <a:t> orsakas av virus.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CRP, och för den delen även LPK, tillför inget vid bedömningen av tonsillit i öppenvård. CRP kan vara högt vid virustonsillit, som exempel kan det vara tresiffrigt vid tonsillit orsakad av adenovirus. CRP ger helt enkelt ingen vägledning om vilka patienter som har nytta av antibiotika. Som regel ska man alltså avstå från att ta CRP på patienter med tonsillit. </a:t>
            </a:r>
          </a:p>
          <a:p>
            <a:endParaRPr lang="sv-SE" dirty="0"/>
          </a:p>
        </p:txBody>
      </p:sp>
      <p:sp>
        <p:nvSpPr>
          <p:cNvPr id="4" name="Platshållare för bildnummer 3"/>
          <p:cNvSpPr>
            <a:spLocks noGrp="1"/>
          </p:cNvSpPr>
          <p:nvPr>
            <p:ph type="sldNum" sz="quarter" idx="5"/>
          </p:nvPr>
        </p:nvSpPr>
        <p:spPr/>
        <p:txBody>
          <a:bodyPr/>
          <a:lstStyle/>
          <a:p>
            <a:fld id="{9AAA6F1A-F673-4257-A75F-CB6CECCB7175}" type="slidenum">
              <a:rPr lang="sv-SE" smtClean="0"/>
              <a:t>4</a:t>
            </a:fld>
            <a:endParaRPr lang="sv-SE"/>
          </a:p>
        </p:txBody>
      </p:sp>
    </p:spTree>
    <p:extLst>
      <p:ext uri="{BB962C8B-B14F-4D97-AF65-F5344CB8AC3E}">
        <p14:creationId xmlns:p14="http://schemas.microsoft.com/office/powerpoint/2010/main" val="2452566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Daniel har hosta och feber sedan fyra dagar, så det är rimligt att han får komma för en bedömning och undersökning. Väl på plats på mottagningen finns det dock inga tecken på allvarlig sjukdom eller någon infektion där han skulle ha nytta av antibiotika. Att han orkar värja sig mot undersökning är för åldern sunt. Puls och andningsfrekvens är för åldern normala och det finns inga hållpunkter för vare sig otit, tonsillit, pneumoni eller annan infektion där antibiotika skulle kunna vara aktuellt.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CRP är inte anmärkningsvärt högt för att vara dag 4 av en infektion. CRP vid infektioner måste bedömas i förhållande till hur länge patienten har varit sjuk. Det kan dröja ett dygn innan CRP stiger även vid allvarliga infektioner, sedan brukar det vara som högst ett par dagar in i infektionen, för att sedan sjunka igen.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är viktigt att komma ihåg att CRP speglar graden av inflammation och kan vara högt vid vilket inflammatoriskt tillstånd som helst. Exempelvis kan svår covid 19-sjukdom ge mycket högt CRP trots att det är en virusinfektion. CRP kan alltså inte avgöra om en infektion orsakas av virus eller av bakterier, eller om antibiotika är indicerat.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Dessutom ska vi inte sticka barn i onödan. Därför är det extra viktigt att ta ställning till om provet verkligen tillför något till bedömningen, vilket det inte gör i det här fallet. </a:t>
            </a:r>
            <a:endParaRPr lang="sv-SE" dirty="0"/>
          </a:p>
        </p:txBody>
      </p:sp>
      <p:sp>
        <p:nvSpPr>
          <p:cNvPr id="4" name="Platshållare för bildnummer 3"/>
          <p:cNvSpPr>
            <a:spLocks noGrp="1"/>
          </p:cNvSpPr>
          <p:nvPr>
            <p:ph type="sldNum" sz="quarter" idx="5"/>
          </p:nvPr>
        </p:nvSpPr>
        <p:spPr/>
        <p:txBody>
          <a:bodyPr/>
          <a:lstStyle/>
          <a:p>
            <a:fld id="{9AAA6F1A-F673-4257-A75F-CB6CECCB7175}" type="slidenum">
              <a:rPr lang="sv-SE" smtClean="0"/>
              <a:t>7</a:t>
            </a:fld>
            <a:endParaRPr lang="sv-SE"/>
          </a:p>
        </p:txBody>
      </p:sp>
    </p:spTree>
    <p:extLst>
      <p:ext uri="{BB962C8B-B14F-4D97-AF65-F5344CB8AC3E}">
        <p14:creationId xmlns:p14="http://schemas.microsoft.com/office/powerpoint/2010/main" val="334353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Här är ett exempel på när CRP kan vara vilseledande och en feltolkning av situationen kan bli direkt farlig. Isak uppfyller flera ”röda ljus” – är allvarligt sjuk enligt förälders intuition, gnyr och reagerar inte på undersökning, har ihållande takykardi. Dessutom ”gult ljus” för andningsfrekvensen. Isak är således allvarligt sjuk och behöver komma till sjukhus så fort som möjligt. Ta ställning till syrgas och intravenös vätska i väntan på ambulanstransport.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Den kliniska bilden och CRP ger i detta fall olika signaler och då är det den kliniska bilden som måste gälla. Ett lågt CRP får aldrig ”fria” någon som kliniskt visar tecken på allvarlig sjukdom. </a:t>
            </a:r>
          </a:p>
          <a:p>
            <a:endParaRPr lang="sv-SE" dirty="0"/>
          </a:p>
        </p:txBody>
      </p:sp>
      <p:sp>
        <p:nvSpPr>
          <p:cNvPr id="4" name="Platshållare för bildnummer 3"/>
          <p:cNvSpPr>
            <a:spLocks noGrp="1"/>
          </p:cNvSpPr>
          <p:nvPr>
            <p:ph type="sldNum" sz="quarter" idx="5"/>
          </p:nvPr>
        </p:nvSpPr>
        <p:spPr/>
        <p:txBody>
          <a:bodyPr/>
          <a:lstStyle/>
          <a:p>
            <a:fld id="{9AAA6F1A-F673-4257-A75F-CB6CECCB7175}" type="slidenum">
              <a:rPr lang="sv-SE" smtClean="0"/>
              <a:t>10</a:t>
            </a:fld>
            <a:endParaRPr lang="sv-SE"/>
          </a:p>
        </p:txBody>
      </p:sp>
    </p:spTree>
    <p:extLst>
      <p:ext uri="{BB962C8B-B14F-4D97-AF65-F5344CB8AC3E}">
        <p14:creationId xmlns:p14="http://schemas.microsoft.com/office/powerpoint/2010/main" val="1689317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Anamnes och status talar för att </a:t>
            </a:r>
            <a:r>
              <a:rPr lang="sv-SE" sz="1200" kern="1200" dirty="0" err="1">
                <a:solidFill>
                  <a:schemeClr val="tx1"/>
                </a:solidFill>
                <a:effectLst/>
                <a:latin typeface="+mn-lt"/>
                <a:ea typeface="+mn-ea"/>
                <a:cs typeface="+mn-cs"/>
              </a:rPr>
              <a:t>Malwa</a:t>
            </a:r>
            <a:r>
              <a:rPr lang="sv-SE" sz="1200" kern="1200" dirty="0">
                <a:solidFill>
                  <a:schemeClr val="tx1"/>
                </a:solidFill>
                <a:effectLst/>
                <a:latin typeface="+mn-lt"/>
                <a:ea typeface="+mn-ea"/>
                <a:cs typeface="+mn-cs"/>
              </a:rPr>
              <a:t> drabbats av en urinvägsinfektion. På viss.nu finns ett utförligt kunskapsstöd om UVI hos barn </a:t>
            </a:r>
            <a:r>
              <a:rPr lang="sv-SE" sz="1200" u="sng" kern="1200" dirty="0">
                <a:solidFill>
                  <a:schemeClr val="tx1"/>
                </a:solidFill>
                <a:effectLst/>
                <a:latin typeface="+mn-lt"/>
                <a:ea typeface="+mn-ea"/>
                <a:cs typeface="+mn-cs"/>
                <a:hlinkClick r:id="rId3"/>
              </a:rPr>
              <a:t>Urinvägsinfektion hos barn och ungdomar - Viss.nu</a:t>
            </a:r>
            <a:r>
              <a:rPr lang="sv-SE" sz="1200" kern="1200" dirty="0">
                <a:solidFill>
                  <a:schemeClr val="tx1"/>
                </a:solidFill>
                <a:effectLst/>
                <a:latin typeface="+mn-lt"/>
                <a:ea typeface="+mn-ea"/>
                <a:cs typeface="+mn-cs"/>
              </a:rPr>
              <a:t>, så vi går inte igenom allt i detalj här. </a:t>
            </a:r>
          </a:p>
          <a:p>
            <a:r>
              <a:rPr lang="sv-SE" sz="1200" kern="1200" dirty="0">
                <a:solidFill>
                  <a:schemeClr val="tx1"/>
                </a:solidFill>
                <a:effectLst/>
                <a:latin typeface="+mn-lt"/>
                <a:ea typeface="+mn-ea"/>
                <a:cs typeface="+mn-cs"/>
              </a:rPr>
              <a:t>CRP är en viktig pusselbit vid UVI hos barn för att förstå om det rör sig om cystit eller </a:t>
            </a:r>
            <a:r>
              <a:rPr lang="sv-SE" sz="1200" kern="1200" dirty="0" err="1">
                <a:solidFill>
                  <a:schemeClr val="tx1"/>
                </a:solidFill>
                <a:effectLst/>
                <a:latin typeface="+mn-lt"/>
                <a:ea typeface="+mn-ea"/>
                <a:cs typeface="+mn-cs"/>
              </a:rPr>
              <a:t>pyelonefrit</a:t>
            </a:r>
            <a:r>
              <a:rPr lang="sv-SE" sz="1200" kern="1200" dirty="0">
                <a:solidFill>
                  <a:schemeClr val="tx1"/>
                </a:solidFill>
                <a:effectLst/>
                <a:latin typeface="+mn-lt"/>
                <a:ea typeface="+mn-ea"/>
                <a:cs typeface="+mn-cs"/>
              </a:rPr>
              <a:t> – under 20 talar för cystit och över 20 talar för </a:t>
            </a:r>
            <a:r>
              <a:rPr lang="sv-SE" sz="1200" kern="1200" dirty="0" err="1">
                <a:solidFill>
                  <a:schemeClr val="tx1"/>
                </a:solidFill>
                <a:effectLst/>
                <a:latin typeface="+mn-lt"/>
                <a:ea typeface="+mn-ea"/>
                <a:cs typeface="+mn-cs"/>
              </a:rPr>
              <a:t>pyelonefrit</a:t>
            </a:r>
            <a:r>
              <a:rPr lang="sv-SE" sz="1200" kern="1200" dirty="0">
                <a:solidFill>
                  <a:schemeClr val="tx1"/>
                </a:solidFill>
                <a:effectLst/>
                <a:latin typeface="+mn-lt"/>
                <a:ea typeface="+mn-ea"/>
                <a:cs typeface="+mn-cs"/>
              </a:rPr>
              <a:t>. Cystit hos barn som fyllt 2 år kan ofta handläggas i primärvård, medan </a:t>
            </a:r>
            <a:r>
              <a:rPr lang="sv-SE" sz="1200" kern="1200" dirty="0" err="1">
                <a:solidFill>
                  <a:schemeClr val="tx1"/>
                </a:solidFill>
                <a:effectLst/>
                <a:latin typeface="+mn-lt"/>
                <a:ea typeface="+mn-ea"/>
                <a:cs typeface="+mn-cs"/>
              </a:rPr>
              <a:t>pyelonefrit</a:t>
            </a:r>
            <a:r>
              <a:rPr lang="sv-SE" sz="1200" kern="1200" dirty="0">
                <a:solidFill>
                  <a:schemeClr val="tx1"/>
                </a:solidFill>
                <a:effectLst/>
                <a:latin typeface="+mn-lt"/>
                <a:ea typeface="+mn-ea"/>
                <a:cs typeface="+mn-cs"/>
              </a:rPr>
              <a:t> bör remitteras till barnakutmottagning. Observera att all urinvägsinfektion hos barn under 2 år ska remitteras till barnakutmottagning.</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Utöver CRP är det indicerat med urinodling vid misstänkt UVI hos barn. </a:t>
            </a:r>
          </a:p>
          <a:p>
            <a:endParaRPr lang="sv-SE" dirty="0"/>
          </a:p>
        </p:txBody>
      </p:sp>
      <p:sp>
        <p:nvSpPr>
          <p:cNvPr id="4" name="Platshållare för bildnummer 3"/>
          <p:cNvSpPr>
            <a:spLocks noGrp="1"/>
          </p:cNvSpPr>
          <p:nvPr>
            <p:ph type="sldNum" sz="quarter" idx="5"/>
          </p:nvPr>
        </p:nvSpPr>
        <p:spPr/>
        <p:txBody>
          <a:bodyPr/>
          <a:lstStyle/>
          <a:p>
            <a:fld id="{9AAA6F1A-F673-4257-A75F-CB6CECCB7175}" type="slidenum">
              <a:rPr lang="sv-SE" smtClean="0"/>
              <a:t>12</a:t>
            </a:fld>
            <a:endParaRPr lang="sv-SE"/>
          </a:p>
        </p:txBody>
      </p:sp>
    </p:spTree>
    <p:extLst>
      <p:ext uri="{BB962C8B-B14F-4D97-AF65-F5344CB8AC3E}">
        <p14:creationId xmlns:p14="http://schemas.microsoft.com/office/powerpoint/2010/main" val="2855396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Hala har insjuknat hastigt och har av det lilla vi vet redan åtminstone ett ”rött ljus”, nämligen en andningsfrekvens på 28/minut. Det saknas viktiga uppgifter som blodtryck och </a:t>
            </a:r>
            <a:r>
              <a:rPr lang="sv-SE" sz="1200" kern="1200" dirty="0" err="1">
                <a:solidFill>
                  <a:schemeClr val="tx1"/>
                </a:solidFill>
                <a:effectLst/>
                <a:latin typeface="+mn-lt"/>
                <a:ea typeface="+mn-ea"/>
                <a:cs typeface="+mn-cs"/>
              </a:rPr>
              <a:t>saturation</a:t>
            </a:r>
            <a:r>
              <a:rPr lang="sv-SE" sz="1200" kern="1200" dirty="0">
                <a:solidFill>
                  <a:schemeClr val="tx1"/>
                </a:solidFill>
                <a:effectLst/>
                <a:latin typeface="+mn-lt"/>
                <a:ea typeface="+mn-ea"/>
                <a:cs typeface="+mn-cs"/>
              </a:rPr>
              <a:t>, men i princip räcker ett enda ”rött ljus” vid ett infektionsinsjuknande för att det ska vara läge för ambulanstransport till sjukhus. I väntan på ambulansen påbörjas intravenös vätska och syrgas.</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Enstaka kräkningar tolkas ibland som </a:t>
            </a:r>
            <a:r>
              <a:rPr lang="sv-SE" sz="1200" kern="1200" dirty="0" err="1">
                <a:solidFill>
                  <a:schemeClr val="tx1"/>
                </a:solidFill>
                <a:effectLst/>
                <a:latin typeface="+mn-lt"/>
                <a:ea typeface="+mn-ea"/>
                <a:cs typeface="+mn-cs"/>
              </a:rPr>
              <a:t>gastroenterit</a:t>
            </a:r>
            <a:r>
              <a:rPr lang="sv-SE" sz="1200" kern="1200" dirty="0">
                <a:solidFill>
                  <a:schemeClr val="tx1"/>
                </a:solidFill>
                <a:effectLst/>
                <a:latin typeface="+mn-lt"/>
                <a:ea typeface="+mn-ea"/>
                <a:cs typeface="+mn-cs"/>
              </a:rPr>
              <a:t>, men kan liksom förhöjd andningsfrekvens vara ett tidigt tecken på uppseglande sepsis. CRP släpar efter och ett lågt CRP så här tidigt i förloppet säger ingenting om hur sjuk Hala är. CRP i detta fall är vilseledande och kan bli farligt om det tas som intäkt för att Hala är lindrigt sjuk.</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En svårighet i fall som Halas kan vara att inse att hon är allvarligt sjuk i sin infektion och att komma på tanken att kontrollera vitalparametrar. Det görs ju inte på alla patienter i primärvård – de flesta är opåverkade och långt ifrån allvarligt sjuka. Att kontrollera puls, blodtryck, </a:t>
            </a:r>
            <a:r>
              <a:rPr lang="sv-SE" sz="1200" kern="1200" dirty="0" err="1">
                <a:solidFill>
                  <a:schemeClr val="tx1"/>
                </a:solidFill>
                <a:effectLst/>
                <a:latin typeface="+mn-lt"/>
                <a:ea typeface="+mn-ea"/>
                <a:cs typeface="+mn-cs"/>
              </a:rPr>
              <a:t>saturation</a:t>
            </a:r>
            <a:r>
              <a:rPr lang="sv-SE" sz="1200" kern="1200" dirty="0">
                <a:solidFill>
                  <a:schemeClr val="tx1"/>
                </a:solidFill>
                <a:effectLst/>
                <a:latin typeface="+mn-lt"/>
                <a:ea typeface="+mn-ea"/>
                <a:cs typeface="+mn-cs"/>
              </a:rPr>
              <a:t> och andningsfrekvens på precis alla är kanske inte rimligt, men vid minsta misstanke på att det skulle kunna vara något allvarligare är vitalparametrarna viktiga och ger ofta avgörande information om hur sjuk patienten är.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Kom ihåg att sätta ut </a:t>
            </a:r>
            <a:r>
              <a:rPr lang="sv-SE" sz="1200" kern="1200" dirty="0" err="1">
                <a:solidFill>
                  <a:schemeClr val="tx1"/>
                </a:solidFill>
                <a:effectLst/>
                <a:latin typeface="+mn-lt"/>
                <a:ea typeface="+mn-ea"/>
                <a:cs typeface="+mn-cs"/>
              </a:rPr>
              <a:t>metformin</a:t>
            </a:r>
            <a:r>
              <a:rPr lang="sv-SE" sz="1200" kern="1200" dirty="0">
                <a:solidFill>
                  <a:schemeClr val="tx1"/>
                </a:solidFill>
                <a:effectLst/>
                <a:latin typeface="+mn-lt"/>
                <a:ea typeface="+mn-ea"/>
                <a:cs typeface="+mn-cs"/>
              </a:rPr>
              <a:t> vid risk för vätskebrist, exempelvis vid feber. Ge alla patienter som får </a:t>
            </a:r>
            <a:r>
              <a:rPr lang="sv-SE" sz="1200" kern="1200" dirty="0" err="1">
                <a:solidFill>
                  <a:schemeClr val="tx1"/>
                </a:solidFill>
                <a:effectLst/>
                <a:latin typeface="+mn-lt"/>
                <a:ea typeface="+mn-ea"/>
                <a:cs typeface="+mn-cs"/>
              </a:rPr>
              <a:t>metformin</a:t>
            </a:r>
            <a:r>
              <a:rPr lang="sv-SE" sz="1200" kern="1200" dirty="0">
                <a:solidFill>
                  <a:schemeClr val="tx1"/>
                </a:solidFill>
                <a:effectLst/>
                <a:latin typeface="+mn-lt"/>
                <a:ea typeface="+mn-ea"/>
                <a:cs typeface="+mn-cs"/>
              </a:rPr>
              <a:t> informationsbladet ”Till dig som medicinerar med </a:t>
            </a:r>
            <a:r>
              <a:rPr lang="sv-SE" sz="1200" kern="1200" dirty="0" err="1">
                <a:solidFill>
                  <a:schemeClr val="tx1"/>
                </a:solidFill>
                <a:effectLst/>
                <a:latin typeface="+mn-lt"/>
                <a:ea typeface="+mn-ea"/>
                <a:cs typeface="+mn-cs"/>
              </a:rPr>
              <a:t>metformin</a:t>
            </a:r>
            <a:r>
              <a:rPr lang="sv-SE" sz="1200" kern="1200" dirty="0">
                <a:solidFill>
                  <a:schemeClr val="tx1"/>
                </a:solidFill>
                <a:effectLst/>
                <a:latin typeface="+mn-lt"/>
                <a:ea typeface="+mn-ea"/>
                <a:cs typeface="+mn-cs"/>
              </a:rPr>
              <a:t>” </a:t>
            </a:r>
            <a:r>
              <a:rPr lang="sv-SE" sz="1200" u="sng" kern="1200" dirty="0">
                <a:solidFill>
                  <a:schemeClr val="tx1"/>
                </a:solidFill>
                <a:effectLst/>
                <a:latin typeface="+mn-lt"/>
                <a:ea typeface="+mn-ea"/>
                <a:cs typeface="+mn-cs"/>
                <a:hlinkClick r:id="rId3"/>
              </a:rPr>
              <a:t>Informationsmaterial - Janusinfo.se</a:t>
            </a:r>
            <a:r>
              <a:rPr lang="sv-SE" sz="1200" kern="1200" dirty="0">
                <a:solidFill>
                  <a:schemeClr val="tx1"/>
                </a:solidFill>
                <a:effectLst/>
                <a:latin typeface="+mn-lt"/>
                <a:ea typeface="+mn-ea"/>
                <a:cs typeface="+mn-cs"/>
              </a:rPr>
              <a:t>. Motsvarande informationsblad finns även för till exempel SGLT2-hämmare. </a:t>
            </a:r>
          </a:p>
          <a:p>
            <a:endParaRPr lang="sv-SE" dirty="0"/>
          </a:p>
        </p:txBody>
      </p:sp>
      <p:sp>
        <p:nvSpPr>
          <p:cNvPr id="4" name="Platshållare för bildnummer 3"/>
          <p:cNvSpPr>
            <a:spLocks noGrp="1"/>
          </p:cNvSpPr>
          <p:nvPr>
            <p:ph type="sldNum" sz="quarter" idx="5"/>
          </p:nvPr>
        </p:nvSpPr>
        <p:spPr/>
        <p:txBody>
          <a:bodyPr/>
          <a:lstStyle/>
          <a:p>
            <a:fld id="{9AAA6F1A-F673-4257-A75F-CB6CECCB7175}" type="slidenum">
              <a:rPr lang="sv-SE" smtClean="0"/>
              <a:t>14</a:t>
            </a:fld>
            <a:endParaRPr lang="sv-SE"/>
          </a:p>
        </p:txBody>
      </p:sp>
    </p:spTree>
    <p:extLst>
      <p:ext uri="{BB962C8B-B14F-4D97-AF65-F5344CB8AC3E}">
        <p14:creationId xmlns:p14="http://schemas.microsoft.com/office/powerpoint/2010/main" val="3456612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77031EDE-AF6B-476E-8962-922A0EBFD553}"/>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5" name="Rectangle 6">
            <a:extLst>
              <a:ext uri="{FF2B5EF4-FFF2-40B4-BE49-F238E27FC236}">
                <a16:creationId xmlns:a16="http://schemas.microsoft.com/office/drawing/2014/main" id="{D8C989AC-9540-474B-ACE6-5890B3BA0445}"/>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7">
            <a:extLst>
              <a:ext uri="{FF2B5EF4-FFF2-40B4-BE49-F238E27FC236}">
                <a16:creationId xmlns:a16="http://schemas.microsoft.com/office/drawing/2014/main" id="{8FB851DC-039D-4F34-B690-707A30CA5A29}"/>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9" name="Title 1">
            <a:extLst>
              <a:ext uri="{FF2B5EF4-FFF2-40B4-BE49-F238E27FC236}">
                <a16:creationId xmlns:a16="http://schemas.microsoft.com/office/drawing/2014/main" id="{583C3C86-1F00-4EC7-8E7E-4C7E52FE0992}"/>
              </a:ext>
            </a:extLst>
          </p:cNvPr>
          <p:cNvSpPr>
            <a:spLocks noGrp="1"/>
          </p:cNvSpPr>
          <p:nvPr>
            <p:ph type="ctrTitle"/>
          </p:nvPr>
        </p:nvSpPr>
        <p:spPr>
          <a:xfrm>
            <a:off x="685800" y="2131200"/>
            <a:ext cx="7772400" cy="1468800"/>
          </a:xfrm>
        </p:spPr>
        <p:txBody>
          <a:bodyPr anchor="b"/>
          <a:lstStyle>
            <a:lvl1pPr algn="ctr">
              <a:lnSpc>
                <a:spcPct val="130000"/>
              </a:lnSpc>
              <a:spcBef>
                <a:spcPts val="500"/>
              </a:spcBef>
              <a:spcAft>
                <a:spcPts val="200"/>
              </a:spcAft>
              <a:defRPr sz="3000"/>
            </a:lvl1pPr>
          </a:lstStyle>
          <a:p>
            <a:r>
              <a:rPr lang="sv-SE"/>
              <a:t>Klicka här för att ändra mall för rubrikformat</a:t>
            </a:r>
            <a:endParaRPr lang="en-US" dirty="0"/>
          </a:p>
        </p:txBody>
      </p:sp>
      <p:sp>
        <p:nvSpPr>
          <p:cNvPr id="10" name="Subtitle 2">
            <a:extLst>
              <a:ext uri="{FF2B5EF4-FFF2-40B4-BE49-F238E27FC236}">
                <a16:creationId xmlns:a16="http://schemas.microsoft.com/office/drawing/2014/main" id="{42703DA0-7503-495A-B499-352EFC0F4E21}"/>
              </a:ext>
            </a:extLst>
          </p:cNvPr>
          <p:cNvSpPr>
            <a:spLocks noGrp="1"/>
          </p:cNvSpPr>
          <p:nvPr>
            <p:ph type="subTitle" idx="1"/>
          </p:nvPr>
        </p:nvSpPr>
        <p:spPr>
          <a:xfrm>
            <a:off x="1371600" y="3888000"/>
            <a:ext cx="6400800" cy="1753200"/>
          </a:xfrm>
        </p:spPr>
        <p:txBody>
          <a:bodyPr/>
          <a:lstStyle>
            <a:lvl1pPr marL="0" indent="0" algn="ctr">
              <a:lnSpc>
                <a:spcPct val="130000"/>
              </a:lnSpc>
              <a:spcAft>
                <a:spcPts val="200"/>
              </a:spcAft>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866752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75210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701522257"/>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34800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85200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7"/>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8"/>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719382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2800" b="1" dirty="0"/>
              <a:t>CRP</a:t>
            </a:r>
          </a:p>
        </p:txBody>
      </p:sp>
      <p:sp>
        <p:nvSpPr>
          <p:cNvPr id="5" name="Platshållare för innehåll 4">
            <a:extLst>
              <a:ext uri="{FF2B5EF4-FFF2-40B4-BE49-F238E27FC236}">
                <a16:creationId xmlns:a16="http://schemas.microsoft.com/office/drawing/2014/main" id="{A42BB20A-3174-AD0C-6D37-7416E2C5EA0D}"/>
              </a:ext>
            </a:extLst>
          </p:cNvPr>
          <p:cNvSpPr>
            <a:spLocks noGrp="1"/>
          </p:cNvSpPr>
          <p:nvPr>
            <p:ph idx="1"/>
          </p:nvPr>
        </p:nvSpPr>
        <p:spPr>
          <a:xfrm>
            <a:off x="720000" y="2029205"/>
            <a:ext cx="7700963" cy="3938400"/>
          </a:xfrm>
        </p:spPr>
        <p:txBody>
          <a:bodyPr/>
          <a:lstStyle/>
          <a:p>
            <a:pPr marL="0" indent="0">
              <a:buNone/>
            </a:pPr>
            <a:endParaRPr lang="sv-SE" b="1" dirty="0"/>
          </a:p>
          <a:p>
            <a:pPr marL="0" indent="0">
              <a:buNone/>
            </a:pPr>
            <a:r>
              <a:rPr lang="sv-SE" b="1" dirty="0"/>
              <a:t>Diskutera vad CRP tillför i de olika fallen. När ger CRP värdefull information, när saknar det betydelse och när kan det till och med vara vilseledande?</a:t>
            </a:r>
            <a:endParaRPr lang="sv-SE" dirty="0"/>
          </a:p>
        </p:txBody>
      </p:sp>
    </p:spTree>
    <p:extLst>
      <p:ext uri="{BB962C8B-B14F-4D97-AF65-F5344CB8AC3E}">
        <p14:creationId xmlns:p14="http://schemas.microsoft.com/office/powerpoint/2010/main" val="3093014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9040CC-471F-3449-3047-156DFBF48983}"/>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6F7D2A3A-8E98-D9AE-57DB-E0215C3A4E7B}"/>
              </a:ext>
            </a:extLst>
          </p:cNvPr>
          <p:cNvSpPr>
            <a:spLocks noGrp="1"/>
          </p:cNvSpPr>
          <p:nvPr>
            <p:ph idx="1"/>
          </p:nvPr>
        </p:nvSpPr>
        <p:spPr/>
        <p:txBody>
          <a:bodyPr/>
          <a:lstStyle/>
          <a:p>
            <a:pPr marL="0" indent="0">
              <a:buNone/>
            </a:pPr>
            <a:r>
              <a:rPr lang="sv-SE" dirty="0"/>
              <a:t>CRP 19. </a:t>
            </a:r>
          </a:p>
          <a:p>
            <a:pPr marL="0" indent="0">
              <a:buNone/>
            </a:pPr>
            <a:endParaRPr lang="sv-SE" dirty="0"/>
          </a:p>
          <a:p>
            <a:pPr marL="0" indent="0">
              <a:buNone/>
            </a:pPr>
            <a:r>
              <a:rPr lang="sv-SE" dirty="0"/>
              <a:t>Bedöms kunna vänta och får återkomma imorgon om det inte har blivit bättre.</a:t>
            </a:r>
          </a:p>
          <a:p>
            <a:pPr marL="0" indent="0">
              <a:buNone/>
            </a:pPr>
            <a:endParaRPr lang="sv-SE" dirty="0"/>
          </a:p>
        </p:txBody>
      </p:sp>
      <p:sp>
        <p:nvSpPr>
          <p:cNvPr id="4" name="Platshållare för sidfot 3">
            <a:extLst>
              <a:ext uri="{FF2B5EF4-FFF2-40B4-BE49-F238E27FC236}">
                <a16:creationId xmlns:a16="http://schemas.microsoft.com/office/drawing/2014/main" id="{8EC3F553-F340-535B-B5B5-26514DF011B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397751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E3AE7-810B-80CB-2C46-46DB2DD50CC7}"/>
              </a:ext>
            </a:extLst>
          </p:cNvPr>
          <p:cNvSpPr>
            <a:spLocks noGrp="1"/>
          </p:cNvSpPr>
          <p:nvPr>
            <p:ph type="title"/>
          </p:nvPr>
        </p:nvSpPr>
        <p:spPr>
          <a:xfrm>
            <a:off x="720000" y="1191318"/>
            <a:ext cx="7700963" cy="836613"/>
          </a:xfrm>
        </p:spPr>
        <p:txBody>
          <a:bodyPr/>
          <a:lstStyle/>
          <a:p>
            <a:pPr algn="ctr"/>
            <a:r>
              <a:rPr lang="sv-SE" b="1" dirty="0" err="1"/>
              <a:t>Malwa</a:t>
            </a:r>
            <a:r>
              <a:rPr lang="sv-SE" b="1" dirty="0"/>
              <a:t> 3 år</a:t>
            </a:r>
            <a:br>
              <a:rPr lang="sv-SE" dirty="0"/>
            </a:br>
            <a:endParaRPr lang="sv-SE" dirty="0"/>
          </a:p>
        </p:txBody>
      </p:sp>
      <p:sp>
        <p:nvSpPr>
          <p:cNvPr id="3" name="Platshållare för innehåll 2">
            <a:extLst>
              <a:ext uri="{FF2B5EF4-FFF2-40B4-BE49-F238E27FC236}">
                <a16:creationId xmlns:a16="http://schemas.microsoft.com/office/drawing/2014/main" id="{EC888ED8-4BB5-80A1-34DE-941EC39A4B32}"/>
              </a:ext>
            </a:extLst>
          </p:cNvPr>
          <p:cNvSpPr>
            <a:spLocks noGrp="1"/>
          </p:cNvSpPr>
          <p:nvPr>
            <p:ph idx="1"/>
          </p:nvPr>
        </p:nvSpPr>
        <p:spPr/>
        <p:txBody>
          <a:bodyPr/>
          <a:lstStyle/>
          <a:p>
            <a:pPr marL="0" indent="0">
              <a:buNone/>
            </a:pPr>
            <a:r>
              <a:rPr lang="sv-SE" dirty="0"/>
              <a:t>Tidigare frisk tjej som kommer med mamma. Har varit blöjfri i ett halvår men nu börjat kissa på sig igen och säger att det ”sticks” när hon kissar. Verkar må bra i övrigt. </a:t>
            </a:r>
          </a:p>
          <a:p>
            <a:pPr marL="0" indent="0">
              <a:buNone/>
            </a:pPr>
            <a:endParaRPr lang="sv-SE" dirty="0"/>
          </a:p>
        </p:txBody>
      </p:sp>
      <p:sp>
        <p:nvSpPr>
          <p:cNvPr id="4" name="Platshållare för sidfot 3">
            <a:extLst>
              <a:ext uri="{FF2B5EF4-FFF2-40B4-BE49-F238E27FC236}">
                <a16:creationId xmlns:a16="http://schemas.microsoft.com/office/drawing/2014/main" id="{BE29C423-53BF-3F72-0344-005981D77CE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222429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D43F7CE-55F3-157A-D1A0-B47033EBBB97}"/>
              </a:ext>
            </a:extLst>
          </p:cNvPr>
          <p:cNvSpPr>
            <a:spLocks noGrp="1"/>
          </p:cNvSpPr>
          <p:nvPr>
            <p:ph idx="1"/>
          </p:nvPr>
        </p:nvSpPr>
        <p:spPr>
          <a:xfrm>
            <a:off x="720000" y="1224501"/>
            <a:ext cx="7700963" cy="4873898"/>
          </a:xfrm>
        </p:spPr>
        <p:txBody>
          <a:bodyPr/>
          <a:lstStyle/>
          <a:p>
            <a:pPr marL="0" indent="0">
              <a:buNone/>
            </a:pPr>
            <a:endParaRPr lang="sv-SE" dirty="0"/>
          </a:p>
          <a:p>
            <a:pPr marL="0" indent="0">
              <a:buNone/>
            </a:pPr>
            <a:r>
              <a:rPr lang="sv-SE" dirty="0"/>
              <a:t>Pigg och pratglad, temp 37,7, hjärta/lungor låter bra, normal puls och andningsfrekvens, buken mjuk. Ömmar lite ovan symfysen. Urinsticka visar 3+ vita och nitrit är positiv. </a:t>
            </a:r>
          </a:p>
          <a:p>
            <a:pPr marL="0" indent="0">
              <a:buNone/>
            </a:pPr>
            <a:r>
              <a:rPr lang="sv-SE" dirty="0"/>
              <a:t> </a:t>
            </a:r>
          </a:p>
          <a:p>
            <a:pPr marL="0" indent="0">
              <a:buNone/>
            </a:pPr>
            <a:r>
              <a:rPr lang="sv-SE" dirty="0"/>
              <a:t>Bör man ta CRP? Vad säger CRP i detta fall? Bör man göra någon ytterligare lab-diagnostik?</a:t>
            </a:r>
          </a:p>
          <a:p>
            <a:pPr marL="0" indent="0">
              <a:buNone/>
            </a:pPr>
            <a:endParaRPr lang="sv-SE" dirty="0"/>
          </a:p>
        </p:txBody>
      </p:sp>
      <p:sp>
        <p:nvSpPr>
          <p:cNvPr id="4" name="Platshållare för sidfot 3">
            <a:extLst>
              <a:ext uri="{FF2B5EF4-FFF2-40B4-BE49-F238E27FC236}">
                <a16:creationId xmlns:a16="http://schemas.microsoft.com/office/drawing/2014/main" id="{BE55B63D-BE5C-44C9-BD0D-19B511DB50E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858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FDE6D1-DCF5-1824-94A2-8CFFB7745E93}"/>
              </a:ext>
            </a:extLst>
          </p:cNvPr>
          <p:cNvSpPr>
            <a:spLocks noGrp="1"/>
          </p:cNvSpPr>
          <p:nvPr>
            <p:ph type="title"/>
          </p:nvPr>
        </p:nvSpPr>
        <p:spPr>
          <a:xfrm>
            <a:off x="720000" y="1246978"/>
            <a:ext cx="7700963" cy="836613"/>
          </a:xfrm>
        </p:spPr>
        <p:txBody>
          <a:bodyPr/>
          <a:lstStyle/>
          <a:p>
            <a:pPr algn="ctr"/>
            <a:r>
              <a:rPr lang="sv-SE" b="1" dirty="0"/>
              <a:t>Hala 57 år</a:t>
            </a:r>
            <a:br>
              <a:rPr lang="sv-SE" dirty="0"/>
            </a:br>
            <a:endParaRPr lang="sv-SE" dirty="0"/>
          </a:p>
        </p:txBody>
      </p:sp>
      <p:sp>
        <p:nvSpPr>
          <p:cNvPr id="3" name="Platshållare för innehåll 2">
            <a:extLst>
              <a:ext uri="{FF2B5EF4-FFF2-40B4-BE49-F238E27FC236}">
                <a16:creationId xmlns:a16="http://schemas.microsoft.com/office/drawing/2014/main" id="{8ED18611-08E4-B781-7B2C-657B6799C86C}"/>
              </a:ext>
            </a:extLst>
          </p:cNvPr>
          <p:cNvSpPr>
            <a:spLocks noGrp="1"/>
          </p:cNvSpPr>
          <p:nvPr>
            <p:ph idx="1"/>
          </p:nvPr>
        </p:nvSpPr>
        <p:spPr/>
        <p:txBody>
          <a:bodyPr/>
          <a:lstStyle/>
          <a:p>
            <a:pPr marL="0" indent="0">
              <a:buNone/>
            </a:pPr>
            <a:r>
              <a:rPr lang="sv-SE" dirty="0"/>
              <a:t>Mådde bra när hon vaknade men har under dagen börjat känna sig mer och mer sjuk. Nu temp 39,3 grader. Lite hosta, mår lite illa, kräkts en gång. </a:t>
            </a:r>
          </a:p>
          <a:p>
            <a:pPr marL="0" indent="0">
              <a:buNone/>
            </a:pPr>
            <a:r>
              <a:rPr lang="sv-SE" dirty="0"/>
              <a:t> </a:t>
            </a:r>
          </a:p>
          <a:p>
            <a:pPr marL="0" indent="0">
              <a:buNone/>
            </a:pPr>
            <a:r>
              <a:rPr lang="sv-SE" dirty="0"/>
              <a:t>Tar metformin på grund av typ 2-diabetes samt atorvastatin och kandesartan. </a:t>
            </a:r>
          </a:p>
          <a:p>
            <a:endParaRPr lang="sv-SE" dirty="0"/>
          </a:p>
        </p:txBody>
      </p:sp>
      <p:sp>
        <p:nvSpPr>
          <p:cNvPr id="4" name="Platshållare för sidfot 3">
            <a:extLst>
              <a:ext uri="{FF2B5EF4-FFF2-40B4-BE49-F238E27FC236}">
                <a16:creationId xmlns:a16="http://schemas.microsoft.com/office/drawing/2014/main" id="{4F51B883-D977-8518-8BAB-64B74D2FEF2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57014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461DEA5-36F1-16F2-A37C-B66DAA6CC68F}"/>
              </a:ext>
            </a:extLst>
          </p:cNvPr>
          <p:cNvSpPr>
            <a:spLocks noGrp="1"/>
          </p:cNvSpPr>
          <p:nvPr>
            <p:ph idx="1"/>
          </p:nvPr>
        </p:nvSpPr>
        <p:spPr>
          <a:xfrm>
            <a:off x="720000" y="1773141"/>
            <a:ext cx="7700963" cy="4325258"/>
          </a:xfrm>
        </p:spPr>
        <p:txBody>
          <a:bodyPr/>
          <a:lstStyle/>
          <a:p>
            <a:pPr marL="0" indent="0">
              <a:buNone/>
            </a:pPr>
            <a:r>
              <a:rPr lang="sv-SE" dirty="0"/>
              <a:t>I status noterar du att Hala är trött, hjärtat låter normalt, puls 104/minut, normala andningsljud vid lungauskultation, andningsfrekvens 28/minut. Blodtryck 120/75. Buken mjuk och oöm. CRP 27. </a:t>
            </a:r>
          </a:p>
          <a:p>
            <a:pPr marL="0" indent="0">
              <a:buNone/>
            </a:pPr>
            <a:endParaRPr lang="sv-SE" dirty="0"/>
          </a:p>
          <a:p>
            <a:pPr marL="0" indent="0">
              <a:buNone/>
            </a:pPr>
            <a:r>
              <a:rPr lang="sv-SE" dirty="0"/>
              <a:t>Tolkas som viros och får åka hem med råd om vätska och vila. Ska återkomma vid försämring. </a:t>
            </a:r>
          </a:p>
          <a:p>
            <a:pPr marL="0" indent="0">
              <a:buNone/>
            </a:pPr>
            <a:endParaRPr lang="sv-SE" dirty="0"/>
          </a:p>
        </p:txBody>
      </p:sp>
      <p:sp>
        <p:nvSpPr>
          <p:cNvPr id="4" name="Platshållare för sidfot 3">
            <a:extLst>
              <a:ext uri="{FF2B5EF4-FFF2-40B4-BE49-F238E27FC236}">
                <a16:creationId xmlns:a16="http://schemas.microsoft.com/office/drawing/2014/main" id="{3CA0B21C-0A27-5CDF-19B0-68D487BAE17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97116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AA5A6-D36C-EC7A-6424-50B74FC5B396}"/>
              </a:ext>
            </a:extLst>
          </p:cNvPr>
          <p:cNvSpPr>
            <a:spLocks noGrp="1"/>
          </p:cNvSpPr>
          <p:nvPr>
            <p:ph type="title"/>
          </p:nvPr>
        </p:nvSpPr>
        <p:spPr>
          <a:xfrm>
            <a:off x="720000" y="1323386"/>
            <a:ext cx="7700963" cy="836613"/>
          </a:xfrm>
        </p:spPr>
        <p:txBody>
          <a:bodyPr/>
          <a:lstStyle/>
          <a:p>
            <a:pPr algn="ctr"/>
            <a:r>
              <a:rPr lang="sv-SE" b="1" dirty="0"/>
              <a:t>Vicky 16 år</a:t>
            </a:r>
            <a:br>
              <a:rPr lang="sv-SE" dirty="0"/>
            </a:br>
            <a:endParaRPr lang="sv-SE" dirty="0"/>
          </a:p>
        </p:txBody>
      </p:sp>
      <p:sp>
        <p:nvSpPr>
          <p:cNvPr id="3" name="Platshållare för innehåll 2">
            <a:extLst>
              <a:ext uri="{FF2B5EF4-FFF2-40B4-BE49-F238E27FC236}">
                <a16:creationId xmlns:a16="http://schemas.microsoft.com/office/drawing/2014/main" id="{1FE5CA42-B3DB-F373-B90C-C3AF8B533F03}"/>
              </a:ext>
            </a:extLst>
          </p:cNvPr>
          <p:cNvSpPr>
            <a:spLocks noGrp="1"/>
          </p:cNvSpPr>
          <p:nvPr>
            <p:ph idx="1"/>
          </p:nvPr>
        </p:nvSpPr>
        <p:spPr/>
        <p:txBody>
          <a:bodyPr/>
          <a:lstStyle/>
          <a:p>
            <a:pPr marL="0" indent="0">
              <a:buNone/>
            </a:pPr>
            <a:r>
              <a:rPr lang="sv-SE" dirty="0"/>
              <a:t>Söker för halsont sedan två-tre dagar. Har också feber kring 39 grader och det gör jätteont att svälja, men med paracetamol och ibuprofen i kroppen får hon i alla fall i sig lite yoghurt och glass. Ingen snuva eller hosta. </a:t>
            </a:r>
          </a:p>
          <a:p>
            <a:pPr marL="0" indent="0">
              <a:buNone/>
            </a:pPr>
            <a:r>
              <a:rPr lang="sv-SE" dirty="0"/>
              <a:t> </a:t>
            </a:r>
          </a:p>
          <a:p>
            <a:pPr marL="0" indent="0">
              <a:buNone/>
            </a:pPr>
            <a:r>
              <a:rPr lang="sv-SE" dirty="0"/>
              <a:t>Vicky är frisk sedan tidigare och tar inga mediciner. </a:t>
            </a:r>
          </a:p>
          <a:p>
            <a:pPr marL="0" indent="0">
              <a:buNone/>
            </a:pPr>
            <a:endParaRPr lang="sv-SE" dirty="0"/>
          </a:p>
        </p:txBody>
      </p:sp>
      <p:sp>
        <p:nvSpPr>
          <p:cNvPr id="4" name="Platshållare för sidfot 3">
            <a:extLst>
              <a:ext uri="{FF2B5EF4-FFF2-40B4-BE49-F238E27FC236}">
                <a16:creationId xmlns:a16="http://schemas.microsoft.com/office/drawing/2014/main" id="{CB7A3C67-AF53-B0E7-9D76-DEE2A3371F1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94656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50C5A4-74C1-B13D-BC0C-2EF141070CA0}"/>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24FDEFFE-A8C7-BC69-2196-8A444BFDFB76}"/>
              </a:ext>
            </a:extLst>
          </p:cNvPr>
          <p:cNvSpPr>
            <a:spLocks noGrp="1"/>
          </p:cNvSpPr>
          <p:nvPr>
            <p:ph idx="1"/>
          </p:nvPr>
        </p:nvSpPr>
        <p:spPr/>
        <p:txBody>
          <a:bodyPr/>
          <a:lstStyle/>
          <a:p>
            <a:pPr marL="0" indent="0">
              <a:buNone/>
            </a:pPr>
            <a:r>
              <a:rPr lang="sv-SE" dirty="0"/>
              <a:t>Allmäntillståndet är opåverkat förutom att hon har feber, på mottagningen 38,1 grader efter maxdoser av paracetamol och ibuprofen. Tonsillerna är rodnade, liksidigt förstorade och med vita beläggningar. Hon har ömma adeniter i båda käkvinklarna. Hjärta, lungor och blodtryck helt normala. </a:t>
            </a:r>
          </a:p>
          <a:p>
            <a:pPr marL="0" indent="0">
              <a:buNone/>
            </a:pPr>
            <a:endParaRPr lang="sv-SE" dirty="0"/>
          </a:p>
        </p:txBody>
      </p:sp>
      <p:sp>
        <p:nvSpPr>
          <p:cNvPr id="4" name="Platshållare för sidfot 3">
            <a:extLst>
              <a:ext uri="{FF2B5EF4-FFF2-40B4-BE49-F238E27FC236}">
                <a16:creationId xmlns:a16="http://schemas.microsoft.com/office/drawing/2014/main" id="{E9C0D646-AD5D-A163-47DA-D36369B87AC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71793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496AA3-5C86-5253-D4C9-07CE132DD371}"/>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55E16F70-1B51-86A3-9F74-123B18B17C65}"/>
              </a:ext>
            </a:extLst>
          </p:cNvPr>
          <p:cNvSpPr>
            <a:spLocks noGrp="1"/>
          </p:cNvSpPr>
          <p:nvPr>
            <p:ph idx="1"/>
          </p:nvPr>
        </p:nvSpPr>
        <p:spPr/>
        <p:txBody>
          <a:bodyPr/>
          <a:lstStyle/>
          <a:p>
            <a:pPr marL="0" indent="0">
              <a:buNone/>
            </a:pPr>
            <a:r>
              <a:rPr lang="sv-SE" dirty="0"/>
              <a:t>Eftersom Vicky uppfyller alla fyra </a:t>
            </a:r>
            <a:r>
              <a:rPr lang="sv-SE" dirty="0" err="1"/>
              <a:t>Centorkriterierna</a:t>
            </a:r>
            <a:r>
              <a:rPr lang="sv-SE" dirty="0"/>
              <a:t> tas ett </a:t>
            </a:r>
            <a:r>
              <a:rPr lang="sv-SE" dirty="0" err="1"/>
              <a:t>strep</a:t>
            </a:r>
            <a:r>
              <a:rPr lang="sv-SE" dirty="0"/>
              <a:t> A som är negativt. Kompletteras med CRP som är 108. Bedöms som en bakteriell tonsillit på grundval av högt CRP och Vicky får behandling med </a:t>
            </a:r>
            <a:r>
              <a:rPr lang="sv-SE" dirty="0" err="1"/>
              <a:t>PcV</a:t>
            </a:r>
            <a:r>
              <a:rPr lang="sv-SE" dirty="0"/>
              <a:t>.</a:t>
            </a:r>
          </a:p>
          <a:p>
            <a:pPr marL="0" indent="0">
              <a:buNone/>
            </a:pPr>
            <a:endParaRPr lang="sv-SE" dirty="0"/>
          </a:p>
        </p:txBody>
      </p:sp>
      <p:sp>
        <p:nvSpPr>
          <p:cNvPr id="4" name="Platshållare för sidfot 3">
            <a:extLst>
              <a:ext uri="{FF2B5EF4-FFF2-40B4-BE49-F238E27FC236}">
                <a16:creationId xmlns:a16="http://schemas.microsoft.com/office/drawing/2014/main" id="{13A81A74-397A-BCCD-7C89-E84F7A102AAA}"/>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20525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D63C2-982A-B13C-86E5-8058B6BD4F9F}"/>
              </a:ext>
            </a:extLst>
          </p:cNvPr>
          <p:cNvSpPr>
            <a:spLocks noGrp="1"/>
          </p:cNvSpPr>
          <p:nvPr>
            <p:ph type="title"/>
          </p:nvPr>
        </p:nvSpPr>
        <p:spPr>
          <a:xfrm>
            <a:off x="720000" y="1231075"/>
            <a:ext cx="7700963" cy="836613"/>
          </a:xfrm>
        </p:spPr>
        <p:txBody>
          <a:bodyPr/>
          <a:lstStyle/>
          <a:p>
            <a:pPr algn="ctr"/>
            <a:r>
              <a:rPr lang="sv-SE" b="1" dirty="0"/>
              <a:t>Daniel 3 år</a:t>
            </a:r>
            <a:br>
              <a:rPr lang="sv-SE" dirty="0"/>
            </a:br>
            <a:endParaRPr lang="sv-SE" dirty="0"/>
          </a:p>
        </p:txBody>
      </p:sp>
      <p:sp>
        <p:nvSpPr>
          <p:cNvPr id="3" name="Platshållare för innehåll 2">
            <a:extLst>
              <a:ext uri="{FF2B5EF4-FFF2-40B4-BE49-F238E27FC236}">
                <a16:creationId xmlns:a16="http://schemas.microsoft.com/office/drawing/2014/main" id="{3E9F49F6-9CAA-ED41-17DE-90D46D4BD664}"/>
              </a:ext>
            </a:extLst>
          </p:cNvPr>
          <p:cNvSpPr>
            <a:spLocks noGrp="1"/>
          </p:cNvSpPr>
          <p:nvPr>
            <p:ph idx="1"/>
          </p:nvPr>
        </p:nvSpPr>
        <p:spPr/>
        <p:txBody>
          <a:bodyPr/>
          <a:lstStyle/>
          <a:p>
            <a:pPr marL="0" indent="0">
              <a:buNone/>
            </a:pPr>
            <a:r>
              <a:rPr lang="sv-SE" dirty="0"/>
              <a:t>Annars frisk kille som kommer med pappa. Rejält snuvig och lite hostig sedan fyra dagar. Snuvan var klar i början men har nu blivit gulgrön. Haft feber mellan 38 och 39 grader hela tiden. Vill inte äta så mycket men dricker skapligt. Sitter i pappas knä och tittar i en bok i väntrummet. Värjer sig bestämt när du försöker ta tempen. </a:t>
            </a:r>
          </a:p>
          <a:p>
            <a:pPr marL="0" indent="0">
              <a:buNone/>
            </a:pPr>
            <a:endParaRPr lang="sv-SE" dirty="0"/>
          </a:p>
        </p:txBody>
      </p:sp>
      <p:sp>
        <p:nvSpPr>
          <p:cNvPr id="4" name="Platshållare för sidfot 3">
            <a:extLst>
              <a:ext uri="{FF2B5EF4-FFF2-40B4-BE49-F238E27FC236}">
                <a16:creationId xmlns:a16="http://schemas.microsoft.com/office/drawing/2014/main" id="{159BA1BA-40BB-EFD9-AF17-80FC6DC8FAF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580990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E32D158-6C41-9729-F584-9E4B1F5F6CD4}"/>
              </a:ext>
            </a:extLst>
          </p:cNvPr>
          <p:cNvSpPr>
            <a:spLocks noGrp="1"/>
          </p:cNvSpPr>
          <p:nvPr>
            <p:ph idx="1"/>
          </p:nvPr>
        </p:nvSpPr>
        <p:spPr>
          <a:xfrm>
            <a:off x="721518" y="1563651"/>
            <a:ext cx="7700963" cy="3938400"/>
          </a:xfrm>
        </p:spPr>
        <p:txBody>
          <a:bodyPr/>
          <a:lstStyle/>
          <a:p>
            <a:pPr marL="0" indent="0">
              <a:buNone/>
            </a:pPr>
            <a:r>
              <a:rPr lang="sv-SE" dirty="0"/>
              <a:t>I status finner du en genomsnorig kille som protesterar mot att bli undersökt. Huden har normal färg och turgor. I mun och svalg rodnat över gombågarna men annars ser det normalt ut. Svårt att bedöma trumhinnorna ordentligt för det är lite vax i vägen och Daniel är inte direkt samarbetsvillig, men ingen uppenbar rodnad eller buktning av trumhinnorna i alla fall. </a:t>
            </a:r>
          </a:p>
        </p:txBody>
      </p:sp>
      <p:sp>
        <p:nvSpPr>
          <p:cNvPr id="4" name="Platshållare för sidfot 3">
            <a:extLst>
              <a:ext uri="{FF2B5EF4-FFF2-40B4-BE49-F238E27FC236}">
                <a16:creationId xmlns:a16="http://schemas.microsoft.com/office/drawing/2014/main" id="{305EBF98-25B3-DD7E-1328-A02FACE38A11}"/>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911744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BCBF0A-DDF9-A36F-3817-756C7F583300}"/>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A1EB1E51-BF0B-DEAE-CAFC-BCB439F9E0A5}"/>
              </a:ext>
            </a:extLst>
          </p:cNvPr>
          <p:cNvSpPr>
            <a:spLocks noGrp="1"/>
          </p:cNvSpPr>
          <p:nvPr>
            <p:ph idx="1"/>
          </p:nvPr>
        </p:nvSpPr>
        <p:spPr/>
        <p:txBody>
          <a:bodyPr/>
          <a:lstStyle/>
          <a:p>
            <a:pPr marL="0" indent="0">
              <a:buNone/>
            </a:pPr>
            <a:r>
              <a:rPr lang="sv-SE" dirty="0"/>
              <a:t>Hjärtat låter normalt, puls ca 100/minut. På lungorna låter det allmänt slemmigt och rossligt, andningsfrekvensen är 27/minut, inga </a:t>
            </a:r>
            <a:r>
              <a:rPr lang="sv-SE" dirty="0" err="1"/>
              <a:t>interkostala</a:t>
            </a:r>
            <a:r>
              <a:rPr lang="sv-SE" dirty="0"/>
              <a:t> indragningar. Buken mjuk och oöm. CRP 58. Får en kur </a:t>
            </a:r>
            <a:r>
              <a:rPr lang="sv-SE" dirty="0" err="1"/>
              <a:t>PcV</a:t>
            </a:r>
            <a:r>
              <a:rPr lang="sv-SE" dirty="0"/>
              <a:t> eftersom han är så snuvig och hostig och CRP är så pass högt. </a:t>
            </a:r>
          </a:p>
          <a:p>
            <a:pPr marL="0" indent="0">
              <a:buNone/>
            </a:pPr>
            <a:endParaRPr lang="sv-SE" dirty="0"/>
          </a:p>
        </p:txBody>
      </p:sp>
      <p:sp>
        <p:nvSpPr>
          <p:cNvPr id="4" name="Platshållare för sidfot 3">
            <a:extLst>
              <a:ext uri="{FF2B5EF4-FFF2-40B4-BE49-F238E27FC236}">
                <a16:creationId xmlns:a16="http://schemas.microsoft.com/office/drawing/2014/main" id="{E963111E-4345-EDA7-5C42-37F5087FC52A}"/>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68822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651E08-AE1F-A242-7408-EB763B79B4A6}"/>
              </a:ext>
            </a:extLst>
          </p:cNvPr>
          <p:cNvSpPr>
            <a:spLocks noGrp="1"/>
          </p:cNvSpPr>
          <p:nvPr>
            <p:ph type="title"/>
          </p:nvPr>
        </p:nvSpPr>
        <p:spPr>
          <a:xfrm>
            <a:off x="720000" y="1223124"/>
            <a:ext cx="7700963" cy="836613"/>
          </a:xfrm>
        </p:spPr>
        <p:txBody>
          <a:bodyPr/>
          <a:lstStyle/>
          <a:p>
            <a:pPr algn="ctr"/>
            <a:r>
              <a:rPr lang="sv-SE" b="1" dirty="0"/>
              <a:t>Isak 3 år</a:t>
            </a:r>
            <a:br>
              <a:rPr lang="sv-SE" dirty="0"/>
            </a:br>
            <a:endParaRPr lang="sv-SE" dirty="0"/>
          </a:p>
        </p:txBody>
      </p:sp>
      <p:sp>
        <p:nvSpPr>
          <p:cNvPr id="3" name="Platshållare för innehåll 2">
            <a:extLst>
              <a:ext uri="{FF2B5EF4-FFF2-40B4-BE49-F238E27FC236}">
                <a16:creationId xmlns:a16="http://schemas.microsoft.com/office/drawing/2014/main" id="{0DCC4DFF-BF4B-B445-C1FD-5366CB551BED}"/>
              </a:ext>
            </a:extLst>
          </p:cNvPr>
          <p:cNvSpPr>
            <a:spLocks noGrp="1"/>
          </p:cNvSpPr>
          <p:nvPr>
            <p:ph idx="1"/>
          </p:nvPr>
        </p:nvSpPr>
        <p:spPr/>
        <p:txBody>
          <a:bodyPr/>
          <a:lstStyle/>
          <a:p>
            <a:pPr marL="0" indent="0">
              <a:buNone/>
            </a:pPr>
            <a:r>
              <a:rPr lang="sv-SE" dirty="0"/>
              <a:t>Pappa kommer med Isak en dag när det är väldigt högt tryck och många patienter som väntar. En sjuksköterska tar emot och gör en första bedömning. </a:t>
            </a:r>
          </a:p>
          <a:p>
            <a:pPr marL="0" indent="0">
              <a:buNone/>
            </a:pPr>
            <a:r>
              <a:rPr lang="sv-SE" dirty="0"/>
              <a:t> </a:t>
            </a:r>
          </a:p>
          <a:p>
            <a:pPr marL="0" indent="0">
              <a:buNone/>
            </a:pPr>
            <a:endParaRPr lang="sv-SE" dirty="0"/>
          </a:p>
        </p:txBody>
      </p:sp>
      <p:sp>
        <p:nvSpPr>
          <p:cNvPr id="4" name="Platshållare för sidfot 3">
            <a:extLst>
              <a:ext uri="{FF2B5EF4-FFF2-40B4-BE49-F238E27FC236}">
                <a16:creationId xmlns:a16="http://schemas.microsoft.com/office/drawing/2014/main" id="{DE431D74-4489-9CDD-BDE0-03A346D42A24}"/>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121462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A08684-380D-31DA-CB7D-3681F8EAAD8D}"/>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EA5F382B-ECFB-EA9F-A9C1-7CE90B020E05}"/>
              </a:ext>
            </a:extLst>
          </p:cNvPr>
          <p:cNvSpPr>
            <a:spLocks noGrp="1"/>
          </p:cNvSpPr>
          <p:nvPr>
            <p:ph idx="1"/>
          </p:nvPr>
        </p:nvSpPr>
        <p:spPr/>
        <p:txBody>
          <a:bodyPr/>
          <a:lstStyle/>
          <a:p>
            <a:pPr marL="0" indent="0">
              <a:buNone/>
            </a:pPr>
            <a:r>
              <a:rPr lang="sv-SE" dirty="0"/>
              <a:t>Isak är hängig och vill inte göra någonting. Gnyr lite grand. Pappa är orolig och säger att ”så här sjuk har Isak aldrig varit förut”. Gråblek i huden, hänger i pappas famn, temp 39,7 grader, andningsfrekvens 40/min, puls 145/minut. Lätt att undersöka, verkar knappt reagera när man tar i honom.</a:t>
            </a:r>
          </a:p>
          <a:p>
            <a:pPr marL="0" indent="0">
              <a:buNone/>
            </a:pPr>
            <a:endParaRPr lang="sv-SE" dirty="0"/>
          </a:p>
        </p:txBody>
      </p:sp>
      <p:sp>
        <p:nvSpPr>
          <p:cNvPr id="4" name="Platshållare för sidfot 3">
            <a:extLst>
              <a:ext uri="{FF2B5EF4-FFF2-40B4-BE49-F238E27FC236}">
                <a16:creationId xmlns:a16="http://schemas.microsoft.com/office/drawing/2014/main" id="{369659C2-75B8-1339-1816-6565C3EC01E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522176426"/>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59AFEB-EC59-447F-9BDD-8BFE302CF83D}">
  <ds:schemaRefs>
    <ds:schemaRef ds:uri="http://schemas.microsoft.com/sharepoint/v3/contenttype/forms"/>
  </ds:schemaRefs>
</ds:datastoreItem>
</file>

<file path=customXml/itemProps2.xml><?xml version="1.0" encoding="utf-8"?>
<ds:datastoreItem xmlns:ds="http://schemas.openxmlformats.org/officeDocument/2006/customXml" ds:itemID="{E1AB8E6E-EC05-4AF2-B70E-E42815839481}">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5d072807-e122-4efb-9d88-b0ac3a1d1dd8"/>
    <ds:schemaRef ds:uri="e9d55fef-9325-455e-9a07-a8b72c230570"/>
    <ds:schemaRef ds:uri="http://purl.org/dc/dcmitype/"/>
  </ds:schemaRefs>
</ds:datastoreItem>
</file>

<file path=customXml/itemProps3.xml><?xml version="1.0" encoding="utf-8"?>
<ds:datastoreItem xmlns:ds="http://schemas.openxmlformats.org/officeDocument/2006/customXml" ds:itemID="{FDA343BD-3E33-44A3-A05D-3F55EE25E1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32</TotalTime>
  <Words>1753</Words>
  <Application>Microsoft Office PowerPoint</Application>
  <PresentationFormat>Bildspel på skärmen (4:3)</PresentationFormat>
  <Paragraphs>66</Paragraphs>
  <Slides>14</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Aptos</vt:lpstr>
      <vt:lpstr>Arial</vt:lpstr>
      <vt:lpstr>Verdana</vt:lpstr>
      <vt:lpstr>Wingdings</vt:lpstr>
      <vt:lpstr>Standardformgivning</vt:lpstr>
      <vt:lpstr>CRP</vt:lpstr>
      <vt:lpstr>Vicky 16 år </vt:lpstr>
      <vt:lpstr>PowerPoint-presentation</vt:lpstr>
      <vt:lpstr>PowerPoint-presentation</vt:lpstr>
      <vt:lpstr>Daniel 3 år </vt:lpstr>
      <vt:lpstr>PowerPoint-presentation</vt:lpstr>
      <vt:lpstr>PowerPoint-presentation</vt:lpstr>
      <vt:lpstr>Isak 3 år </vt:lpstr>
      <vt:lpstr>PowerPoint-presentation</vt:lpstr>
      <vt:lpstr>PowerPoint-presentation</vt:lpstr>
      <vt:lpstr>Malwa 3 år </vt:lpstr>
      <vt:lpstr>PowerPoint-presentation</vt:lpstr>
      <vt:lpstr>Hala 57 år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CRP närakut</dc:title>
  <dc:creator>Strama Stockholm</dc:creator>
  <cp:lastModifiedBy>Ann-Sofie Mangs</cp:lastModifiedBy>
  <cp:revision>9</cp:revision>
  <dcterms:created xsi:type="dcterms:W3CDTF">2026-02-19T09:29:40Z</dcterms:created>
  <dcterms:modified xsi:type="dcterms:W3CDTF">2026-04-20T10:46:32Z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