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60"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14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6CF148-8BFB-4AFA-8843-913BF514757D}" type="datetimeFigureOut">
              <a:rPr lang="sv-SE" smtClean="0"/>
              <a:t>2020-06-11</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5611F1-19BA-4E4F-B72D-8F6831441759}" type="slidenum">
              <a:rPr lang="sv-SE" smtClean="0"/>
              <a:t>‹#›</a:t>
            </a:fld>
            <a:endParaRPr lang="sv-SE"/>
          </a:p>
        </p:txBody>
      </p:sp>
    </p:spTree>
    <p:extLst>
      <p:ext uri="{BB962C8B-B14F-4D97-AF65-F5344CB8AC3E}">
        <p14:creationId xmlns:p14="http://schemas.microsoft.com/office/powerpoint/2010/main" val="1643668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r>
              <a:rPr lang="sv-SE" sz="1200" kern="1200" dirty="0">
                <a:solidFill>
                  <a:schemeClr val="tx1"/>
                </a:solidFill>
                <a:effectLst/>
                <a:latin typeface="+mn-lt"/>
                <a:ea typeface="+mn-ea"/>
                <a:cs typeface="+mn-cs"/>
              </a:rPr>
              <a:t>Två eller fler cystiter under sex månader eller tre eller fler cystiter under ett år. Recidiverande cystiter är mycket vanligt även hos i övrigt helt friska kvinnor. Återkommande infektion med samma bakterie är vanligt och E. </a:t>
            </a:r>
            <a:r>
              <a:rPr lang="sv-SE" sz="1200" kern="1200" dirty="0" err="1">
                <a:solidFill>
                  <a:schemeClr val="tx1"/>
                </a:solidFill>
                <a:effectLst/>
                <a:latin typeface="+mn-lt"/>
                <a:ea typeface="+mn-ea"/>
                <a:cs typeface="+mn-cs"/>
              </a:rPr>
              <a:t>coli</a:t>
            </a:r>
            <a:r>
              <a:rPr lang="sv-SE" sz="1200" kern="1200" dirty="0">
                <a:solidFill>
                  <a:schemeClr val="tx1"/>
                </a:solidFill>
                <a:effectLst/>
                <a:latin typeface="+mn-lt"/>
                <a:ea typeface="+mn-ea"/>
                <a:cs typeface="+mn-cs"/>
              </a:rPr>
              <a:t> är den vanligaste </a:t>
            </a:r>
            <a:r>
              <a:rPr lang="sv-SE" sz="1200" kern="1200" dirty="0" err="1">
                <a:solidFill>
                  <a:schemeClr val="tx1"/>
                </a:solidFill>
                <a:effectLst/>
                <a:latin typeface="+mn-lt"/>
                <a:ea typeface="+mn-ea"/>
                <a:cs typeface="+mn-cs"/>
              </a:rPr>
              <a:t>patogenen</a:t>
            </a:r>
            <a:r>
              <a:rPr lang="sv-SE" sz="1200" kern="120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Typiska symtom för cystit är nytillkommen sveda vid </a:t>
            </a:r>
            <a:r>
              <a:rPr lang="sv-SE" sz="1200" kern="1200" dirty="0" err="1">
                <a:solidFill>
                  <a:schemeClr val="tx1"/>
                </a:solidFill>
                <a:effectLst/>
                <a:latin typeface="+mn-lt"/>
                <a:ea typeface="+mn-ea"/>
                <a:cs typeface="+mn-cs"/>
              </a:rPr>
              <a:t>miktion</a:t>
            </a:r>
            <a:r>
              <a:rPr lang="sv-SE" sz="1200" kern="1200" dirty="0">
                <a:solidFill>
                  <a:schemeClr val="tx1"/>
                </a:solidFill>
                <a:effectLst/>
                <a:latin typeface="+mn-lt"/>
                <a:ea typeface="+mn-ea"/>
                <a:cs typeface="+mn-cs"/>
              </a:rPr>
              <a:t>, täta urinträngningar och frekventa </a:t>
            </a:r>
            <a:r>
              <a:rPr lang="sv-SE" sz="1200" kern="1200" dirty="0" err="1">
                <a:solidFill>
                  <a:schemeClr val="tx1"/>
                </a:solidFill>
                <a:effectLst/>
                <a:latin typeface="+mn-lt"/>
                <a:ea typeface="+mn-ea"/>
                <a:cs typeface="+mn-cs"/>
              </a:rPr>
              <a:t>miktioner</a:t>
            </a:r>
            <a:r>
              <a:rPr lang="sv-SE" sz="1200" kern="1200" dirty="0">
                <a:solidFill>
                  <a:schemeClr val="tx1"/>
                </a:solidFill>
                <a:effectLst/>
                <a:latin typeface="+mn-lt"/>
                <a:ea typeface="+mn-ea"/>
                <a:cs typeface="+mn-cs"/>
              </a:rPr>
              <a:t>. Vid recidiverande besvär med täta urinträngningar utan sveda vid </a:t>
            </a:r>
            <a:r>
              <a:rPr lang="sv-SE" sz="1200" kern="1200" dirty="0" err="1">
                <a:solidFill>
                  <a:schemeClr val="tx1"/>
                </a:solidFill>
                <a:effectLst/>
                <a:latin typeface="+mn-lt"/>
                <a:ea typeface="+mn-ea"/>
                <a:cs typeface="+mn-cs"/>
              </a:rPr>
              <a:t>miktion</a:t>
            </a:r>
            <a:r>
              <a:rPr lang="sv-SE" sz="1200" kern="1200" dirty="0">
                <a:solidFill>
                  <a:schemeClr val="tx1"/>
                </a:solidFill>
                <a:effectLst/>
                <a:latin typeface="+mn-lt"/>
                <a:ea typeface="+mn-ea"/>
                <a:cs typeface="+mn-cs"/>
              </a:rPr>
              <a:t> bör man vara observant på differentialdiagnoser såsom ovarialtumör. </a:t>
            </a:r>
          </a:p>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2</a:t>
            </a:fld>
            <a:endParaRPr lang="sv-SE"/>
          </a:p>
        </p:txBody>
      </p:sp>
    </p:spTree>
    <p:extLst>
      <p:ext uri="{BB962C8B-B14F-4D97-AF65-F5344CB8AC3E}">
        <p14:creationId xmlns:p14="http://schemas.microsoft.com/office/powerpoint/2010/main" val="1104834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Efterfråga </a:t>
            </a:r>
            <a:r>
              <a:rPr lang="sv-SE" sz="1200" kern="1200" dirty="0" err="1">
                <a:solidFill>
                  <a:schemeClr val="tx1"/>
                </a:solidFill>
                <a:effectLst/>
                <a:latin typeface="+mn-lt"/>
                <a:ea typeface="+mn-ea"/>
                <a:cs typeface="+mn-cs"/>
              </a:rPr>
              <a:t>miktionsvanor</a:t>
            </a:r>
            <a:r>
              <a:rPr lang="sv-SE" sz="1200" kern="1200" dirty="0">
                <a:solidFill>
                  <a:schemeClr val="tx1"/>
                </a:solidFill>
                <a:effectLst/>
                <a:latin typeface="+mn-lt"/>
                <a:ea typeface="+mn-ea"/>
                <a:cs typeface="+mn-cs"/>
              </a:rPr>
              <a:t> och inkontinens.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Finns tidigare stensjukdom eller något som tyder på nuvarande sådan?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Är cystiterna relaterade till samlag?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Ny sexualpartner eller annat som kan tyda på STI?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Tar patienten någon antiöstrogenbehandling?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Urinodling ska genomföras, överväg även provtagning för STI.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Patienten bör genomgå </a:t>
            </a:r>
            <a:r>
              <a:rPr lang="sv-SE" sz="1200" kern="1200" dirty="0" err="1">
                <a:solidFill>
                  <a:schemeClr val="tx1"/>
                </a:solidFill>
                <a:effectLst/>
                <a:latin typeface="+mn-lt"/>
                <a:ea typeface="+mn-ea"/>
                <a:cs typeface="+mn-cs"/>
              </a:rPr>
              <a:t>gynundersökning</a:t>
            </a:r>
            <a:r>
              <a:rPr lang="sv-SE" sz="1200" kern="1200" dirty="0">
                <a:solidFill>
                  <a:schemeClr val="tx1"/>
                </a:solidFill>
                <a:effectLst/>
                <a:latin typeface="+mn-lt"/>
                <a:ea typeface="+mn-ea"/>
                <a:cs typeface="+mn-cs"/>
              </a:rPr>
              <a:t> för bedömning av slemhinnor, eventuell prolaps etc.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Mät </a:t>
            </a:r>
            <a:r>
              <a:rPr lang="sv-SE" sz="1200" kern="1200" dirty="0" err="1">
                <a:solidFill>
                  <a:schemeClr val="tx1"/>
                </a:solidFill>
                <a:effectLst/>
                <a:latin typeface="+mn-lt"/>
                <a:ea typeface="+mn-ea"/>
                <a:cs typeface="+mn-cs"/>
              </a:rPr>
              <a:t>residualurin</a:t>
            </a:r>
            <a:r>
              <a:rPr lang="sv-SE" sz="1200" kern="1200" dirty="0">
                <a:solidFill>
                  <a:schemeClr val="tx1"/>
                </a:solidFill>
                <a:effectLst/>
                <a:latin typeface="+mn-lt"/>
                <a:ea typeface="+mn-ea"/>
                <a:cs typeface="+mn-cs"/>
              </a:rPr>
              <a:t>.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Vid misstanke om blåsdysfunktion görs </a:t>
            </a:r>
            <a:r>
              <a:rPr lang="sv-SE" sz="1200" kern="1200" dirty="0" err="1">
                <a:solidFill>
                  <a:schemeClr val="tx1"/>
                </a:solidFill>
                <a:effectLst/>
                <a:latin typeface="+mn-lt"/>
                <a:ea typeface="+mn-ea"/>
                <a:cs typeface="+mn-cs"/>
              </a:rPr>
              <a:t>urodynamisk</a:t>
            </a:r>
            <a:r>
              <a:rPr lang="sv-SE" sz="1200" kern="1200" dirty="0">
                <a:solidFill>
                  <a:schemeClr val="tx1"/>
                </a:solidFill>
                <a:effectLst/>
                <a:latin typeface="+mn-lt"/>
                <a:ea typeface="+mn-ea"/>
                <a:cs typeface="+mn-cs"/>
              </a:rPr>
              <a:t> utredning.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Vid misstanke om sten görs DT-urografi (obs i så fall att Gunilla äter </a:t>
            </a:r>
            <a:r>
              <a:rPr lang="sv-SE" sz="1200" kern="1200" dirty="0" err="1">
                <a:solidFill>
                  <a:schemeClr val="tx1"/>
                </a:solidFill>
                <a:effectLst/>
                <a:latin typeface="+mn-lt"/>
                <a:ea typeface="+mn-ea"/>
                <a:cs typeface="+mn-cs"/>
              </a:rPr>
              <a:t>metformin</a:t>
            </a:r>
            <a:r>
              <a:rPr lang="sv-SE" sz="1200" kern="1200" dirty="0">
                <a:solidFill>
                  <a:schemeClr val="tx1"/>
                </a:solidFill>
                <a:effectLst/>
                <a:latin typeface="+mn-lt"/>
                <a:ea typeface="+mn-ea"/>
                <a:cs typeface="+mn-cs"/>
              </a:rPr>
              <a:t>). </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5</a:t>
            </a:fld>
            <a:endParaRPr lang="sv-SE"/>
          </a:p>
        </p:txBody>
      </p:sp>
    </p:spTree>
    <p:extLst>
      <p:ext uri="{BB962C8B-B14F-4D97-AF65-F5344CB8AC3E}">
        <p14:creationId xmlns:p14="http://schemas.microsoft.com/office/powerpoint/2010/main" val="3507179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Efterfråga </a:t>
            </a:r>
            <a:r>
              <a:rPr lang="sv-SE" sz="1200" kern="1200" dirty="0" err="1">
                <a:solidFill>
                  <a:schemeClr val="tx1"/>
                </a:solidFill>
                <a:effectLst/>
                <a:latin typeface="+mn-lt"/>
                <a:ea typeface="+mn-ea"/>
                <a:cs typeface="+mn-cs"/>
              </a:rPr>
              <a:t>miktionsvanor</a:t>
            </a:r>
            <a:r>
              <a:rPr lang="sv-SE" sz="1200" kern="1200" dirty="0">
                <a:solidFill>
                  <a:schemeClr val="tx1"/>
                </a:solidFill>
                <a:effectLst/>
                <a:latin typeface="+mn-lt"/>
                <a:ea typeface="+mn-ea"/>
                <a:cs typeface="+mn-cs"/>
              </a:rPr>
              <a:t> och inkontinens.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Finns tidigare stensjukdom eller något som tyder på nuvarande sådan?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Är cystiterna relaterade till samlag?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Ny sexualpartner eller annat som kan tyda på STI?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Tar patienten någon antiöstrogenbehandling?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Urinodling ska genomföras, överväg även provtagning för STI.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Överväg undersökning av yttre </a:t>
            </a:r>
            <a:r>
              <a:rPr lang="sv-SE" sz="1200" kern="1200" dirty="0" err="1">
                <a:solidFill>
                  <a:schemeClr val="tx1"/>
                </a:solidFill>
                <a:effectLst/>
                <a:latin typeface="+mn-lt"/>
                <a:ea typeface="+mn-ea"/>
                <a:cs typeface="+mn-cs"/>
              </a:rPr>
              <a:t>genitalia</a:t>
            </a:r>
            <a:r>
              <a:rPr lang="sv-SE" sz="1200" kern="1200" dirty="0">
                <a:solidFill>
                  <a:schemeClr val="tx1"/>
                </a:solidFill>
                <a:effectLst/>
                <a:latin typeface="+mn-lt"/>
                <a:ea typeface="+mn-ea"/>
                <a:cs typeface="+mn-cs"/>
              </a:rPr>
              <a:t> om misstanke om herpesinfektion finns.</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Vid misstanke om blåsdysfunktion görs </a:t>
            </a:r>
            <a:r>
              <a:rPr lang="sv-SE" sz="1200" kern="1200" dirty="0" err="1">
                <a:solidFill>
                  <a:schemeClr val="tx1"/>
                </a:solidFill>
                <a:effectLst/>
                <a:latin typeface="+mn-lt"/>
                <a:ea typeface="+mn-ea"/>
                <a:cs typeface="+mn-cs"/>
              </a:rPr>
              <a:t>urodynamisk</a:t>
            </a:r>
            <a:r>
              <a:rPr lang="sv-SE" sz="1200" kern="1200" dirty="0">
                <a:solidFill>
                  <a:schemeClr val="tx1"/>
                </a:solidFill>
                <a:effectLst/>
                <a:latin typeface="+mn-lt"/>
                <a:ea typeface="+mn-ea"/>
                <a:cs typeface="+mn-cs"/>
              </a:rPr>
              <a:t> utredning.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Vid misstanke om sten görs DT-urografi.</a:t>
            </a:r>
            <a:br>
              <a:rPr lang="sv-SE" sz="1200" kern="1200" dirty="0">
                <a:solidFill>
                  <a:schemeClr val="tx1"/>
                </a:solidFill>
                <a:effectLst/>
                <a:latin typeface="+mn-lt"/>
                <a:ea typeface="+mn-ea"/>
                <a:cs typeface="+mn-cs"/>
              </a:rPr>
            </a:b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7</a:t>
            </a:fld>
            <a:endParaRPr lang="sv-SE"/>
          </a:p>
        </p:txBody>
      </p:sp>
    </p:spTree>
    <p:extLst>
      <p:ext uri="{BB962C8B-B14F-4D97-AF65-F5344CB8AC3E}">
        <p14:creationId xmlns:p14="http://schemas.microsoft.com/office/powerpoint/2010/main" val="1096738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r>
              <a:rPr lang="sv-SE" sz="1200" kern="1200" dirty="0">
                <a:solidFill>
                  <a:schemeClr val="tx1"/>
                </a:solidFill>
                <a:effectLst/>
                <a:latin typeface="+mn-lt"/>
                <a:ea typeface="+mn-ea"/>
                <a:cs typeface="+mn-cs"/>
              </a:rPr>
              <a:t>Eftersom Gunilla har diabetes är det också lämpligt att kontrollera sockerläget. </a:t>
            </a:r>
            <a:r>
              <a:rPr lang="sv-SE" sz="1200" kern="1200" dirty="0" err="1">
                <a:solidFill>
                  <a:schemeClr val="tx1"/>
                </a:solidFill>
                <a:effectLst/>
                <a:latin typeface="+mn-lt"/>
                <a:ea typeface="+mn-ea"/>
                <a:cs typeface="+mn-cs"/>
              </a:rPr>
              <a:t>Glukosuri</a:t>
            </a:r>
            <a:r>
              <a:rPr lang="sv-SE" sz="1200" kern="1200" dirty="0">
                <a:solidFill>
                  <a:schemeClr val="tx1"/>
                </a:solidFill>
                <a:effectLst/>
                <a:latin typeface="+mn-lt"/>
                <a:ea typeface="+mn-ea"/>
                <a:cs typeface="+mn-cs"/>
              </a:rPr>
              <a:t> kan öka risken för urinvägsinfektion.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err="1">
                <a:solidFill>
                  <a:schemeClr val="tx1"/>
                </a:solidFill>
                <a:effectLst/>
                <a:latin typeface="+mn-lt"/>
                <a:ea typeface="+mn-ea"/>
                <a:cs typeface="+mn-cs"/>
              </a:rPr>
              <a:t>Urinvägssten</a:t>
            </a:r>
            <a:r>
              <a:rPr lang="sv-SE" sz="1200" kern="1200" dirty="0">
                <a:solidFill>
                  <a:schemeClr val="tx1"/>
                </a:solidFill>
                <a:effectLst/>
                <a:latin typeface="+mn-lt"/>
                <a:ea typeface="+mn-ea"/>
                <a:cs typeface="+mn-cs"/>
              </a:rPr>
              <a:t> är ingen vanlig orsak till recidiverande cystit men bör ändå uteslutas när misstanke om sten uppkommer. </a:t>
            </a:r>
            <a:r>
              <a:rPr lang="sv-SE" sz="1200" kern="1200" dirty="0" err="1">
                <a:solidFill>
                  <a:schemeClr val="tx1"/>
                </a:solidFill>
                <a:effectLst/>
                <a:latin typeface="+mn-lt"/>
                <a:ea typeface="+mn-ea"/>
                <a:cs typeface="+mn-cs"/>
              </a:rPr>
              <a:t>Proteus</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Klebsiella</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Pseudomonas</a:t>
            </a:r>
            <a:r>
              <a:rPr lang="sv-SE" sz="1200" kern="1200" dirty="0">
                <a:solidFill>
                  <a:schemeClr val="tx1"/>
                </a:solidFill>
                <a:effectLst/>
                <a:latin typeface="+mn-lt"/>
                <a:ea typeface="+mn-ea"/>
                <a:cs typeface="+mn-cs"/>
              </a:rPr>
              <a:t>, stafylokocker och Ureaplasma </a:t>
            </a:r>
            <a:r>
              <a:rPr lang="sv-SE" sz="1200" kern="1200" dirty="0" err="1">
                <a:solidFill>
                  <a:schemeClr val="tx1"/>
                </a:solidFill>
                <a:effectLst/>
                <a:latin typeface="+mn-lt"/>
                <a:ea typeface="+mn-ea"/>
                <a:cs typeface="+mn-cs"/>
              </a:rPr>
              <a:t>urealyticum</a:t>
            </a:r>
            <a:r>
              <a:rPr lang="sv-SE" sz="1200" kern="1200" dirty="0">
                <a:solidFill>
                  <a:schemeClr val="tx1"/>
                </a:solidFill>
                <a:effectLst/>
                <a:latin typeface="+mn-lt"/>
                <a:ea typeface="+mn-ea"/>
                <a:cs typeface="+mn-cs"/>
              </a:rPr>
              <a:t> är bakterier som kan bilda stenar.</a:t>
            </a:r>
          </a:p>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9</a:t>
            </a:fld>
            <a:endParaRPr lang="sv-SE"/>
          </a:p>
        </p:txBody>
      </p:sp>
    </p:spTree>
    <p:extLst>
      <p:ext uri="{BB962C8B-B14F-4D97-AF65-F5344CB8AC3E}">
        <p14:creationId xmlns:p14="http://schemas.microsoft.com/office/powerpoint/2010/main" val="689837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Om Gunilla står ut med sina symtom tills urinodlingssvar kommit är det förstås en fördel även om det inte är nödvändigt om hon är mycket besvärad av sin cystit. Föreligger ännu inget odlingssvar behandlas Gunilla med antingen </a:t>
            </a:r>
            <a:r>
              <a:rPr lang="sv-SE" sz="1200" kern="1200" dirty="0" err="1">
                <a:solidFill>
                  <a:schemeClr val="tx1"/>
                </a:solidFill>
                <a:effectLst/>
                <a:latin typeface="+mn-lt"/>
                <a:ea typeface="+mn-ea"/>
                <a:cs typeface="+mn-cs"/>
              </a:rPr>
              <a:t>nitrofurantoin</a:t>
            </a:r>
            <a:r>
              <a:rPr lang="sv-SE" sz="1200" kern="1200" dirty="0">
                <a:solidFill>
                  <a:schemeClr val="tx1"/>
                </a:solidFill>
                <a:effectLst/>
                <a:latin typeface="+mn-lt"/>
                <a:ea typeface="+mn-ea"/>
                <a:cs typeface="+mn-cs"/>
              </a:rPr>
              <a:t> 50 mg x 3 i 5 dagar eller </a:t>
            </a:r>
            <a:r>
              <a:rPr lang="sv-SE" sz="1200" kern="1200" dirty="0" err="1">
                <a:solidFill>
                  <a:schemeClr val="tx1"/>
                </a:solidFill>
                <a:effectLst/>
                <a:latin typeface="+mn-lt"/>
                <a:ea typeface="+mn-ea"/>
                <a:cs typeface="+mn-cs"/>
              </a:rPr>
              <a:t>pivmecillinam</a:t>
            </a:r>
            <a:r>
              <a:rPr lang="sv-SE" sz="1200" kern="1200" dirty="0">
                <a:solidFill>
                  <a:schemeClr val="tx1"/>
                </a:solidFill>
                <a:effectLst/>
                <a:latin typeface="+mn-lt"/>
                <a:ea typeface="+mn-ea"/>
                <a:cs typeface="+mn-cs"/>
              </a:rPr>
              <a:t> 200 mg x 3 i 5 dagar.</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E. </a:t>
            </a:r>
            <a:r>
              <a:rPr lang="sv-SE" sz="1200" kern="1200" dirty="0" err="1">
                <a:solidFill>
                  <a:schemeClr val="tx1"/>
                </a:solidFill>
                <a:effectLst/>
                <a:latin typeface="+mn-lt"/>
                <a:ea typeface="+mn-ea"/>
                <a:cs typeface="+mn-cs"/>
              </a:rPr>
              <a:t>coli</a:t>
            </a:r>
            <a:r>
              <a:rPr lang="sv-SE" sz="1200" kern="1200" dirty="0">
                <a:solidFill>
                  <a:schemeClr val="tx1"/>
                </a:solidFill>
                <a:effectLst/>
                <a:latin typeface="+mn-lt"/>
                <a:ea typeface="+mn-ea"/>
                <a:cs typeface="+mn-cs"/>
              </a:rPr>
              <a:t> är den dominerande </a:t>
            </a:r>
            <a:r>
              <a:rPr lang="sv-SE" sz="1200" kern="1200" dirty="0" err="1">
                <a:solidFill>
                  <a:schemeClr val="tx1"/>
                </a:solidFill>
                <a:effectLst/>
                <a:latin typeface="+mn-lt"/>
                <a:ea typeface="+mn-ea"/>
                <a:cs typeface="+mn-cs"/>
              </a:rPr>
              <a:t>patogenen</a:t>
            </a:r>
            <a:r>
              <a:rPr lang="sv-SE" sz="1200" kern="1200" dirty="0">
                <a:solidFill>
                  <a:schemeClr val="tx1"/>
                </a:solidFill>
                <a:effectLst/>
                <a:latin typeface="+mn-lt"/>
                <a:ea typeface="+mn-ea"/>
                <a:cs typeface="+mn-cs"/>
              </a:rPr>
              <a:t> vid recidiverande UVI. Endast några få procent av </a:t>
            </a:r>
            <a:r>
              <a:rPr lang="sv-SE" sz="1200" kern="1200" dirty="0" err="1">
                <a:solidFill>
                  <a:schemeClr val="tx1"/>
                </a:solidFill>
                <a:effectLst/>
                <a:latin typeface="+mn-lt"/>
                <a:ea typeface="+mn-ea"/>
                <a:cs typeface="+mn-cs"/>
              </a:rPr>
              <a:t>E.coli</a:t>
            </a:r>
            <a:r>
              <a:rPr lang="sv-SE" sz="1200" kern="1200" dirty="0">
                <a:solidFill>
                  <a:schemeClr val="tx1"/>
                </a:solidFill>
                <a:effectLst/>
                <a:latin typeface="+mn-lt"/>
                <a:ea typeface="+mn-ea"/>
                <a:cs typeface="+mn-cs"/>
              </a:rPr>
              <a:t> i urinodlingar från öppenvård är resistenta mot </a:t>
            </a:r>
            <a:r>
              <a:rPr lang="sv-SE" sz="1200" kern="1200" dirty="0" err="1">
                <a:solidFill>
                  <a:schemeClr val="tx1"/>
                </a:solidFill>
                <a:effectLst/>
                <a:latin typeface="+mn-lt"/>
                <a:ea typeface="+mn-ea"/>
                <a:cs typeface="+mn-cs"/>
              </a:rPr>
              <a:t>nitrofurantoin</a:t>
            </a:r>
            <a:r>
              <a:rPr lang="sv-SE" sz="1200" kern="1200" dirty="0">
                <a:solidFill>
                  <a:schemeClr val="tx1"/>
                </a:solidFill>
                <a:effectLst/>
                <a:latin typeface="+mn-lt"/>
                <a:ea typeface="+mn-ea"/>
                <a:cs typeface="+mn-cs"/>
              </a:rPr>
              <a:t> och/eller </a:t>
            </a:r>
            <a:r>
              <a:rPr lang="sv-SE" sz="1200" kern="1200" dirty="0" err="1">
                <a:solidFill>
                  <a:schemeClr val="tx1"/>
                </a:solidFill>
                <a:effectLst/>
                <a:latin typeface="+mn-lt"/>
                <a:ea typeface="+mn-ea"/>
                <a:cs typeface="+mn-cs"/>
              </a:rPr>
              <a:t>pivmecillinam</a:t>
            </a:r>
            <a:r>
              <a:rPr lang="sv-SE" sz="1200" kern="1200" dirty="0">
                <a:solidFill>
                  <a:schemeClr val="tx1"/>
                </a:solidFill>
                <a:effectLst/>
                <a:latin typeface="+mn-lt"/>
                <a:ea typeface="+mn-ea"/>
                <a:cs typeface="+mn-cs"/>
              </a:rPr>
              <a:t>. </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10</a:t>
            </a:fld>
            <a:endParaRPr lang="sv-SE"/>
          </a:p>
        </p:txBody>
      </p:sp>
    </p:spTree>
    <p:extLst>
      <p:ext uri="{BB962C8B-B14F-4D97-AF65-F5344CB8AC3E}">
        <p14:creationId xmlns:p14="http://schemas.microsoft.com/office/powerpoint/2010/main" val="156916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Lokal östrogenbehandling till postmenopausala kvinnor kan förebygga recidiv. Däremot saknas evidens för </a:t>
            </a:r>
            <a:r>
              <a:rPr lang="sv-SE" sz="1200" kern="1200" dirty="0" err="1">
                <a:solidFill>
                  <a:schemeClr val="tx1"/>
                </a:solidFill>
                <a:effectLst/>
                <a:latin typeface="+mn-lt"/>
                <a:ea typeface="+mn-ea"/>
                <a:cs typeface="+mn-cs"/>
              </a:rPr>
              <a:t>metenaminhippurat</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Hiprex</a:t>
            </a:r>
            <a:r>
              <a:rPr lang="sv-SE" sz="1200" kern="1200" dirty="0">
                <a:solidFill>
                  <a:schemeClr val="tx1"/>
                </a:solidFill>
                <a:effectLst/>
                <a:latin typeface="+mn-lt"/>
                <a:ea typeface="+mn-ea"/>
                <a:cs typeface="+mn-cs"/>
              </a:rPr>
              <a:t>) och tranbärsjuice även om enskilda individer möjligen kan ha glädje av något av detta.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err="1">
                <a:solidFill>
                  <a:schemeClr val="tx1"/>
                </a:solidFill>
                <a:effectLst/>
                <a:latin typeface="+mn-lt"/>
                <a:ea typeface="+mn-ea"/>
                <a:cs typeface="+mn-cs"/>
              </a:rPr>
              <a:t>Postcoital</a:t>
            </a:r>
            <a:r>
              <a:rPr lang="sv-SE" sz="1200" kern="1200" dirty="0">
                <a:solidFill>
                  <a:schemeClr val="tx1"/>
                </a:solidFill>
                <a:effectLst/>
                <a:latin typeface="+mn-lt"/>
                <a:ea typeface="+mn-ea"/>
                <a:cs typeface="+mn-cs"/>
              </a:rPr>
              <a:t> blåstömning rekommenderas. Vid samlagsrelaterade cystiter kan också </a:t>
            </a:r>
            <a:r>
              <a:rPr lang="sv-SE" sz="1200" kern="1200" dirty="0" err="1">
                <a:solidFill>
                  <a:schemeClr val="tx1"/>
                </a:solidFill>
                <a:effectLst/>
                <a:latin typeface="+mn-lt"/>
                <a:ea typeface="+mn-ea"/>
                <a:cs typeface="+mn-cs"/>
              </a:rPr>
              <a:t>postcoital</a:t>
            </a:r>
            <a:r>
              <a:rPr lang="sv-SE" sz="1200" kern="1200" dirty="0">
                <a:solidFill>
                  <a:schemeClr val="tx1"/>
                </a:solidFill>
                <a:effectLst/>
                <a:latin typeface="+mn-lt"/>
                <a:ea typeface="+mn-ea"/>
                <a:cs typeface="+mn-cs"/>
              </a:rPr>
              <a:t> antibiotika övervägas. Använder patienten </a:t>
            </a:r>
            <a:r>
              <a:rPr lang="sv-SE" sz="1200" kern="1200" dirty="0" err="1">
                <a:solidFill>
                  <a:schemeClr val="tx1"/>
                </a:solidFill>
                <a:effectLst/>
                <a:latin typeface="+mn-lt"/>
                <a:ea typeface="+mn-ea"/>
                <a:cs typeface="+mn-cs"/>
              </a:rPr>
              <a:t>spermicider</a:t>
            </a:r>
            <a:r>
              <a:rPr lang="sv-SE" sz="1200" kern="1200" dirty="0">
                <a:solidFill>
                  <a:schemeClr val="tx1"/>
                </a:solidFill>
                <a:effectLst/>
                <a:latin typeface="+mn-lt"/>
                <a:ea typeface="+mn-ea"/>
                <a:cs typeface="+mn-cs"/>
              </a:rPr>
              <a:t> bör man diskutera byte av preventivmetod (förmodligen inte aktuellt hos just Gunilla).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En möjlighet är också självinitierad behandling, recept i reserv, hos kvinnor som känner igen sina symtom väl.</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Profylaktisk behandling med antibiotika har effekt men också nackdelar i form av biverkningar och risk för resistensutveckling. I de fall där daglig antibiotikaprofylax blir aktuellt rekommenderas </a:t>
            </a:r>
            <a:r>
              <a:rPr lang="sv-SE" sz="1200" kern="1200" dirty="0" err="1">
                <a:solidFill>
                  <a:schemeClr val="tx1"/>
                </a:solidFill>
                <a:effectLst/>
                <a:latin typeface="+mn-lt"/>
                <a:ea typeface="+mn-ea"/>
                <a:cs typeface="+mn-cs"/>
              </a:rPr>
              <a:t>nitrofurantoin</a:t>
            </a:r>
            <a:r>
              <a:rPr lang="sv-SE" sz="1200" kern="1200" dirty="0">
                <a:solidFill>
                  <a:schemeClr val="tx1"/>
                </a:solidFill>
                <a:effectLst/>
                <a:latin typeface="+mn-lt"/>
                <a:ea typeface="+mn-ea"/>
                <a:cs typeface="+mn-cs"/>
              </a:rPr>
              <a:t> 50–100 mg till natten, eller ibland </a:t>
            </a:r>
            <a:r>
              <a:rPr lang="sv-SE" sz="1200" kern="1200" dirty="0" err="1">
                <a:solidFill>
                  <a:schemeClr val="tx1"/>
                </a:solidFill>
                <a:effectLst/>
                <a:latin typeface="+mn-lt"/>
                <a:ea typeface="+mn-ea"/>
                <a:cs typeface="+mn-cs"/>
              </a:rPr>
              <a:t>trimetoprim</a:t>
            </a:r>
            <a:r>
              <a:rPr lang="sv-SE" sz="1200" kern="1200" dirty="0">
                <a:solidFill>
                  <a:schemeClr val="tx1"/>
                </a:solidFill>
                <a:effectLst/>
                <a:latin typeface="+mn-lt"/>
                <a:ea typeface="+mn-ea"/>
                <a:cs typeface="+mn-cs"/>
              </a:rPr>
              <a:t> vid odlingsverifierad känslig stam. Behandlingen bör fortgå i sex månader. </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11</a:t>
            </a:fld>
            <a:endParaRPr lang="sv-SE"/>
          </a:p>
        </p:txBody>
      </p:sp>
    </p:spTree>
    <p:extLst>
      <p:ext uri="{BB962C8B-B14F-4D97-AF65-F5344CB8AC3E}">
        <p14:creationId xmlns:p14="http://schemas.microsoft.com/office/powerpoint/2010/main" val="1014661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Odling rekommenderas vid terapisvikt och recidiv, nylig vistelse på sjukhus eller annan vårdinrättning, nylig utlandsvistelse, känt bärarskap av ESBL, vid all UVI hos män, barn och gravida och alltid vid febril UVI. Vid sporadisk cystit hos vuxna icke-gravida kvinnor tillför odling som regel inget och rekommenderas därför inte som rutin. </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12</a:t>
            </a:fld>
            <a:endParaRPr lang="sv-SE"/>
          </a:p>
        </p:txBody>
      </p:sp>
    </p:spTree>
    <p:extLst>
      <p:ext uri="{BB962C8B-B14F-4D97-AF65-F5344CB8AC3E}">
        <p14:creationId xmlns:p14="http://schemas.microsoft.com/office/powerpoint/2010/main" val="15924975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Risken för att en urinvägsinfektion ska vara orsakad av ESBL är ökad om ESBL tidigare har påvisats hos patienten, om patienten nyligen varit utomlands eller nyligen vårdats på sjukhus eller annan vårdinrättning. Odla i dessa fall även om det är en sporadisk cystit. </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13</a:t>
            </a:fld>
            <a:endParaRPr lang="sv-SE"/>
          </a:p>
        </p:txBody>
      </p:sp>
    </p:spTree>
    <p:extLst>
      <p:ext uri="{BB962C8B-B14F-4D97-AF65-F5344CB8AC3E}">
        <p14:creationId xmlns:p14="http://schemas.microsoft.com/office/powerpoint/2010/main" val="5138028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Om det går att vänta tills odlingssvar med resistensbestämning anlänt är det förstås en fördel men om patienten har kraftiga symtom vill man kanske inleda behandling direkt. </a:t>
            </a:r>
            <a:r>
              <a:rPr lang="sv-SE" sz="1200" kern="1200" dirty="0" err="1">
                <a:solidFill>
                  <a:schemeClr val="tx1"/>
                </a:solidFill>
                <a:effectLst/>
                <a:latin typeface="+mn-lt"/>
                <a:ea typeface="+mn-ea"/>
                <a:cs typeface="+mn-cs"/>
              </a:rPr>
              <a:t>Nitrofurantoin</a:t>
            </a:r>
            <a:r>
              <a:rPr lang="sv-SE" sz="1200" kern="1200" dirty="0">
                <a:solidFill>
                  <a:schemeClr val="tx1"/>
                </a:solidFill>
                <a:effectLst/>
                <a:latin typeface="+mn-lt"/>
                <a:ea typeface="+mn-ea"/>
                <a:cs typeface="+mn-cs"/>
              </a:rPr>
              <a:t> 50 mg x 3 i 5 dagar eller </a:t>
            </a:r>
            <a:r>
              <a:rPr lang="sv-SE" sz="1200" kern="1200" dirty="0" err="1">
                <a:solidFill>
                  <a:schemeClr val="tx1"/>
                </a:solidFill>
                <a:effectLst/>
                <a:latin typeface="+mn-lt"/>
                <a:ea typeface="+mn-ea"/>
                <a:cs typeface="+mn-cs"/>
              </a:rPr>
              <a:t>pivmecillinam</a:t>
            </a:r>
            <a:r>
              <a:rPr lang="sv-SE" sz="1200" kern="1200" dirty="0">
                <a:solidFill>
                  <a:schemeClr val="tx1"/>
                </a:solidFill>
                <a:effectLst/>
                <a:latin typeface="+mn-lt"/>
                <a:ea typeface="+mn-ea"/>
                <a:cs typeface="+mn-cs"/>
              </a:rPr>
              <a:t> i en hög dos om 400 mg x 3 i 5 dagar fungerar för det mesta bra mot ESBL-cystit hos kvinnor, hos män ges samma behandling men i 7 dagar. Om odlingssvaret visar en bakterie med resistens mot flertalet preparat, rådgör med infektionskonsult. </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14</a:t>
            </a:fld>
            <a:endParaRPr lang="sv-SE"/>
          </a:p>
        </p:txBody>
      </p:sp>
    </p:spTree>
    <p:extLst>
      <p:ext uri="{BB962C8B-B14F-4D97-AF65-F5344CB8AC3E}">
        <p14:creationId xmlns:p14="http://schemas.microsoft.com/office/powerpoint/2010/main" val="222528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7700963"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3201936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0" name="Platshållare för innehåll 2">
            <a:extLst>
              <a:ext uri="{FF2B5EF4-FFF2-40B4-BE49-F238E27FC236}">
                <a16:creationId xmlns:a16="http://schemas.microsoft.com/office/drawing/2014/main" id="{24229687-9537-45E1-8825-DC692AD2B80E}"/>
              </a:ext>
            </a:extLst>
          </p:cNvPr>
          <p:cNvSpPr>
            <a:spLocks noGrp="1"/>
          </p:cNvSpPr>
          <p:nvPr>
            <p:ph idx="10"/>
          </p:nvPr>
        </p:nvSpPr>
        <p:spPr>
          <a:xfrm>
            <a:off x="4639725" y="2160000"/>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Tree>
    <p:extLst>
      <p:ext uri="{BB962C8B-B14F-4D97-AF65-F5344CB8AC3E}">
        <p14:creationId xmlns:p14="http://schemas.microsoft.com/office/powerpoint/2010/main" val="1215562932"/>
      </p:ext>
    </p:extLst>
  </p:cSld>
  <p:clrMapOvr>
    <a:masterClrMapping/>
  </p:clrMapOvr>
  <p:extLst mod="1">
    <p:ext uri="{DCECCB84-F9BA-43D5-87BE-67443E8EF086}">
      <p15:sldGuideLst xmlns:p15="http://schemas.microsoft.com/office/powerpoint/2012/main">
        <p15:guide id="1" orient="horz" pos="2160">
          <p15:clr>
            <a:srgbClr val="FBAE40"/>
          </p15:clr>
        </p15:guide>
        <p15:guide id="2" pos="530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720000" y="1080000"/>
            <a:ext cx="7700963" cy="836613"/>
          </a:xfrm>
          <a:prstGeom prst="rect">
            <a:avLst/>
          </a:prstGeom>
        </p:spPr>
        <p:txBody>
          <a:bodyPr/>
          <a:lstStyle/>
          <a:p>
            <a:r>
              <a:rPr lang="sv-SE"/>
              <a:t>Klicka här för att ändra mall för rubrikformat</a:t>
            </a:r>
            <a:endParaRPr lang="en-GB" dirty="0"/>
          </a:p>
        </p:txBody>
      </p:sp>
      <p:sp>
        <p:nvSpPr>
          <p:cNvPr id="7" name="Rectangle 5">
            <a:extLst>
              <a:ext uri="{FF2B5EF4-FFF2-40B4-BE49-F238E27FC236}">
                <a16:creationId xmlns:a16="http://schemas.microsoft.com/office/drawing/2014/main" id="{80CD3AFE-22EF-4B44-9E4D-C6241CD67235}"/>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67B51F11-BD18-4396-B003-835FA3DC3476}"/>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51A85739-9C20-49BC-A0C1-0E31C71B2C3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982572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35A52380-26A4-409C-AEB6-B05329E5D548}"/>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6" name="Rectangle 6">
            <a:extLst>
              <a:ext uri="{FF2B5EF4-FFF2-40B4-BE49-F238E27FC236}">
                <a16:creationId xmlns:a16="http://schemas.microsoft.com/office/drawing/2014/main" id="{F946C93F-4F62-42F8-8475-3ADF3E6914CF}"/>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7" name="Rectangle 7">
            <a:extLst>
              <a:ext uri="{FF2B5EF4-FFF2-40B4-BE49-F238E27FC236}">
                <a16:creationId xmlns:a16="http://schemas.microsoft.com/office/drawing/2014/main" id="{5E16703E-B783-45FF-AB3A-961FFFD7362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5177768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27">
            <a:extLst>
              <a:ext uri="{FF2B5EF4-FFF2-40B4-BE49-F238E27FC236}">
                <a16:creationId xmlns:a16="http://schemas.microsoft.com/office/drawing/2014/main" id="{C1AC64F7-A033-4B34-B379-CE9403A204C6}"/>
              </a:ext>
            </a:extLst>
          </p:cNvPr>
          <p:cNvSpPr>
            <a:spLocks noChangeArrowheads="1"/>
          </p:cNvSpPr>
          <p:nvPr/>
        </p:nvSpPr>
        <p:spPr bwMode="auto">
          <a:xfrm>
            <a:off x="0" y="0"/>
            <a:ext cx="9144000" cy="971550"/>
          </a:xfrm>
          <a:prstGeom prst="rect">
            <a:avLst/>
          </a:prstGeom>
          <a:solidFill>
            <a:srgbClr val="E9E3DC"/>
          </a:solidFill>
          <a:ln>
            <a:noFill/>
          </a:ln>
          <a:effectLst/>
          <a:extLst>
            <a:ext uri="{91240B29-F687-4F45-9708-019B960494DF}">
              <a14:hiddenLine xmlns:a14="http://schemas.microsoft.com/office/drawing/2010/main" w="3175">
                <a:solidFill>
                  <a:srgbClr val="E9E3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sp>
        <p:nvSpPr>
          <p:cNvPr id="39" name="Rectangle 30">
            <a:extLst>
              <a:ext uri="{FF2B5EF4-FFF2-40B4-BE49-F238E27FC236}">
                <a16:creationId xmlns:a16="http://schemas.microsoft.com/office/drawing/2014/main" id="{EE146585-A5D4-4826-B3CA-CF758423F753}"/>
              </a:ext>
            </a:extLst>
          </p:cNvPr>
          <p:cNvSpPr>
            <a:spLocks noChangeAspect="1" noChangeArrowheads="1"/>
          </p:cNvSpPr>
          <p:nvPr/>
        </p:nvSpPr>
        <p:spPr bwMode="auto">
          <a:xfrm>
            <a:off x="8999538" y="3175"/>
            <a:ext cx="144463" cy="144463"/>
          </a:xfrm>
          <a:prstGeom prst="rect">
            <a:avLst/>
          </a:prstGeom>
          <a:solidFill>
            <a:schemeClr val="accent4"/>
          </a:solidFill>
          <a:ln>
            <a:noFill/>
          </a:ln>
          <a:effectLst/>
          <a:extLst/>
        </p:spPr>
        <p:txBody>
          <a:bodyPr anchor="ctr">
            <a:spAutoFit/>
          </a:bodyPr>
          <a:lstStyle/>
          <a:p>
            <a:endParaRPr lang="sv-SE"/>
          </a:p>
        </p:txBody>
      </p:sp>
      <p:sp>
        <p:nvSpPr>
          <p:cNvPr id="40" name="Rectangle 31">
            <a:extLst>
              <a:ext uri="{FF2B5EF4-FFF2-40B4-BE49-F238E27FC236}">
                <a16:creationId xmlns:a16="http://schemas.microsoft.com/office/drawing/2014/main" id="{BF389CC9-A0B4-4599-A69D-72EDD0C49E70}"/>
              </a:ext>
            </a:extLst>
          </p:cNvPr>
          <p:cNvSpPr>
            <a:spLocks noChangeAspect="1" noChangeArrowheads="1"/>
          </p:cNvSpPr>
          <p:nvPr/>
        </p:nvSpPr>
        <p:spPr bwMode="auto">
          <a:xfrm>
            <a:off x="8999538" y="222250"/>
            <a:ext cx="144463" cy="144463"/>
          </a:xfrm>
          <a:prstGeom prst="rect">
            <a:avLst/>
          </a:prstGeom>
          <a:solidFill>
            <a:schemeClr val="accent4"/>
          </a:solidFill>
          <a:ln>
            <a:noFill/>
          </a:ln>
          <a:effectLst/>
          <a:extLst/>
        </p:spPr>
        <p:txBody>
          <a:bodyPr anchor="ctr">
            <a:spAutoFit/>
          </a:bodyPr>
          <a:lstStyle/>
          <a:p>
            <a:endParaRPr lang="sv-SE"/>
          </a:p>
        </p:txBody>
      </p:sp>
      <p:sp>
        <p:nvSpPr>
          <p:cNvPr id="41" name="Rectangle 32">
            <a:extLst>
              <a:ext uri="{FF2B5EF4-FFF2-40B4-BE49-F238E27FC236}">
                <a16:creationId xmlns:a16="http://schemas.microsoft.com/office/drawing/2014/main" id="{4441B04B-BC48-43F3-BE91-22158ABCCD49}"/>
              </a:ext>
            </a:extLst>
          </p:cNvPr>
          <p:cNvSpPr>
            <a:spLocks noChangeAspect="1" noChangeArrowheads="1"/>
          </p:cNvSpPr>
          <p:nvPr/>
        </p:nvSpPr>
        <p:spPr bwMode="auto">
          <a:xfrm>
            <a:off x="8999538" y="434975"/>
            <a:ext cx="144463" cy="144463"/>
          </a:xfrm>
          <a:prstGeom prst="rect">
            <a:avLst/>
          </a:prstGeom>
          <a:solidFill>
            <a:schemeClr val="accent4"/>
          </a:solidFill>
          <a:ln>
            <a:noFill/>
          </a:ln>
          <a:effectLst/>
          <a:extLst/>
        </p:spPr>
        <p:txBody>
          <a:bodyPr anchor="ctr">
            <a:spAutoFit/>
          </a:bodyPr>
          <a:lstStyle/>
          <a:p>
            <a:endParaRPr lang="sv-SE"/>
          </a:p>
        </p:txBody>
      </p:sp>
      <p:sp>
        <p:nvSpPr>
          <p:cNvPr id="42" name="Rectangle 33">
            <a:extLst>
              <a:ext uri="{FF2B5EF4-FFF2-40B4-BE49-F238E27FC236}">
                <a16:creationId xmlns:a16="http://schemas.microsoft.com/office/drawing/2014/main" id="{1A989712-6387-4E27-9ED8-DC0AE7122DE8}"/>
              </a:ext>
            </a:extLst>
          </p:cNvPr>
          <p:cNvSpPr>
            <a:spLocks noChangeAspect="1" noChangeArrowheads="1"/>
          </p:cNvSpPr>
          <p:nvPr/>
        </p:nvSpPr>
        <p:spPr bwMode="auto">
          <a:xfrm>
            <a:off x="8999538" y="647700"/>
            <a:ext cx="144463" cy="144463"/>
          </a:xfrm>
          <a:prstGeom prst="rect">
            <a:avLst/>
          </a:prstGeom>
          <a:solidFill>
            <a:schemeClr val="accent2"/>
          </a:solidFill>
          <a:ln>
            <a:noFill/>
          </a:ln>
          <a:effectLst/>
          <a:extLst/>
        </p:spPr>
        <p:txBody>
          <a:bodyPr anchor="ctr">
            <a:spAutoFit/>
          </a:bodyPr>
          <a:lstStyle/>
          <a:p>
            <a:endParaRPr lang="sv-SE"/>
          </a:p>
        </p:txBody>
      </p:sp>
      <p:sp>
        <p:nvSpPr>
          <p:cNvPr id="47" name="Rectangle 3">
            <a:extLst>
              <a:ext uri="{FF2B5EF4-FFF2-40B4-BE49-F238E27FC236}">
                <a16:creationId xmlns:a16="http://schemas.microsoft.com/office/drawing/2014/main" id="{28B34E47-8EDE-42B4-9CC4-1CB6159B8A3C}"/>
              </a:ext>
            </a:extLst>
          </p:cNvPr>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49" name="Rectangle 4">
            <a:extLst>
              <a:ext uri="{FF2B5EF4-FFF2-40B4-BE49-F238E27FC236}">
                <a16:creationId xmlns:a16="http://schemas.microsoft.com/office/drawing/2014/main" id="{740B4499-8A77-4154-AF89-08F781DA3D3D}"/>
              </a:ext>
            </a:extLst>
          </p:cNvPr>
          <p:cNvSpPr>
            <a:spLocks noGrp="1" noChangeArrowheads="1"/>
          </p:cNvSpPr>
          <p:nvPr>
            <p:ph type="body" idx="1"/>
          </p:nvPr>
        </p:nvSpPr>
        <p:spPr bwMode="auto">
          <a:xfrm>
            <a:off x="719138" y="2159000"/>
            <a:ext cx="7700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lvl="0" indent="-342900" algn="l" rtl="0" eaLnBrk="1" fontAlgn="base" hangingPunct="1">
              <a:lnSpc>
                <a:spcPct val="130000"/>
              </a:lnSpc>
              <a:spcBef>
                <a:spcPts val="500"/>
              </a:spcBef>
              <a:spcAft>
                <a:spcPts val="200"/>
              </a:spcAft>
              <a:buFont typeface="Wingdings" pitchFamily="2" charset="2"/>
              <a:buChar char="§"/>
            </a:pPr>
            <a:r>
              <a:rPr lang="sv-SE" dirty="0"/>
              <a:t>Klicka här för att ändra format på bakgrundstexten</a:t>
            </a:r>
          </a:p>
          <a:p>
            <a:pPr marL="742950" lvl="1" indent="-285750" algn="l" rtl="0" eaLnBrk="1" fontAlgn="base" hangingPunct="1">
              <a:lnSpc>
                <a:spcPct val="120000"/>
              </a:lnSpc>
              <a:spcBef>
                <a:spcPts val="400"/>
              </a:spcBef>
              <a:spcAft>
                <a:spcPts val="100"/>
              </a:spcAft>
              <a:buChar char="–"/>
            </a:pPr>
            <a:r>
              <a:rPr lang="sv-SE" dirty="0"/>
              <a:t>Nivå två</a:t>
            </a:r>
          </a:p>
          <a:p>
            <a:pPr marL="1143000" lvl="2" indent="-209550" algn="l" rtl="0" eaLnBrk="1" fontAlgn="base" hangingPunct="1">
              <a:lnSpc>
                <a:spcPct val="120000"/>
              </a:lnSpc>
              <a:spcBef>
                <a:spcPts val="400"/>
              </a:spcBef>
              <a:spcAft>
                <a:spcPts val="100"/>
              </a:spcAft>
              <a:buFont typeface="Wingdings" pitchFamily="2" charset="2"/>
              <a:buChar char="§"/>
            </a:pPr>
            <a:r>
              <a:rPr lang="sv-SE" dirty="0"/>
              <a:t>Nivå tre</a:t>
            </a:r>
          </a:p>
          <a:p>
            <a:pPr marL="1600200" lvl="3" indent="-228600" algn="l" rtl="0" eaLnBrk="1" fontAlgn="base" hangingPunct="1">
              <a:lnSpc>
                <a:spcPct val="120000"/>
              </a:lnSpc>
              <a:spcBef>
                <a:spcPts val="400"/>
              </a:spcBef>
              <a:spcAft>
                <a:spcPts val="100"/>
              </a:spcAft>
              <a:buChar char="–"/>
            </a:pPr>
            <a:r>
              <a:rPr lang="sv-SE" dirty="0"/>
              <a:t>Nivå fyra</a:t>
            </a:r>
          </a:p>
          <a:p>
            <a:pPr marL="2057400" lvl="4" indent="-228600" algn="l" rtl="0" eaLnBrk="1" fontAlgn="base" hangingPunct="1">
              <a:lnSpc>
                <a:spcPct val="120000"/>
              </a:lnSpc>
              <a:spcBef>
                <a:spcPts val="400"/>
              </a:spcBef>
              <a:spcAft>
                <a:spcPts val="100"/>
              </a:spcAft>
              <a:buChar char="»"/>
            </a:pPr>
            <a:r>
              <a:rPr lang="sv-SE" dirty="0"/>
              <a:t>Nivå fem</a:t>
            </a:r>
          </a:p>
        </p:txBody>
      </p:sp>
      <p:sp>
        <p:nvSpPr>
          <p:cNvPr id="16" name="Rectangle 5">
            <a:extLst>
              <a:ext uri="{FF2B5EF4-FFF2-40B4-BE49-F238E27FC236}">
                <a16:creationId xmlns:a16="http://schemas.microsoft.com/office/drawing/2014/main" id="{9EB7F093-273E-4686-8E25-F75784805A99}"/>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7" name="Rectangle 6">
            <a:extLst>
              <a:ext uri="{FF2B5EF4-FFF2-40B4-BE49-F238E27FC236}">
                <a16:creationId xmlns:a16="http://schemas.microsoft.com/office/drawing/2014/main" id="{209FB3F8-E2CE-4691-87F2-B7DBB6E5AD33}"/>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8" name="Rectangle 7">
            <a:extLst>
              <a:ext uri="{FF2B5EF4-FFF2-40B4-BE49-F238E27FC236}">
                <a16:creationId xmlns:a16="http://schemas.microsoft.com/office/drawing/2014/main" id="{761C4F3E-6A93-470B-81FA-28516647D27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4" name="Rectangle 30">
            <a:extLst>
              <a:ext uri="{FF2B5EF4-FFF2-40B4-BE49-F238E27FC236}">
                <a16:creationId xmlns:a16="http://schemas.microsoft.com/office/drawing/2014/main" id="{92161DEF-80C7-4393-888F-FBD7356FBD62}"/>
              </a:ext>
            </a:extLst>
          </p:cNvPr>
          <p:cNvSpPr>
            <a:spLocks noChangeAspect="1" noChangeArrowheads="1"/>
          </p:cNvSpPr>
          <p:nvPr userDrawn="1"/>
        </p:nvSpPr>
        <p:spPr bwMode="auto">
          <a:xfrm>
            <a:off x="8999538" y="3175"/>
            <a:ext cx="144463" cy="144463"/>
          </a:xfrm>
          <a:prstGeom prst="rect">
            <a:avLst/>
          </a:prstGeom>
          <a:solidFill>
            <a:schemeClr val="accent4"/>
          </a:solidFill>
          <a:ln>
            <a:noFill/>
          </a:ln>
          <a:effectLst/>
          <a:extLst/>
        </p:spPr>
        <p:txBody>
          <a:bodyPr anchor="ctr">
            <a:spAutoFit/>
          </a:bodyPr>
          <a:lstStyle/>
          <a:p>
            <a:endParaRPr lang="sv-SE"/>
          </a:p>
        </p:txBody>
      </p:sp>
      <p:sp>
        <p:nvSpPr>
          <p:cNvPr id="15" name="Rectangle 31">
            <a:extLst>
              <a:ext uri="{FF2B5EF4-FFF2-40B4-BE49-F238E27FC236}">
                <a16:creationId xmlns:a16="http://schemas.microsoft.com/office/drawing/2014/main" id="{CB1AD2F0-A047-4EFC-9C0E-40EBA79549FA}"/>
              </a:ext>
            </a:extLst>
          </p:cNvPr>
          <p:cNvSpPr>
            <a:spLocks noChangeAspect="1" noChangeArrowheads="1"/>
          </p:cNvSpPr>
          <p:nvPr userDrawn="1"/>
        </p:nvSpPr>
        <p:spPr bwMode="auto">
          <a:xfrm>
            <a:off x="8999538" y="222250"/>
            <a:ext cx="144463" cy="144463"/>
          </a:xfrm>
          <a:prstGeom prst="rect">
            <a:avLst/>
          </a:prstGeom>
          <a:solidFill>
            <a:schemeClr val="accent4"/>
          </a:solidFill>
          <a:ln>
            <a:noFill/>
          </a:ln>
          <a:effectLst/>
          <a:extLst/>
        </p:spPr>
        <p:txBody>
          <a:bodyPr anchor="ctr">
            <a:spAutoFit/>
          </a:bodyPr>
          <a:lstStyle/>
          <a:p>
            <a:endParaRPr lang="sv-SE"/>
          </a:p>
        </p:txBody>
      </p:sp>
      <p:sp>
        <p:nvSpPr>
          <p:cNvPr id="19" name="Rectangle 32">
            <a:extLst>
              <a:ext uri="{FF2B5EF4-FFF2-40B4-BE49-F238E27FC236}">
                <a16:creationId xmlns:a16="http://schemas.microsoft.com/office/drawing/2014/main" id="{3CCE11CF-9CC9-422F-B81B-3FFD516D03C1}"/>
              </a:ext>
            </a:extLst>
          </p:cNvPr>
          <p:cNvSpPr>
            <a:spLocks noChangeAspect="1" noChangeArrowheads="1"/>
          </p:cNvSpPr>
          <p:nvPr userDrawn="1"/>
        </p:nvSpPr>
        <p:spPr bwMode="auto">
          <a:xfrm>
            <a:off x="8999538" y="434975"/>
            <a:ext cx="144463" cy="144463"/>
          </a:xfrm>
          <a:prstGeom prst="rect">
            <a:avLst/>
          </a:prstGeom>
          <a:solidFill>
            <a:schemeClr val="accent4"/>
          </a:solidFill>
          <a:ln>
            <a:noFill/>
          </a:ln>
          <a:effectLst/>
          <a:extLst/>
        </p:spPr>
        <p:txBody>
          <a:bodyPr anchor="ctr">
            <a:spAutoFit/>
          </a:bodyPr>
          <a:lstStyle/>
          <a:p>
            <a:endParaRPr lang="sv-SE"/>
          </a:p>
        </p:txBody>
      </p:sp>
      <p:sp>
        <p:nvSpPr>
          <p:cNvPr id="20" name="Rectangle 33">
            <a:extLst>
              <a:ext uri="{FF2B5EF4-FFF2-40B4-BE49-F238E27FC236}">
                <a16:creationId xmlns:a16="http://schemas.microsoft.com/office/drawing/2014/main" id="{EEC04E89-0210-40D8-902E-EE2F1166BCB6}"/>
              </a:ext>
            </a:extLst>
          </p:cNvPr>
          <p:cNvSpPr>
            <a:spLocks noChangeAspect="1" noChangeArrowheads="1"/>
          </p:cNvSpPr>
          <p:nvPr userDrawn="1"/>
        </p:nvSpPr>
        <p:spPr bwMode="auto">
          <a:xfrm>
            <a:off x="8999538" y="647700"/>
            <a:ext cx="144463" cy="144463"/>
          </a:xfrm>
          <a:prstGeom prst="rect">
            <a:avLst/>
          </a:prstGeom>
          <a:solidFill>
            <a:schemeClr val="accent3"/>
          </a:solidFill>
          <a:ln>
            <a:noFill/>
          </a:ln>
          <a:effectLst/>
          <a:extLst/>
        </p:spPr>
        <p:txBody>
          <a:bodyPr anchor="ctr">
            <a:spAutoFit/>
          </a:bodyPr>
          <a:lstStyle/>
          <a:p>
            <a:endParaRPr lang="sv-SE"/>
          </a:p>
        </p:txBody>
      </p:sp>
      <p:pic>
        <p:nvPicPr>
          <p:cNvPr id="22" name="Bildobjekt 21">
            <a:extLst>
              <a:ext uri="{FF2B5EF4-FFF2-40B4-BE49-F238E27FC236}">
                <a16:creationId xmlns:a16="http://schemas.microsoft.com/office/drawing/2014/main" id="{B5EC8BE4-2E84-4CC1-837F-6ACAA5F6F229}"/>
              </a:ext>
            </a:extLst>
          </p:cNvPr>
          <p:cNvPicPr>
            <a:picLocks noChangeAspect="1"/>
          </p:cNvPicPr>
          <p:nvPr userDrawn="1"/>
        </p:nvPicPr>
        <p:blipFill>
          <a:blip r:embed="rId6"/>
          <a:stretch>
            <a:fillRect/>
          </a:stretch>
        </p:blipFill>
        <p:spPr>
          <a:xfrm>
            <a:off x="322445" y="288990"/>
            <a:ext cx="2020828" cy="359665"/>
          </a:xfrm>
          <a:prstGeom prst="rect">
            <a:avLst/>
          </a:prstGeom>
        </p:spPr>
      </p:pic>
      <p:pic>
        <p:nvPicPr>
          <p:cNvPr id="6" name="Bildobjekt 5">
            <a:extLst>
              <a:ext uri="{FF2B5EF4-FFF2-40B4-BE49-F238E27FC236}">
                <a16:creationId xmlns:a16="http://schemas.microsoft.com/office/drawing/2014/main" id="{7E99E312-F3D5-45AA-B833-6AF99D39F8C6}"/>
              </a:ext>
            </a:extLst>
          </p:cNvPr>
          <p:cNvPicPr>
            <a:picLocks noChangeAspect="1"/>
          </p:cNvPicPr>
          <p:nvPr userDrawn="1"/>
        </p:nvPicPr>
        <p:blipFill>
          <a:blip r:embed="rId7"/>
          <a:stretch>
            <a:fillRect/>
          </a:stretch>
        </p:blipFill>
        <p:spPr>
          <a:xfrm>
            <a:off x="7111945" y="6099348"/>
            <a:ext cx="1670601" cy="623215"/>
          </a:xfrm>
          <a:prstGeom prst="rect">
            <a:avLst/>
          </a:prstGeom>
        </p:spPr>
      </p:pic>
      <p:cxnSp>
        <p:nvCxnSpPr>
          <p:cNvPr id="3" name="Rak koppling 2">
            <a:extLst>
              <a:ext uri="{FF2B5EF4-FFF2-40B4-BE49-F238E27FC236}">
                <a16:creationId xmlns:a16="http://schemas.microsoft.com/office/drawing/2014/main" id="{53941592-402F-4B04-921D-382B3F455222}"/>
              </a:ext>
            </a:extLst>
          </p:cNvPr>
          <p:cNvCxnSpPr/>
          <p:nvPr userDrawn="1"/>
        </p:nvCxnSpPr>
        <p:spPr bwMode="auto">
          <a:xfrm>
            <a:off x="325925" y="6382695"/>
            <a:ext cx="6536602"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323112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dt="0"/>
  <p:txStyles>
    <p:titleStyle>
      <a:lvl1pPr algn="l" rtl="0" eaLnBrk="1" fontAlgn="base" hangingPunct="1">
        <a:lnSpc>
          <a:spcPts val="3000"/>
        </a:lnSpc>
        <a:spcBef>
          <a:spcPct val="0"/>
        </a:spcBef>
        <a:spcAft>
          <a:spcPct val="0"/>
        </a:spcAft>
        <a:defRPr sz="3000" b="0">
          <a:solidFill>
            <a:schemeClr val="accent4"/>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178"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354"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532"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709"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182554" indent="-182554" algn="l" rtl="0" eaLnBrk="1" fontAlgn="base" hangingPunct="1">
        <a:lnSpc>
          <a:spcPts val="2400"/>
        </a:lnSpc>
        <a:spcBef>
          <a:spcPts val="500"/>
        </a:spcBef>
        <a:spcAft>
          <a:spcPts val="0"/>
        </a:spcAft>
        <a:buSzPct val="124000"/>
        <a:buFont typeface="Arial" panose="020B0604020202020204" pitchFamily="34" charset="0"/>
        <a:buChar char="•"/>
        <a:defRPr lang="sv-SE" sz="2200" baseline="0" dirty="0">
          <a:solidFill>
            <a:schemeClr val="tx1"/>
          </a:solidFill>
          <a:latin typeface="+mn-lt"/>
          <a:ea typeface="+mn-ea"/>
          <a:cs typeface="+mn-cs"/>
        </a:defRPr>
      </a:lvl1pPr>
      <a:lvl2pPr marL="357170" indent="-174617" algn="l" rtl="0" eaLnBrk="1" fontAlgn="base" hangingPunct="1">
        <a:lnSpc>
          <a:spcPct val="100000"/>
        </a:lnSpc>
        <a:spcBef>
          <a:spcPts val="0"/>
        </a:spcBef>
        <a:spcAft>
          <a:spcPts val="0"/>
        </a:spcAft>
        <a:buFont typeface="Verdana" panose="020B0604030504040204" pitchFamily="34" charset="0"/>
        <a:buChar char="–"/>
        <a:defRPr lang="sv-SE" sz="2000" baseline="0" dirty="0">
          <a:solidFill>
            <a:schemeClr val="tx1"/>
          </a:solidFill>
          <a:latin typeface="+mn-lt"/>
          <a:ea typeface="+mn-ea"/>
        </a:defRPr>
      </a:lvl2pPr>
      <a:lvl3pPr marL="1219200" indent="-285750" algn="l" rtl="0" eaLnBrk="1" fontAlgn="base" hangingPunct="1">
        <a:lnSpc>
          <a:spcPct val="100000"/>
        </a:lnSpc>
        <a:spcBef>
          <a:spcPts val="0"/>
        </a:spcBef>
        <a:spcAft>
          <a:spcPts val="0"/>
        </a:spcAft>
        <a:buFont typeface="Verdana" panose="020B0604030504040204" pitchFamily="34" charset="0"/>
        <a:buChar char="–"/>
        <a:defRPr lang="sv-SE" sz="1600" baseline="0" dirty="0">
          <a:solidFill>
            <a:schemeClr val="tx1"/>
          </a:solidFill>
          <a:latin typeface="+mn-lt"/>
          <a:ea typeface="+mn-ea"/>
        </a:defRPr>
      </a:lvl3pPr>
      <a:lvl4pPr marL="16573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4pPr>
      <a:lvl5pPr marL="21145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5pPr>
      <a:lvl6pPr marL="2514474" indent="-228589" algn="l" rtl="0" eaLnBrk="1" fontAlgn="base" hangingPunct="1">
        <a:lnSpc>
          <a:spcPct val="120000"/>
        </a:lnSpc>
        <a:spcBef>
          <a:spcPts val="400"/>
        </a:spcBef>
        <a:spcAft>
          <a:spcPts val="100"/>
        </a:spcAft>
        <a:buChar char="»"/>
        <a:defRPr>
          <a:solidFill>
            <a:schemeClr val="tx1"/>
          </a:solidFill>
          <a:latin typeface="+mn-lt"/>
          <a:ea typeface="+mn-ea"/>
        </a:defRPr>
      </a:lvl6pPr>
      <a:lvl7pPr marL="2971652" indent="-228589" algn="l" rtl="0" eaLnBrk="1" fontAlgn="base" hangingPunct="1">
        <a:lnSpc>
          <a:spcPct val="120000"/>
        </a:lnSpc>
        <a:spcBef>
          <a:spcPts val="400"/>
        </a:spcBef>
        <a:spcAft>
          <a:spcPts val="100"/>
        </a:spcAft>
        <a:buChar char="»"/>
        <a:defRPr>
          <a:solidFill>
            <a:schemeClr val="tx1"/>
          </a:solidFill>
          <a:latin typeface="+mn-lt"/>
          <a:ea typeface="+mn-ea"/>
        </a:defRPr>
      </a:lvl7pPr>
      <a:lvl8pPr marL="3428829" indent="-228589" algn="l" rtl="0" eaLnBrk="1" fontAlgn="base" hangingPunct="1">
        <a:lnSpc>
          <a:spcPct val="120000"/>
        </a:lnSpc>
        <a:spcBef>
          <a:spcPts val="400"/>
        </a:spcBef>
        <a:spcAft>
          <a:spcPts val="100"/>
        </a:spcAft>
        <a:buChar char="»"/>
        <a:defRPr>
          <a:solidFill>
            <a:schemeClr val="tx1"/>
          </a:solidFill>
          <a:latin typeface="+mn-lt"/>
          <a:ea typeface="+mn-ea"/>
        </a:defRPr>
      </a:lvl8pPr>
      <a:lvl9pPr marL="3886006" indent="-228589"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A0584E2-C853-45BD-8ECE-A4B16F6BA5E8}"/>
              </a:ext>
            </a:extLst>
          </p:cNvPr>
          <p:cNvSpPr>
            <a:spLocks noGrp="1"/>
          </p:cNvSpPr>
          <p:nvPr>
            <p:ph type="title"/>
          </p:nvPr>
        </p:nvSpPr>
        <p:spPr/>
        <p:txBody>
          <a:bodyPr/>
          <a:lstStyle/>
          <a:p>
            <a:pPr algn="ctr"/>
            <a:r>
              <a:rPr lang="sv-SE" dirty="0"/>
              <a:t>Recidiverande UVI </a:t>
            </a:r>
          </a:p>
        </p:txBody>
      </p:sp>
      <p:sp>
        <p:nvSpPr>
          <p:cNvPr id="7" name="Platshållare för innehåll 6">
            <a:extLst>
              <a:ext uri="{FF2B5EF4-FFF2-40B4-BE49-F238E27FC236}">
                <a16:creationId xmlns:a16="http://schemas.microsoft.com/office/drawing/2014/main" id="{8826DFFA-14B8-4B17-9DF9-744E44EF8A93}"/>
              </a:ext>
            </a:extLst>
          </p:cNvPr>
          <p:cNvSpPr>
            <a:spLocks noGrp="1"/>
          </p:cNvSpPr>
          <p:nvPr>
            <p:ph idx="1"/>
          </p:nvPr>
        </p:nvSpPr>
        <p:spPr>
          <a:xfrm>
            <a:off x="719999" y="2078719"/>
            <a:ext cx="7700963" cy="3938400"/>
          </a:xfrm>
        </p:spPr>
        <p:txBody>
          <a:bodyPr/>
          <a:lstStyle/>
          <a:p>
            <a:pPr marL="0" indent="0">
              <a:buNone/>
            </a:pPr>
            <a:r>
              <a:rPr lang="sv-SE" dirty="0"/>
              <a:t>Gunilla, 58 år, kommer till vårdcentralen. Sedan i förrgår känner hon sig kissnödig ”hela tiden” och det svider förskräckligt när hon kastar vatten. Det är nu tredje gången på ett år som hon får dessa besvär. Hon har ingen feber eller flanksmärta och känner sig inte sjuk. Gunilla medicinerar för högt blodtryck och tar metformin för diabetes. Vid senaste diabeteskontrollen för några månader sedan var sockerläget gott liksom njurfunktionen och blodtrycket. </a:t>
            </a:r>
          </a:p>
        </p:txBody>
      </p:sp>
      <p:sp>
        <p:nvSpPr>
          <p:cNvPr id="4" name="Platshållare för sidfot 3">
            <a:extLst>
              <a:ext uri="{FF2B5EF4-FFF2-40B4-BE49-F238E27FC236}">
                <a16:creationId xmlns:a16="http://schemas.microsoft.com/office/drawing/2014/main" id="{811DCE7A-2F1B-4CAE-8E49-BE059648BDD6}"/>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292402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AE13580-3612-4386-9EED-9DDD0C86DF7E}"/>
              </a:ext>
            </a:extLst>
          </p:cNvPr>
          <p:cNvSpPr>
            <a:spLocks noGrp="1"/>
          </p:cNvSpPr>
          <p:nvPr>
            <p:ph type="title"/>
          </p:nvPr>
        </p:nvSpPr>
        <p:spPr>
          <a:xfrm>
            <a:off x="720000" y="1080000"/>
            <a:ext cx="7700963" cy="509649"/>
          </a:xfrm>
        </p:spPr>
        <p:txBody>
          <a:bodyPr/>
          <a:lstStyle/>
          <a:p>
            <a:pPr lvl="0"/>
            <a:r>
              <a:rPr lang="sv-SE" dirty="0"/>
              <a:t>4. Hur behandlar du Gunilla?</a:t>
            </a:r>
          </a:p>
        </p:txBody>
      </p:sp>
      <p:sp>
        <p:nvSpPr>
          <p:cNvPr id="7" name="Platshållare för innehåll 6">
            <a:extLst>
              <a:ext uri="{FF2B5EF4-FFF2-40B4-BE49-F238E27FC236}">
                <a16:creationId xmlns:a16="http://schemas.microsoft.com/office/drawing/2014/main" id="{0A72402D-0617-499C-8952-B099B6F7F517}"/>
              </a:ext>
            </a:extLst>
          </p:cNvPr>
          <p:cNvSpPr>
            <a:spLocks noGrp="1"/>
          </p:cNvSpPr>
          <p:nvPr>
            <p:ph idx="1"/>
          </p:nvPr>
        </p:nvSpPr>
        <p:spPr>
          <a:xfrm>
            <a:off x="720000" y="1589649"/>
            <a:ext cx="7700963" cy="4508750"/>
          </a:xfrm>
        </p:spPr>
        <p:txBody>
          <a:bodyPr/>
          <a:lstStyle/>
          <a:p>
            <a:pPr marL="0" indent="0">
              <a:buNone/>
            </a:pPr>
            <a:r>
              <a:rPr lang="sv-SE" dirty="0"/>
              <a:t>Om Gunilla står ut med sina symtom tills urinodlingssvar kommit är det förstås en fördel även om det inte är nödvändigt om hon är mycket besvärad av sin cystit. Föreligger ännu inget odlingssvar behandlas Gunilla med antingen nitrofurantoin 50 mg x 3 i 5 dagar eller pivmecillinam 200 mg x 3 i 5 dagar.</a:t>
            </a:r>
            <a:br>
              <a:rPr lang="sv-SE" dirty="0"/>
            </a:br>
            <a:r>
              <a:rPr lang="sv-SE" dirty="0"/>
              <a:t>E. coli är den dominerande patogenen vid recidiverande UVI. Endast några få procent av E.coli i urinodlingar från öppenvård är resistenta mot nitrofurantoin och/eller pivmecillinam. </a:t>
            </a:r>
          </a:p>
        </p:txBody>
      </p:sp>
      <p:sp>
        <p:nvSpPr>
          <p:cNvPr id="4" name="Platshållare för sidfot 3">
            <a:extLst>
              <a:ext uri="{FF2B5EF4-FFF2-40B4-BE49-F238E27FC236}">
                <a16:creationId xmlns:a16="http://schemas.microsoft.com/office/drawing/2014/main" id="{324CD9A7-24F6-4607-A7FE-01CA8AB83643}"/>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949392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C2FD807-A844-4E2A-9186-8D169636658E}"/>
              </a:ext>
            </a:extLst>
          </p:cNvPr>
          <p:cNvSpPr>
            <a:spLocks noGrp="1"/>
          </p:cNvSpPr>
          <p:nvPr>
            <p:ph type="title"/>
          </p:nvPr>
        </p:nvSpPr>
        <p:spPr>
          <a:xfrm>
            <a:off x="720000" y="1527040"/>
            <a:ext cx="7700963" cy="836613"/>
          </a:xfrm>
        </p:spPr>
        <p:txBody>
          <a:bodyPr/>
          <a:lstStyle/>
          <a:p>
            <a:r>
              <a:rPr lang="sv-SE" dirty="0"/>
              <a:t>5. Vad kan du erbjuda för att förebygga framtida cystiter?</a:t>
            </a:r>
            <a:br>
              <a:rPr lang="sv-SE" dirty="0"/>
            </a:br>
            <a:endParaRPr lang="sv-SE" dirty="0"/>
          </a:p>
        </p:txBody>
      </p:sp>
      <p:sp>
        <p:nvSpPr>
          <p:cNvPr id="7" name="Platshållare för innehåll 6">
            <a:extLst>
              <a:ext uri="{FF2B5EF4-FFF2-40B4-BE49-F238E27FC236}">
                <a16:creationId xmlns:a16="http://schemas.microsoft.com/office/drawing/2014/main" id="{72CD4E54-8582-45E9-A019-51F7B8F3C77B}"/>
              </a:ext>
            </a:extLst>
          </p:cNvPr>
          <p:cNvSpPr>
            <a:spLocks noGrp="1"/>
          </p:cNvSpPr>
          <p:nvPr>
            <p:ph idx="1"/>
          </p:nvPr>
        </p:nvSpPr>
        <p:spPr>
          <a:xfrm>
            <a:off x="720000" y="1945346"/>
            <a:ext cx="7700963" cy="3938400"/>
          </a:xfrm>
        </p:spPr>
        <p:txBody>
          <a:bodyPr/>
          <a:lstStyle/>
          <a:p>
            <a:r>
              <a:rPr lang="sv-SE" dirty="0"/>
              <a:t>lokal östrogenbehandling till postmenopausala kvinnor</a:t>
            </a:r>
          </a:p>
          <a:p>
            <a:r>
              <a:rPr lang="sv-SE" dirty="0"/>
              <a:t>evidens saknas evidens för metenaminhippurat (Hiprex) och tranbärsjuice </a:t>
            </a:r>
          </a:p>
          <a:p>
            <a:r>
              <a:rPr lang="sv-SE" dirty="0" err="1"/>
              <a:t>postcoital</a:t>
            </a:r>
            <a:r>
              <a:rPr lang="sv-SE" dirty="0"/>
              <a:t> blåstömning, </a:t>
            </a:r>
            <a:r>
              <a:rPr lang="sv-SE" dirty="0" err="1"/>
              <a:t>postcoital</a:t>
            </a:r>
            <a:r>
              <a:rPr lang="sv-SE" dirty="0"/>
              <a:t> antibiotika</a:t>
            </a:r>
          </a:p>
          <a:p>
            <a:r>
              <a:rPr lang="sv-SE" dirty="0"/>
              <a:t>självinitierad behandling, recept i reserv</a:t>
            </a:r>
          </a:p>
          <a:p>
            <a:r>
              <a:rPr lang="sv-SE" dirty="0"/>
              <a:t>profylaktisk behandling med antibiotika max 6 mån i utvalda fall, </a:t>
            </a:r>
            <a:r>
              <a:rPr lang="sv-SE" dirty="0" err="1"/>
              <a:t>nitrofurantoin</a:t>
            </a:r>
            <a:r>
              <a:rPr lang="sv-SE" dirty="0"/>
              <a:t> 50-100 mg </a:t>
            </a:r>
            <a:r>
              <a:rPr lang="sv-SE" dirty="0" err="1"/>
              <a:t>tn</a:t>
            </a:r>
            <a:endParaRPr lang="sv-SE" dirty="0"/>
          </a:p>
        </p:txBody>
      </p:sp>
      <p:sp>
        <p:nvSpPr>
          <p:cNvPr id="4" name="Platshållare för sidfot 3">
            <a:extLst>
              <a:ext uri="{FF2B5EF4-FFF2-40B4-BE49-F238E27FC236}">
                <a16:creationId xmlns:a16="http://schemas.microsoft.com/office/drawing/2014/main" id="{78185681-8E42-4DBE-925F-8AADFFF2A38E}"/>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082867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49B2FAE-6D49-4D1D-8BB1-E23D7E2B639A}"/>
              </a:ext>
            </a:extLst>
          </p:cNvPr>
          <p:cNvSpPr>
            <a:spLocks noGrp="1"/>
          </p:cNvSpPr>
          <p:nvPr>
            <p:ph type="title"/>
          </p:nvPr>
        </p:nvSpPr>
        <p:spPr>
          <a:xfrm>
            <a:off x="719999" y="1537200"/>
            <a:ext cx="7700963" cy="836613"/>
          </a:xfrm>
        </p:spPr>
        <p:txBody>
          <a:bodyPr/>
          <a:lstStyle/>
          <a:p>
            <a:r>
              <a:rPr lang="sv-SE" dirty="0"/>
              <a:t>6. Vid vilka urinvägsinfektioner bör man ta en urinodling?</a:t>
            </a:r>
            <a:br>
              <a:rPr lang="sv-SE" dirty="0"/>
            </a:br>
            <a:endParaRPr lang="sv-SE" dirty="0"/>
          </a:p>
        </p:txBody>
      </p:sp>
      <p:sp>
        <p:nvSpPr>
          <p:cNvPr id="7" name="Platshållare för innehåll 6">
            <a:extLst>
              <a:ext uri="{FF2B5EF4-FFF2-40B4-BE49-F238E27FC236}">
                <a16:creationId xmlns:a16="http://schemas.microsoft.com/office/drawing/2014/main" id="{DF61D951-CEBC-4A4A-B709-E5C76BA4C474}"/>
              </a:ext>
            </a:extLst>
          </p:cNvPr>
          <p:cNvSpPr>
            <a:spLocks noGrp="1"/>
          </p:cNvSpPr>
          <p:nvPr>
            <p:ph idx="1"/>
          </p:nvPr>
        </p:nvSpPr>
        <p:spPr>
          <a:xfrm>
            <a:off x="719999" y="1955506"/>
            <a:ext cx="7700963" cy="3938400"/>
          </a:xfrm>
        </p:spPr>
        <p:txBody>
          <a:bodyPr/>
          <a:lstStyle/>
          <a:p>
            <a:r>
              <a:rPr lang="sv-SE" dirty="0"/>
              <a:t>terapisvikt och recidiv</a:t>
            </a:r>
          </a:p>
          <a:p>
            <a:r>
              <a:rPr lang="sv-SE" dirty="0"/>
              <a:t>nylig vistelse på sjukhus eller annan vårdinrättning</a:t>
            </a:r>
          </a:p>
          <a:p>
            <a:r>
              <a:rPr lang="sv-SE" dirty="0"/>
              <a:t>nylig utlandsvistelse</a:t>
            </a:r>
          </a:p>
          <a:p>
            <a:r>
              <a:rPr lang="sv-SE" dirty="0"/>
              <a:t>känt bärarskap av ESBL</a:t>
            </a:r>
          </a:p>
          <a:p>
            <a:r>
              <a:rPr lang="sv-SE" dirty="0"/>
              <a:t>all UVI hos män, barn och gravida </a:t>
            </a:r>
          </a:p>
          <a:p>
            <a:r>
              <a:rPr lang="sv-SE" dirty="0"/>
              <a:t>febril UVI </a:t>
            </a:r>
          </a:p>
          <a:p>
            <a:pPr marL="0" indent="0">
              <a:buNone/>
            </a:pPr>
            <a:r>
              <a:rPr lang="sv-SE" dirty="0"/>
              <a:t>Vid sporadisk cystit hos vuxna icke-gravida kvinnor tillför odling som regel inget och rekommenderas därför inte som rutin. </a:t>
            </a:r>
          </a:p>
        </p:txBody>
      </p:sp>
      <p:sp>
        <p:nvSpPr>
          <p:cNvPr id="4" name="Platshållare för sidfot 3">
            <a:extLst>
              <a:ext uri="{FF2B5EF4-FFF2-40B4-BE49-F238E27FC236}">
                <a16:creationId xmlns:a16="http://schemas.microsoft.com/office/drawing/2014/main" id="{86DCDBF7-80BF-4FA2-A8F9-AF94465D4CFD}"/>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734519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07E807E-C941-4770-94C8-421160B41BFA}"/>
              </a:ext>
            </a:extLst>
          </p:cNvPr>
          <p:cNvSpPr>
            <a:spLocks noGrp="1"/>
          </p:cNvSpPr>
          <p:nvPr>
            <p:ph type="title"/>
          </p:nvPr>
        </p:nvSpPr>
        <p:spPr>
          <a:xfrm>
            <a:off x="719999" y="1898140"/>
            <a:ext cx="7700963" cy="1072356"/>
          </a:xfrm>
        </p:spPr>
        <p:txBody>
          <a:bodyPr/>
          <a:lstStyle/>
          <a:p>
            <a:r>
              <a:rPr lang="sv-SE" dirty="0"/>
              <a:t>7. När bör man misstänka att en urinvägsinfektion kan vara orsakad av en ESBL-bildande bakterie?</a:t>
            </a:r>
            <a:br>
              <a:rPr lang="sv-SE" dirty="0"/>
            </a:br>
            <a:endParaRPr lang="sv-SE" dirty="0"/>
          </a:p>
        </p:txBody>
      </p:sp>
      <p:sp>
        <p:nvSpPr>
          <p:cNvPr id="7" name="Platshållare för innehåll 6">
            <a:extLst>
              <a:ext uri="{FF2B5EF4-FFF2-40B4-BE49-F238E27FC236}">
                <a16:creationId xmlns:a16="http://schemas.microsoft.com/office/drawing/2014/main" id="{2686313A-E275-4E52-9EA3-C75A1595C60F}"/>
              </a:ext>
            </a:extLst>
          </p:cNvPr>
          <p:cNvSpPr>
            <a:spLocks noGrp="1"/>
          </p:cNvSpPr>
          <p:nvPr>
            <p:ph idx="1"/>
          </p:nvPr>
        </p:nvSpPr>
        <p:spPr>
          <a:xfrm>
            <a:off x="719999" y="2434318"/>
            <a:ext cx="7700963" cy="4071989"/>
          </a:xfrm>
        </p:spPr>
        <p:txBody>
          <a:bodyPr/>
          <a:lstStyle/>
          <a:p>
            <a:pPr marL="0" indent="0">
              <a:buNone/>
            </a:pPr>
            <a:endParaRPr lang="sv-SE" dirty="0"/>
          </a:p>
          <a:p>
            <a:pPr marL="0" indent="0">
              <a:buNone/>
            </a:pPr>
            <a:r>
              <a:rPr lang="sv-SE" dirty="0"/>
              <a:t>Risken för att en urinvägsinfektion ska vara orsakad av ESBL är ökad om ESBL tidigare har påvisats hos patienten, om patienten nyligen varit utomlands eller nyligen vårdats på sjukhus eller annan vårdinrättning. Odla i dessa fall även om det är en sporadisk cystit. </a:t>
            </a:r>
          </a:p>
        </p:txBody>
      </p:sp>
      <p:sp>
        <p:nvSpPr>
          <p:cNvPr id="4" name="Platshållare för sidfot 3">
            <a:extLst>
              <a:ext uri="{FF2B5EF4-FFF2-40B4-BE49-F238E27FC236}">
                <a16:creationId xmlns:a16="http://schemas.microsoft.com/office/drawing/2014/main" id="{CEEE4F55-7EF2-4B6B-A008-F427B6F9E617}"/>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95991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7F2D96F-85EE-4CB5-AA12-F055F2F9CCD1}"/>
              </a:ext>
            </a:extLst>
          </p:cNvPr>
          <p:cNvSpPr>
            <a:spLocks noGrp="1"/>
          </p:cNvSpPr>
          <p:nvPr>
            <p:ph type="title"/>
          </p:nvPr>
        </p:nvSpPr>
        <p:spPr>
          <a:xfrm>
            <a:off x="719999" y="2756401"/>
            <a:ext cx="7700963" cy="551852"/>
          </a:xfrm>
        </p:spPr>
        <p:txBody>
          <a:bodyPr/>
          <a:lstStyle/>
          <a:p>
            <a:r>
              <a:rPr lang="sv-SE" dirty="0"/>
              <a:t>8. Vad ger du patienten för behandling om du på goda grunder misstänker en cystit orsakad av en ESBL-bildande bakterie?</a:t>
            </a:r>
            <a:br>
              <a:rPr lang="sv-SE" dirty="0"/>
            </a:br>
            <a:endParaRPr lang="sv-SE" dirty="0"/>
          </a:p>
        </p:txBody>
      </p:sp>
      <p:sp>
        <p:nvSpPr>
          <p:cNvPr id="7" name="Platshållare för innehåll 6">
            <a:extLst>
              <a:ext uri="{FF2B5EF4-FFF2-40B4-BE49-F238E27FC236}">
                <a16:creationId xmlns:a16="http://schemas.microsoft.com/office/drawing/2014/main" id="{4D051ABF-D29F-45C7-8B66-A0E61313C5E2}"/>
              </a:ext>
            </a:extLst>
          </p:cNvPr>
          <p:cNvSpPr>
            <a:spLocks noGrp="1"/>
          </p:cNvSpPr>
          <p:nvPr>
            <p:ph idx="1"/>
          </p:nvPr>
        </p:nvSpPr>
        <p:spPr>
          <a:xfrm>
            <a:off x="719999" y="2919600"/>
            <a:ext cx="7700963" cy="3938400"/>
          </a:xfrm>
        </p:spPr>
        <p:txBody>
          <a:bodyPr/>
          <a:lstStyle/>
          <a:p>
            <a:pPr marL="0" indent="0">
              <a:buNone/>
            </a:pPr>
            <a:r>
              <a:rPr lang="sv-SE" dirty="0"/>
              <a:t>Om det går att vänta tills odlingssvar med resistensbestämning anlänt är det förstås en fördel. Nitrofurantoin 50 mg x 3 i 5 dagar eller pivmecillinam i en hög dos om 400 mg x 3 i 5 dagar fungerar för det mesta bra mot ESBL-cystit hos kvinnor, hos män ges samma behandling men i 7 dagar. Om odlingssvaret visar en bakterie med resistens mot flertalet preparat, rådgör med infektionskonsult. </a:t>
            </a:r>
          </a:p>
          <a:p>
            <a:endParaRPr lang="sv-SE" dirty="0"/>
          </a:p>
        </p:txBody>
      </p:sp>
      <p:sp>
        <p:nvSpPr>
          <p:cNvPr id="4" name="Platshållare för sidfot 3">
            <a:extLst>
              <a:ext uri="{FF2B5EF4-FFF2-40B4-BE49-F238E27FC236}">
                <a16:creationId xmlns:a16="http://schemas.microsoft.com/office/drawing/2014/main" id="{E175C94A-5D96-49D3-BC9B-4DD095AFF61C}"/>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872475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BFAC3F6-A6AB-469F-A5C5-E264F5556392}"/>
              </a:ext>
            </a:extLst>
          </p:cNvPr>
          <p:cNvSpPr>
            <a:spLocks noGrp="1"/>
          </p:cNvSpPr>
          <p:nvPr>
            <p:ph type="title"/>
          </p:nvPr>
        </p:nvSpPr>
        <p:spPr/>
        <p:txBody>
          <a:bodyPr/>
          <a:lstStyle/>
          <a:p>
            <a:pPr lvl="0"/>
            <a:r>
              <a:rPr lang="sv-SE" dirty="0"/>
              <a:t>1. Hur definieras recidiverande cystit?</a:t>
            </a:r>
          </a:p>
        </p:txBody>
      </p:sp>
      <p:sp>
        <p:nvSpPr>
          <p:cNvPr id="7" name="Platshållare för innehåll 6">
            <a:extLst>
              <a:ext uri="{FF2B5EF4-FFF2-40B4-BE49-F238E27FC236}">
                <a16:creationId xmlns:a16="http://schemas.microsoft.com/office/drawing/2014/main" id="{8C89A723-3D68-40CE-8D9C-E8BC43CFB39D}"/>
              </a:ext>
            </a:extLst>
          </p:cNvPr>
          <p:cNvSpPr>
            <a:spLocks noGrp="1"/>
          </p:cNvSpPr>
          <p:nvPr>
            <p:ph idx="1"/>
          </p:nvPr>
        </p:nvSpPr>
        <p:spPr/>
        <p:txBody>
          <a:bodyPr/>
          <a:lstStyle/>
          <a:p>
            <a:pPr lvl="0"/>
            <a:r>
              <a:rPr lang="sv-SE" dirty="0"/>
              <a:t>Två eller fler cystiter under sex månader eller tre eller fler cystiter under ett år. Recidiverande cystiter är mycket vanligt även hos i övrigt helt friska kvinnor. Återkommande infektion med samma bakterie är vanligt och E. coli är den vanligaste patogenen. </a:t>
            </a:r>
          </a:p>
          <a:p>
            <a:r>
              <a:rPr lang="sv-SE" dirty="0"/>
              <a:t>Typiska symtom för cystit är nytillkommen sveda vid miktion, täta urinträngningar och frekventa miktioner. </a:t>
            </a:r>
          </a:p>
        </p:txBody>
      </p:sp>
      <p:sp>
        <p:nvSpPr>
          <p:cNvPr id="4" name="Platshållare för sidfot 3">
            <a:extLst>
              <a:ext uri="{FF2B5EF4-FFF2-40B4-BE49-F238E27FC236}">
                <a16:creationId xmlns:a16="http://schemas.microsoft.com/office/drawing/2014/main" id="{422C502B-A3E0-46CA-8F9D-A2621D57A6F9}"/>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765288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27443B6-E4F5-4D11-A9FF-67661C930F3F}"/>
              </a:ext>
            </a:extLst>
          </p:cNvPr>
          <p:cNvSpPr>
            <a:spLocks noGrp="1"/>
          </p:cNvSpPr>
          <p:nvPr>
            <p:ph type="title"/>
          </p:nvPr>
        </p:nvSpPr>
        <p:spPr>
          <a:xfrm>
            <a:off x="720000" y="1386791"/>
            <a:ext cx="7700963" cy="563270"/>
          </a:xfrm>
        </p:spPr>
        <p:txBody>
          <a:bodyPr/>
          <a:lstStyle/>
          <a:p>
            <a:pPr lvl="0"/>
            <a:r>
              <a:rPr lang="sv-SE" dirty="0"/>
              <a:t>2. Vad finns det för riskfaktorer för recidiverande cystit?</a:t>
            </a:r>
          </a:p>
        </p:txBody>
      </p:sp>
      <p:sp>
        <p:nvSpPr>
          <p:cNvPr id="7" name="Platshållare för innehåll 6">
            <a:extLst>
              <a:ext uri="{FF2B5EF4-FFF2-40B4-BE49-F238E27FC236}">
                <a16:creationId xmlns:a16="http://schemas.microsoft.com/office/drawing/2014/main" id="{7D592D70-EE05-4CA7-82A1-7FD690D1C680}"/>
              </a:ext>
            </a:extLst>
          </p:cNvPr>
          <p:cNvSpPr>
            <a:spLocks noGrp="1"/>
          </p:cNvSpPr>
          <p:nvPr>
            <p:ph idx="1"/>
          </p:nvPr>
        </p:nvSpPr>
        <p:spPr>
          <a:xfrm>
            <a:off x="720000" y="1668426"/>
            <a:ext cx="7700963" cy="4532349"/>
          </a:xfrm>
        </p:spPr>
        <p:txBody>
          <a:bodyPr/>
          <a:lstStyle/>
          <a:p>
            <a:pPr marL="0" indent="0">
              <a:buNone/>
            </a:pPr>
            <a:endParaRPr lang="sv-SE" dirty="0"/>
          </a:p>
          <a:p>
            <a:pPr marL="0" indent="0">
              <a:buNone/>
            </a:pPr>
            <a:r>
              <a:rPr lang="sv-SE" dirty="0"/>
              <a:t>Tidigare cystit utgör en stark riskfaktor i alla åldrar. Låg ålder vid första UVI, förekomst av UVI hos kvinnlig släkting, diabetes, obesitas, ny sexualpartner, frekventa samlag och användande av spermicida medel är också riskfaktorer. Hos postmenopausala kvinnor får man också beakta blåsprolaps, residualurin, inkontinens och låga östrogennivåer som leder till atrofiska slemhinnor. </a:t>
            </a:r>
          </a:p>
        </p:txBody>
      </p:sp>
      <p:sp>
        <p:nvSpPr>
          <p:cNvPr id="4" name="Platshållare för sidfot 3">
            <a:extLst>
              <a:ext uri="{FF2B5EF4-FFF2-40B4-BE49-F238E27FC236}">
                <a16:creationId xmlns:a16="http://schemas.microsoft.com/office/drawing/2014/main" id="{C27EECAC-A869-4446-B772-4384C52A2348}"/>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632327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5B5D4FFE-D0E9-45AE-A4AD-3176F5D29655}"/>
              </a:ext>
            </a:extLst>
          </p:cNvPr>
          <p:cNvSpPr>
            <a:spLocks noGrp="1"/>
          </p:cNvSpPr>
          <p:nvPr>
            <p:ph type="title"/>
          </p:nvPr>
        </p:nvSpPr>
        <p:spPr>
          <a:xfrm>
            <a:off x="720000" y="1242560"/>
            <a:ext cx="7700963" cy="836613"/>
          </a:xfrm>
        </p:spPr>
        <p:txBody>
          <a:bodyPr/>
          <a:lstStyle/>
          <a:p>
            <a:r>
              <a:rPr lang="sv-SE" dirty="0"/>
              <a:t>3. Hur utreds recidiverande cystit?</a:t>
            </a:r>
            <a:br>
              <a:rPr lang="sv-SE" dirty="0"/>
            </a:br>
            <a:endParaRPr lang="sv-SE" dirty="0"/>
          </a:p>
        </p:txBody>
      </p:sp>
      <p:sp>
        <p:nvSpPr>
          <p:cNvPr id="7" name="Platshållare för innehåll 6">
            <a:extLst>
              <a:ext uri="{FF2B5EF4-FFF2-40B4-BE49-F238E27FC236}">
                <a16:creationId xmlns:a16="http://schemas.microsoft.com/office/drawing/2014/main" id="{ED269E00-AA03-4947-A28F-26B1A5CF8172}"/>
              </a:ext>
            </a:extLst>
          </p:cNvPr>
          <p:cNvSpPr>
            <a:spLocks noGrp="1"/>
          </p:cNvSpPr>
          <p:nvPr>
            <p:ph idx="1"/>
          </p:nvPr>
        </p:nvSpPr>
        <p:spPr/>
        <p:txBody>
          <a:bodyPr/>
          <a:lstStyle/>
          <a:p>
            <a:pPr marL="0" indent="0">
              <a:buNone/>
            </a:pPr>
            <a:r>
              <a:rPr lang="sv-SE" dirty="0"/>
              <a:t>Utredningen av recidiverande cystit skiljer sig mellan pre- och postmenopausala kvinnor. </a:t>
            </a:r>
          </a:p>
        </p:txBody>
      </p:sp>
      <p:sp>
        <p:nvSpPr>
          <p:cNvPr id="4" name="Platshållare för sidfot 3">
            <a:extLst>
              <a:ext uri="{FF2B5EF4-FFF2-40B4-BE49-F238E27FC236}">
                <a16:creationId xmlns:a16="http://schemas.microsoft.com/office/drawing/2014/main" id="{04E4EFFD-4DFB-4189-9813-FA01CF6A81F8}"/>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013077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7010AC54-B22F-4697-A6E1-D01A892BDE49}"/>
              </a:ext>
            </a:extLst>
          </p:cNvPr>
          <p:cNvSpPr>
            <a:spLocks noGrp="1"/>
          </p:cNvSpPr>
          <p:nvPr>
            <p:ph type="title"/>
          </p:nvPr>
        </p:nvSpPr>
        <p:spPr>
          <a:xfrm>
            <a:off x="719998" y="787493"/>
            <a:ext cx="7700963" cy="836613"/>
          </a:xfrm>
        </p:spPr>
        <p:txBody>
          <a:bodyPr/>
          <a:lstStyle/>
          <a:p>
            <a:r>
              <a:rPr lang="sv-SE" dirty="0"/>
              <a:t>Utredning postmenopausala kvinnor</a:t>
            </a:r>
          </a:p>
        </p:txBody>
      </p:sp>
      <p:sp>
        <p:nvSpPr>
          <p:cNvPr id="7" name="Platshållare för innehåll 6">
            <a:extLst>
              <a:ext uri="{FF2B5EF4-FFF2-40B4-BE49-F238E27FC236}">
                <a16:creationId xmlns:a16="http://schemas.microsoft.com/office/drawing/2014/main" id="{37667D51-7C5F-4B43-8733-CF2115994B75}"/>
              </a:ext>
            </a:extLst>
          </p:cNvPr>
          <p:cNvSpPr>
            <a:spLocks noGrp="1"/>
          </p:cNvSpPr>
          <p:nvPr>
            <p:ph idx="1"/>
          </p:nvPr>
        </p:nvSpPr>
        <p:spPr>
          <a:xfrm>
            <a:off x="719998" y="1713800"/>
            <a:ext cx="7700963" cy="3938400"/>
          </a:xfrm>
        </p:spPr>
        <p:txBody>
          <a:bodyPr/>
          <a:lstStyle/>
          <a:p>
            <a:r>
              <a:rPr lang="sv-SE" dirty="0" err="1"/>
              <a:t>miktionsvanor</a:t>
            </a:r>
            <a:r>
              <a:rPr lang="sv-SE" dirty="0"/>
              <a:t> och inkontinens</a:t>
            </a:r>
          </a:p>
          <a:p>
            <a:r>
              <a:rPr lang="sv-SE" dirty="0"/>
              <a:t>stensjukdom?</a:t>
            </a:r>
          </a:p>
          <a:p>
            <a:r>
              <a:rPr lang="sv-SE" dirty="0"/>
              <a:t>är cystiterna relaterade till samlag? </a:t>
            </a:r>
          </a:p>
          <a:p>
            <a:r>
              <a:rPr lang="sv-SE" dirty="0"/>
              <a:t>ny sexualpartner eller annat som kan tyda på STI?</a:t>
            </a:r>
          </a:p>
          <a:p>
            <a:r>
              <a:rPr lang="sv-SE" dirty="0"/>
              <a:t>antiöstrogenbehandling? </a:t>
            </a:r>
          </a:p>
          <a:p>
            <a:r>
              <a:rPr lang="sv-SE" dirty="0"/>
              <a:t>urinodling, överväg även provtagning för STI. </a:t>
            </a:r>
          </a:p>
          <a:p>
            <a:r>
              <a:rPr lang="sv-SE" dirty="0" err="1"/>
              <a:t>gynundersökning</a:t>
            </a:r>
            <a:r>
              <a:rPr lang="sv-SE" dirty="0"/>
              <a:t> för bedömning av slemhinnor, eventuell prolaps etc. </a:t>
            </a:r>
          </a:p>
          <a:p>
            <a:r>
              <a:rPr lang="sv-SE" dirty="0"/>
              <a:t>mät </a:t>
            </a:r>
            <a:r>
              <a:rPr lang="sv-SE" dirty="0" err="1"/>
              <a:t>residualurin</a:t>
            </a:r>
            <a:br>
              <a:rPr lang="sv-SE" dirty="0"/>
            </a:br>
            <a:endParaRPr lang="sv-SE" dirty="0"/>
          </a:p>
        </p:txBody>
      </p:sp>
      <p:sp>
        <p:nvSpPr>
          <p:cNvPr id="4" name="Platshållare för sidfot 3">
            <a:extLst>
              <a:ext uri="{FF2B5EF4-FFF2-40B4-BE49-F238E27FC236}">
                <a16:creationId xmlns:a16="http://schemas.microsoft.com/office/drawing/2014/main" id="{F2FA9F26-7ADC-4B21-A85F-1966838D884D}"/>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32245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20266EF-88B7-4F2D-868D-3845C67A8182}"/>
              </a:ext>
            </a:extLst>
          </p:cNvPr>
          <p:cNvSpPr>
            <a:spLocks noGrp="1"/>
          </p:cNvSpPr>
          <p:nvPr>
            <p:ph type="title"/>
          </p:nvPr>
        </p:nvSpPr>
        <p:spPr/>
        <p:txBody>
          <a:bodyPr/>
          <a:lstStyle/>
          <a:p>
            <a:r>
              <a:rPr lang="sv-SE" dirty="0"/>
              <a:t>Forts. utredning postmenopaus</a:t>
            </a:r>
          </a:p>
        </p:txBody>
      </p:sp>
      <p:sp>
        <p:nvSpPr>
          <p:cNvPr id="7" name="Platshållare för innehåll 6">
            <a:extLst>
              <a:ext uri="{FF2B5EF4-FFF2-40B4-BE49-F238E27FC236}">
                <a16:creationId xmlns:a16="http://schemas.microsoft.com/office/drawing/2014/main" id="{5C8F1443-023C-4EF9-9AB4-D0E9A4E20BA5}"/>
              </a:ext>
            </a:extLst>
          </p:cNvPr>
          <p:cNvSpPr>
            <a:spLocks noGrp="1"/>
          </p:cNvSpPr>
          <p:nvPr>
            <p:ph idx="1"/>
          </p:nvPr>
        </p:nvSpPr>
        <p:spPr/>
        <p:txBody>
          <a:bodyPr/>
          <a:lstStyle/>
          <a:p>
            <a:r>
              <a:rPr lang="sv-SE" dirty="0"/>
              <a:t>Vid misstanke om blåsdysfunktion görs urodynamisk utredning. </a:t>
            </a:r>
          </a:p>
          <a:p>
            <a:r>
              <a:rPr lang="sv-SE" dirty="0"/>
              <a:t>Vid misstanke om sten görs DT-urografi (obs i så fall att Gunilla äter metformin). </a:t>
            </a:r>
          </a:p>
        </p:txBody>
      </p:sp>
      <p:sp>
        <p:nvSpPr>
          <p:cNvPr id="4" name="Platshållare för sidfot 3">
            <a:extLst>
              <a:ext uri="{FF2B5EF4-FFF2-40B4-BE49-F238E27FC236}">
                <a16:creationId xmlns:a16="http://schemas.microsoft.com/office/drawing/2014/main" id="{F689230F-BFD2-44DC-A9B1-7A34D26EBED7}"/>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016945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0A9F7439-1C74-4C14-AB34-7CC30FAC9154}"/>
              </a:ext>
            </a:extLst>
          </p:cNvPr>
          <p:cNvSpPr>
            <a:spLocks noGrp="1"/>
          </p:cNvSpPr>
          <p:nvPr>
            <p:ph type="title"/>
          </p:nvPr>
        </p:nvSpPr>
        <p:spPr/>
        <p:txBody>
          <a:bodyPr/>
          <a:lstStyle/>
          <a:p>
            <a:r>
              <a:rPr lang="sv-SE" dirty="0"/>
              <a:t>Utredning </a:t>
            </a:r>
            <a:r>
              <a:rPr lang="sv-SE" dirty="0" err="1"/>
              <a:t>premenopausala</a:t>
            </a:r>
            <a:r>
              <a:rPr lang="sv-SE" dirty="0"/>
              <a:t> kvinnor</a:t>
            </a:r>
          </a:p>
        </p:txBody>
      </p:sp>
      <p:sp>
        <p:nvSpPr>
          <p:cNvPr id="7" name="Platshållare för innehåll 6">
            <a:extLst>
              <a:ext uri="{FF2B5EF4-FFF2-40B4-BE49-F238E27FC236}">
                <a16:creationId xmlns:a16="http://schemas.microsoft.com/office/drawing/2014/main" id="{A3E561A4-8170-467F-9A7A-4C9093B4B2AC}"/>
              </a:ext>
            </a:extLst>
          </p:cNvPr>
          <p:cNvSpPr>
            <a:spLocks noGrp="1"/>
          </p:cNvSpPr>
          <p:nvPr>
            <p:ph idx="1"/>
          </p:nvPr>
        </p:nvSpPr>
        <p:spPr/>
        <p:txBody>
          <a:bodyPr/>
          <a:lstStyle/>
          <a:p>
            <a:r>
              <a:rPr lang="sv-SE" dirty="0" err="1"/>
              <a:t>miktionsvanor</a:t>
            </a:r>
            <a:r>
              <a:rPr lang="sv-SE" dirty="0"/>
              <a:t> och inkontinens</a:t>
            </a:r>
          </a:p>
          <a:p>
            <a:r>
              <a:rPr lang="sv-SE" dirty="0"/>
              <a:t>stensjukdom?</a:t>
            </a:r>
          </a:p>
          <a:p>
            <a:r>
              <a:rPr lang="sv-SE" dirty="0"/>
              <a:t>är cystiterna relaterade till samlag? </a:t>
            </a:r>
          </a:p>
          <a:p>
            <a:r>
              <a:rPr lang="sv-SE" dirty="0"/>
              <a:t>ny sexualpartner eller annat som kan tyda på STI? </a:t>
            </a:r>
          </a:p>
          <a:p>
            <a:r>
              <a:rPr lang="sv-SE" dirty="0"/>
              <a:t>antiöstrogenbehandling? </a:t>
            </a:r>
          </a:p>
          <a:p>
            <a:r>
              <a:rPr lang="sv-SE" dirty="0"/>
              <a:t>urinodling, överväg även provtagning för STI  </a:t>
            </a:r>
            <a:br>
              <a:rPr lang="sv-SE" dirty="0"/>
            </a:br>
            <a:endParaRPr lang="sv-SE" dirty="0"/>
          </a:p>
        </p:txBody>
      </p:sp>
      <p:sp>
        <p:nvSpPr>
          <p:cNvPr id="4" name="Platshållare för sidfot 3">
            <a:extLst>
              <a:ext uri="{FF2B5EF4-FFF2-40B4-BE49-F238E27FC236}">
                <a16:creationId xmlns:a16="http://schemas.microsoft.com/office/drawing/2014/main" id="{35F7AC64-727E-4638-9709-CC580350C037}"/>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410010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CF243C0-BDCE-4B6E-87A2-0A8EA763B9E1}"/>
              </a:ext>
            </a:extLst>
          </p:cNvPr>
          <p:cNvSpPr>
            <a:spLocks noGrp="1"/>
          </p:cNvSpPr>
          <p:nvPr>
            <p:ph type="title"/>
          </p:nvPr>
        </p:nvSpPr>
        <p:spPr/>
        <p:txBody>
          <a:bodyPr/>
          <a:lstStyle/>
          <a:p>
            <a:r>
              <a:rPr lang="sv-SE" dirty="0"/>
              <a:t>Forts. utredning premenopaus</a:t>
            </a:r>
          </a:p>
        </p:txBody>
      </p:sp>
      <p:sp>
        <p:nvSpPr>
          <p:cNvPr id="7" name="Platshållare för innehåll 6">
            <a:extLst>
              <a:ext uri="{FF2B5EF4-FFF2-40B4-BE49-F238E27FC236}">
                <a16:creationId xmlns:a16="http://schemas.microsoft.com/office/drawing/2014/main" id="{332B9348-26BD-4E69-8A5C-5257D67DD1FF}"/>
              </a:ext>
            </a:extLst>
          </p:cNvPr>
          <p:cNvSpPr>
            <a:spLocks noGrp="1"/>
          </p:cNvSpPr>
          <p:nvPr>
            <p:ph idx="1"/>
          </p:nvPr>
        </p:nvSpPr>
        <p:spPr/>
        <p:txBody>
          <a:bodyPr/>
          <a:lstStyle/>
          <a:p>
            <a:r>
              <a:rPr lang="sv-SE" dirty="0"/>
              <a:t>Överväg undersökning av yttre genitalia om misstanke om herpesinfektion finns.</a:t>
            </a:r>
          </a:p>
          <a:p>
            <a:r>
              <a:rPr lang="sv-SE" dirty="0"/>
              <a:t>Vid misstanke om blåsdysfunktion görs urodynamisk utredning. </a:t>
            </a:r>
          </a:p>
          <a:p>
            <a:r>
              <a:rPr lang="sv-SE" dirty="0"/>
              <a:t>Vid misstanke om sten görs DT-urografi.</a:t>
            </a:r>
            <a:br>
              <a:rPr lang="sv-SE" dirty="0"/>
            </a:br>
            <a:endParaRPr lang="sv-SE" dirty="0"/>
          </a:p>
        </p:txBody>
      </p:sp>
      <p:sp>
        <p:nvSpPr>
          <p:cNvPr id="4" name="Platshållare för sidfot 3">
            <a:extLst>
              <a:ext uri="{FF2B5EF4-FFF2-40B4-BE49-F238E27FC236}">
                <a16:creationId xmlns:a16="http://schemas.microsoft.com/office/drawing/2014/main" id="{F9D06B46-BC33-478E-A218-AC81975CFA4D}"/>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23834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2713E09-C692-4970-BB40-1A5A28C52148}"/>
              </a:ext>
            </a:extLst>
          </p:cNvPr>
          <p:cNvSpPr>
            <a:spLocks noGrp="1"/>
          </p:cNvSpPr>
          <p:nvPr>
            <p:ph type="title"/>
          </p:nvPr>
        </p:nvSpPr>
        <p:spPr/>
        <p:txBody>
          <a:bodyPr/>
          <a:lstStyle/>
          <a:p>
            <a:r>
              <a:rPr lang="sv-SE" dirty="0"/>
              <a:t>Forts. utredning</a:t>
            </a:r>
          </a:p>
        </p:txBody>
      </p:sp>
      <p:sp>
        <p:nvSpPr>
          <p:cNvPr id="7" name="Platshållare för innehåll 6">
            <a:extLst>
              <a:ext uri="{FF2B5EF4-FFF2-40B4-BE49-F238E27FC236}">
                <a16:creationId xmlns:a16="http://schemas.microsoft.com/office/drawing/2014/main" id="{B359B25A-6DE3-4869-9FDF-E84F60389408}"/>
              </a:ext>
            </a:extLst>
          </p:cNvPr>
          <p:cNvSpPr>
            <a:spLocks noGrp="1"/>
          </p:cNvSpPr>
          <p:nvPr>
            <p:ph idx="1"/>
          </p:nvPr>
        </p:nvSpPr>
        <p:spPr>
          <a:xfrm>
            <a:off x="720000" y="2129973"/>
            <a:ext cx="7700963" cy="4427916"/>
          </a:xfrm>
        </p:spPr>
        <p:txBody>
          <a:bodyPr/>
          <a:lstStyle/>
          <a:p>
            <a:pPr marL="0" lvl="0" indent="0">
              <a:buNone/>
            </a:pPr>
            <a:r>
              <a:rPr lang="sv-SE" dirty="0"/>
              <a:t>Eftersom Gunilla har diabetes är det också lämpligt att kontrollera sockerläget. Glukosuri kan öka risken för urinvägsinfektion. </a:t>
            </a:r>
            <a:br>
              <a:rPr lang="sv-SE" dirty="0"/>
            </a:br>
            <a:br>
              <a:rPr lang="sv-SE" dirty="0"/>
            </a:br>
            <a:r>
              <a:rPr lang="sv-SE" dirty="0"/>
              <a:t>Urinvägssten är ingen vanlig orsak till recidiverande cystit men bör ändå uteslutas när misstanke om sten uppkommer. Proteus, Klebsiella, Pseudomonas, stafylokocker och Ureaplasma urealyticum är bakterier som kan bilda stenar.</a:t>
            </a:r>
          </a:p>
          <a:p>
            <a:pPr marL="0" indent="0">
              <a:buNone/>
            </a:pPr>
            <a:endParaRPr lang="sv-SE" dirty="0"/>
          </a:p>
        </p:txBody>
      </p:sp>
      <p:sp>
        <p:nvSpPr>
          <p:cNvPr id="4" name="Platshållare för sidfot 3">
            <a:extLst>
              <a:ext uri="{FF2B5EF4-FFF2-40B4-BE49-F238E27FC236}">
                <a16:creationId xmlns:a16="http://schemas.microsoft.com/office/drawing/2014/main" id="{AB9F7E3C-43FA-43D5-9725-9CF90A81C246}"/>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521198411"/>
      </p:ext>
    </p:extLst>
  </p:cSld>
  <p:clrMapOvr>
    <a:masterClrMapping/>
  </p:clrMapOvr>
</p:sld>
</file>

<file path=ppt/theme/theme1.xml><?xml version="1.0" encoding="utf-8"?>
<a:theme xmlns:a="http://schemas.openxmlformats.org/drawingml/2006/main" name="Standardformgivning">
  <a:themeElements>
    <a:clrScheme name="SLL">
      <a:dk1>
        <a:srgbClr val="000000"/>
      </a:dk1>
      <a:lt1>
        <a:srgbClr val="FFFFFF"/>
      </a:lt1>
      <a:dk2>
        <a:srgbClr val="A79D96"/>
      </a:dk2>
      <a:lt2>
        <a:srgbClr val="E0DED9"/>
      </a:lt2>
      <a:accent1>
        <a:srgbClr val="002D5A"/>
      </a:accent1>
      <a:accent2>
        <a:srgbClr val="00AEEF"/>
      </a:accent2>
      <a:accent3>
        <a:srgbClr val="9A0932"/>
      </a:accent3>
      <a:accent4>
        <a:srgbClr val="FF056D"/>
      </a:accent4>
      <a:accent5>
        <a:srgbClr val="406618"/>
      </a:accent5>
      <a:accent6>
        <a:srgbClr val="78BE00"/>
      </a:accent6>
      <a:hlink>
        <a:srgbClr val="00AEEF"/>
      </a:hlink>
      <a:folHlink>
        <a:srgbClr val="EB9100"/>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ma ppt mall_20190514.potx  -  Skrivskyddad" id="{729F4028-DEA7-43B0-9404-09B958EAF8C9}" vid="{ABF32C0A-CDBB-47D7-B47A-F66035BB09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149</TotalTime>
  <Words>1126</Words>
  <Application>Microsoft Office PowerPoint</Application>
  <PresentationFormat>Bildspel på skärmen (4:3)</PresentationFormat>
  <Paragraphs>75</Paragraphs>
  <Slides>14</Slides>
  <Notes>9</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14</vt:i4>
      </vt:variant>
    </vt:vector>
  </HeadingPairs>
  <TitlesOfParts>
    <vt:vector size="20" baseType="lpstr">
      <vt:lpstr>Arial</vt:lpstr>
      <vt:lpstr>Calibri</vt:lpstr>
      <vt:lpstr>Geneva</vt:lpstr>
      <vt:lpstr>Verdana</vt:lpstr>
      <vt:lpstr>Wingdings</vt:lpstr>
      <vt:lpstr>Standardformgivning</vt:lpstr>
      <vt:lpstr>Recidiverande UVI </vt:lpstr>
      <vt:lpstr>1. Hur definieras recidiverande cystit?</vt:lpstr>
      <vt:lpstr>2. Vad finns det för riskfaktorer för recidiverande cystit?</vt:lpstr>
      <vt:lpstr>3. Hur utreds recidiverande cystit? </vt:lpstr>
      <vt:lpstr>Utredning postmenopausala kvinnor</vt:lpstr>
      <vt:lpstr>Forts. utredning postmenopaus</vt:lpstr>
      <vt:lpstr>Utredning premenopausala kvinnor</vt:lpstr>
      <vt:lpstr>Forts. utredning premenopaus</vt:lpstr>
      <vt:lpstr>Forts. utredning</vt:lpstr>
      <vt:lpstr>4. Hur behandlar du Gunilla?</vt:lpstr>
      <vt:lpstr>5. Vad kan du erbjuda för att förebygga framtida cystiter? </vt:lpstr>
      <vt:lpstr>6. Vid vilka urinvägsinfektioner bör man ta en urinodling? </vt:lpstr>
      <vt:lpstr>7. När bör man misstänka att en urinvägsinfektion kan vara orsakad av en ESBL-bildande bakterie? </vt:lpstr>
      <vt:lpstr>8. Vad ger du patienten för behandling om du på goda grunder misstänker en cystit orsakad av en ESBL-bildande bakterie?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Bensår</dc:title>
  <dc:creator>Heléne Rödin</dc:creator>
  <cp:lastModifiedBy>Heléne Rödin</cp:lastModifiedBy>
  <cp:revision>18</cp:revision>
  <dcterms:created xsi:type="dcterms:W3CDTF">2020-06-09T08:39:56Z</dcterms:created>
  <dcterms:modified xsi:type="dcterms:W3CDTF">2020-06-11T13:00:02Z</dcterms:modified>
</cp:coreProperties>
</file>